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1" r:id="rId4"/>
    <p:sldId id="26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8" y="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825F1-F5BB-4FD6-80ED-78B6E950736E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1997D-DC56-49ED-A8B3-61F5703481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7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57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7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51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27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60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39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0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0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50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8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74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7E35E-B944-4F28-AE05-6B3CA0AED1E7}" type="datetimeFigureOut">
              <a:rPr lang="fr-FR" smtClean="0"/>
              <a:t>04/11/2014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20FC0-B055-4CA9-899B-6BFFA649C3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01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399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4000"/>
              <a:t/>
            </a:r>
            <a:br>
              <a:rPr lang="fr-FR" sz="4000"/>
            </a:br>
            <a:r>
              <a:rPr lang="fr-FR" sz="4000"/>
              <a:t/>
            </a:r>
            <a:br>
              <a:rPr lang="fr-FR" sz="4000"/>
            </a:br>
            <a:r>
              <a:rPr lang="fr-FR" sz="4000"/>
              <a:t/>
            </a:r>
            <a:br>
              <a:rPr lang="fr-FR" sz="4000"/>
            </a:br>
            <a:endParaRPr lang="fr-FR" sz="40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4744"/>
            <a:ext cx="8569200" cy="4742656"/>
          </a:xfrm>
        </p:spPr>
        <p:txBody>
          <a:bodyPr/>
          <a:lstStyle/>
          <a:p>
            <a:pPr algn="ctr">
              <a:buNone/>
            </a:pPr>
            <a:r>
              <a:rPr lang="en-US" sz="2800" b="1" dirty="0"/>
              <a:t>Aid for Trade and Regional Integration</a:t>
            </a:r>
            <a:r>
              <a:rPr lang="fr-CH" sz="2800" dirty="0"/>
              <a:t/>
            </a:r>
            <a:br>
              <a:rPr lang="fr-CH" sz="2800" dirty="0"/>
            </a:br>
            <a:r>
              <a:rPr lang="en-US" sz="2800" b="1" dirty="0"/>
              <a:t>as Means for Accelerating Development of LLDCs</a:t>
            </a:r>
            <a:br>
              <a:rPr lang="en-US" sz="2800" b="1" dirty="0"/>
            </a:br>
            <a:r>
              <a:rPr lang="fr-CH" sz="2800" dirty="0"/>
              <a:t/>
            </a:r>
            <a:br>
              <a:rPr lang="fr-CH" sz="2800" dirty="0"/>
            </a:br>
            <a:endParaRPr lang="en-US" sz="1600" dirty="0" smtClean="0"/>
          </a:p>
          <a:p>
            <a:pPr algn="ctr">
              <a:buNone/>
            </a:pPr>
            <a:endParaRPr lang="en-US" sz="1600" dirty="0"/>
          </a:p>
          <a:p>
            <a:pPr algn="ctr">
              <a:buNone/>
            </a:pPr>
            <a:r>
              <a:rPr lang="en-US" sz="2400" dirty="0" smtClean="0"/>
              <a:t>Introductory remarks</a:t>
            </a:r>
          </a:p>
          <a:p>
            <a:pPr algn="ctr">
              <a:buNone/>
            </a:pPr>
            <a:r>
              <a:rPr lang="en-US" sz="2400" dirty="0" smtClean="0"/>
              <a:t>By</a:t>
            </a:r>
          </a:p>
          <a:p>
            <a:pPr algn="ctr">
              <a:buNone/>
            </a:pPr>
            <a:r>
              <a:rPr lang="en-US" sz="2400" dirty="0" smtClean="0"/>
              <a:t>Patrick </a:t>
            </a:r>
            <a:r>
              <a:rPr lang="en-US" sz="2400" dirty="0" err="1" smtClean="0"/>
              <a:t>Guillaumont</a:t>
            </a:r>
            <a:endParaRPr lang="en-US" sz="2400" dirty="0" smtClean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000" b="1" i="1" dirty="0" smtClean="0"/>
              <a:t>2nd UN CONFERENCE ON LLDCs</a:t>
            </a:r>
            <a:br>
              <a:rPr lang="en-US" sz="2000" b="1" i="1" dirty="0" smtClean="0"/>
            </a:br>
            <a:r>
              <a:rPr lang="en-US" sz="2000" b="1" i="1" dirty="0" smtClean="0"/>
              <a:t>Vienna, Austria – 4 November 2014 (8.15 - 9.45</a:t>
            </a:r>
            <a:r>
              <a:rPr lang="en-US" sz="2000" b="1" i="1" dirty="0"/>
              <a:t/>
            </a:r>
            <a:br>
              <a:rPr lang="en-US" sz="2000" b="1" i="1" dirty="0"/>
            </a:br>
            <a:endParaRPr lang="fr-FR" sz="2000" b="1" i="1" dirty="0" smtClean="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72243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374378"/>
            <a:ext cx="1689884" cy="8432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26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2F0AFC6-6BE2-49C0-9CE1-AA351F60E41F}" type="slidenum">
              <a:rPr lang="fr-FR" sz="1400"/>
              <a:pPr algn="r"/>
              <a:t>2</a:t>
            </a:fld>
            <a:endParaRPr lang="fr-FR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0930" y="3322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/>
              <a:t/>
            </a:r>
            <a:br>
              <a:rPr lang="fr-FR" sz="4000"/>
            </a:br>
            <a:r>
              <a:rPr lang="fr-FR" sz="4000"/>
              <a:t/>
            </a:r>
            <a:br>
              <a:rPr lang="fr-FR" sz="4000"/>
            </a:br>
            <a:r>
              <a:rPr lang="fr-FR" sz="4000"/>
              <a:t/>
            </a:r>
            <a:br>
              <a:rPr lang="fr-FR" sz="4000"/>
            </a:br>
            <a:endParaRPr lang="fr-FR" sz="40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125538"/>
            <a:ext cx="8229600" cy="452596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fr-FR" sz="2800" dirty="0" err="1" smtClean="0"/>
              <a:t>Why</a:t>
            </a:r>
            <a:r>
              <a:rPr lang="fr-FR" sz="2800" dirty="0" smtClean="0"/>
              <a:t> </a:t>
            </a:r>
            <a:r>
              <a:rPr lang="fr-FR" sz="2800" dirty="0" err="1" smtClean="0"/>
              <a:t>this</a:t>
            </a:r>
            <a:r>
              <a:rPr lang="fr-FR" sz="2800" dirty="0" smtClean="0"/>
              <a:t> </a:t>
            </a:r>
            <a:r>
              <a:rPr lang="fr-FR" sz="2800" dirty="0" err="1" smtClean="0"/>
              <a:t>event</a:t>
            </a:r>
            <a:r>
              <a:rPr lang="fr-FR" sz="2800" dirty="0" smtClean="0"/>
              <a:t>?</a:t>
            </a:r>
          </a:p>
          <a:p>
            <a:endParaRPr lang="fr-FR" sz="2800" dirty="0"/>
          </a:p>
          <a:p>
            <a:r>
              <a:rPr lang="fr-FR" sz="2400" dirty="0" smtClean="0"/>
              <a:t>Conviction, </a:t>
            </a:r>
            <a:r>
              <a:rPr lang="fr-FR" sz="2400" dirty="0" err="1" smtClean="0"/>
              <a:t>shared</a:t>
            </a:r>
            <a:r>
              <a:rPr lang="fr-FR" sz="2400" dirty="0" smtClean="0"/>
              <a:t> by ITC and </a:t>
            </a:r>
            <a:r>
              <a:rPr lang="fr-FR" sz="2400" dirty="0" err="1" smtClean="0"/>
              <a:t>Ferdi</a:t>
            </a:r>
            <a:r>
              <a:rPr lang="fr-FR" sz="2400" dirty="0" smtClean="0"/>
              <a:t>,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Aft</a:t>
            </a:r>
            <a:r>
              <a:rPr lang="fr-FR" sz="2400" dirty="0" smtClean="0"/>
              <a:t> and RI are </a:t>
            </a:r>
            <a:r>
              <a:rPr lang="fr-FR" sz="2400" dirty="0" err="1" smtClean="0"/>
              <a:t>two</a:t>
            </a:r>
            <a:r>
              <a:rPr lang="fr-FR" sz="2400" dirty="0" smtClean="0"/>
              <a:t> crucial and </a:t>
            </a:r>
            <a:r>
              <a:rPr lang="fr-FR" sz="2400" dirty="0" err="1" smtClean="0"/>
              <a:t>complementary</a:t>
            </a:r>
            <a:r>
              <a:rPr lang="fr-FR" sz="2400" dirty="0" smtClean="0"/>
              <a:t> instruments to </a:t>
            </a:r>
            <a:r>
              <a:rPr lang="fr-FR" sz="2400" dirty="0" err="1" smtClean="0"/>
              <a:t>address</a:t>
            </a:r>
            <a:r>
              <a:rPr lang="fr-FR" sz="2400" dirty="0" smtClean="0"/>
              <a:t> the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handicaps of </a:t>
            </a:r>
            <a:r>
              <a:rPr lang="fr-FR" sz="2400" dirty="0" err="1" smtClean="0"/>
              <a:t>LLDCs</a:t>
            </a:r>
            <a:r>
              <a:rPr lang="fr-FR" sz="2400" dirty="0" smtClean="0"/>
              <a:t>, </a:t>
            </a:r>
          </a:p>
          <a:p>
            <a:r>
              <a:rPr lang="fr-FR" sz="2400" dirty="0" err="1"/>
              <a:t>R</a:t>
            </a:r>
            <a:r>
              <a:rPr lang="fr-FR" sz="2400" dirty="0" err="1" smtClean="0"/>
              <a:t>esearch</a:t>
            </a:r>
            <a:r>
              <a:rPr lang="fr-FR" sz="2400" dirty="0" smtClean="0"/>
              <a:t> </a:t>
            </a:r>
            <a:r>
              <a:rPr lang="fr-FR" sz="2400" dirty="0" err="1" smtClean="0"/>
              <a:t>done</a:t>
            </a:r>
            <a:r>
              <a:rPr lang="fr-FR" sz="2400" dirty="0" smtClean="0"/>
              <a:t> at </a:t>
            </a:r>
            <a:r>
              <a:rPr lang="fr-FR" sz="2400" dirty="0" err="1" smtClean="0"/>
              <a:t>Ferdi</a:t>
            </a:r>
            <a:r>
              <a:rPr lang="fr-FR" sz="2400" dirty="0" smtClean="0"/>
              <a:t> to support </a:t>
            </a:r>
            <a:r>
              <a:rPr lang="fr-FR" sz="2400" dirty="0" err="1" smtClean="0"/>
              <a:t>this</a:t>
            </a:r>
            <a:r>
              <a:rPr lang="fr-FR" sz="2400" dirty="0" smtClean="0"/>
              <a:t> argument</a:t>
            </a:r>
          </a:p>
          <a:p>
            <a:r>
              <a:rPr lang="fr-FR" sz="2400" dirty="0" smtClean="0"/>
              <a:t>In </a:t>
            </a:r>
            <a:r>
              <a:rPr lang="fr-FR" sz="2400" dirty="0" err="1" smtClean="0"/>
              <a:t>both</a:t>
            </a:r>
            <a:r>
              <a:rPr lang="fr-FR" sz="2400" dirty="0" smtClean="0"/>
              <a:t> areas of </a:t>
            </a:r>
            <a:r>
              <a:rPr lang="fr-FR" sz="2400" dirty="0" err="1" smtClean="0"/>
              <a:t>AfT</a:t>
            </a:r>
            <a:r>
              <a:rPr lang="fr-FR" sz="2400" dirty="0" smtClean="0"/>
              <a:t> and RI,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two</a:t>
            </a:r>
            <a:r>
              <a:rPr lang="fr-FR" sz="2400" dirty="0" smtClean="0"/>
              <a:t> books </a:t>
            </a:r>
            <a:r>
              <a:rPr lang="fr-FR" sz="2400" dirty="0" err="1" smtClean="0"/>
              <a:t>published</a:t>
            </a:r>
            <a:r>
              <a:rPr lang="fr-FR" sz="2400" dirty="0" smtClean="0"/>
              <a:t> on </a:t>
            </a:r>
            <a:r>
              <a:rPr lang="fr-FR" sz="2400" dirty="0" err="1" smtClean="0"/>
              <a:t>these</a:t>
            </a:r>
            <a:r>
              <a:rPr lang="fr-FR" sz="2400" dirty="0" smtClean="0"/>
              <a:t> issues </a:t>
            </a:r>
            <a:r>
              <a:rPr lang="fr-FR" sz="2400" dirty="0" err="1" smtClean="0"/>
              <a:t>during</a:t>
            </a:r>
            <a:r>
              <a:rPr lang="fr-FR" sz="2400" dirty="0" smtClean="0"/>
              <a:t> the last 12 </a:t>
            </a:r>
            <a:r>
              <a:rPr lang="fr-FR" sz="2400" dirty="0" err="1" smtClean="0"/>
              <a:t>months</a:t>
            </a:r>
            <a:r>
              <a:rPr lang="fr-FR" sz="2400" dirty="0" smtClean="0"/>
              <a:t>:                                                                          - </a:t>
            </a:r>
            <a:r>
              <a:rPr lang="fr-FR" sz="2400" i="1" dirty="0" err="1" smtClean="0"/>
              <a:t>Aid</a:t>
            </a:r>
            <a:r>
              <a:rPr lang="fr-FR" sz="2400" i="1" dirty="0" smtClean="0"/>
              <a:t> for Trade, </a:t>
            </a:r>
            <a:r>
              <a:rPr lang="fr-FR" sz="2400" i="1" dirty="0" err="1" smtClean="0"/>
              <a:t>What</a:t>
            </a:r>
            <a:r>
              <a:rPr lang="fr-FR" sz="2400" i="1" dirty="0" smtClean="0"/>
              <a:t> Have </a:t>
            </a:r>
            <a:r>
              <a:rPr lang="fr-FR" sz="2400" i="1" dirty="0" err="1" smtClean="0"/>
              <a:t>We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Learnt</a:t>
            </a:r>
            <a:r>
              <a:rPr lang="fr-FR" sz="2400" i="1" dirty="0" smtClean="0"/>
              <a:t>? </a:t>
            </a:r>
            <a:r>
              <a:rPr lang="fr-FR" sz="2400" i="1" dirty="0" err="1" smtClean="0"/>
              <a:t>Which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Way</a:t>
            </a:r>
            <a:r>
              <a:rPr lang="fr-FR" sz="2400" i="1" dirty="0" smtClean="0"/>
              <a:t> </a:t>
            </a:r>
            <a:r>
              <a:rPr lang="fr-FR" sz="2400" i="1" dirty="0" err="1" smtClean="0"/>
              <a:t>Ahead</a:t>
            </a:r>
            <a:r>
              <a:rPr lang="fr-FR" sz="2400" i="1" dirty="0" smtClean="0"/>
              <a:t>?                   - </a:t>
            </a:r>
            <a:r>
              <a:rPr lang="fr-FR" sz="2400" i="1" dirty="0" err="1" smtClean="0"/>
              <a:t>Integration</a:t>
            </a:r>
            <a:r>
              <a:rPr lang="fr-FR" sz="2400" i="1" dirty="0" smtClean="0"/>
              <a:t> internationale pour le développement économique en Zone franc</a:t>
            </a:r>
            <a:endParaRPr lang="fr-FR" sz="2400" i="1" dirty="0"/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72243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374378"/>
            <a:ext cx="1689884" cy="8432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192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2F0AFC6-6BE2-49C0-9CE1-AA351F60E41F}" type="slidenum">
              <a:rPr lang="fr-FR" sz="1400"/>
              <a:pPr algn="r"/>
              <a:t>3</a:t>
            </a:fld>
            <a:endParaRPr lang="fr-FR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4703" y="12176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/>
              <a:t/>
            </a:r>
            <a:br>
              <a:rPr lang="fr-FR" sz="4000"/>
            </a:br>
            <a:r>
              <a:rPr lang="fr-FR" sz="4000"/>
              <a:t/>
            </a:r>
            <a:br>
              <a:rPr lang="fr-FR" sz="4000"/>
            </a:br>
            <a:r>
              <a:rPr lang="fr-FR" sz="4000"/>
              <a:t/>
            </a:r>
            <a:br>
              <a:rPr lang="fr-FR" sz="4000"/>
            </a:br>
            <a:endParaRPr lang="fr-FR" sz="40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12553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2800" dirty="0" smtClean="0"/>
              <a:t>A </a:t>
            </a:r>
            <a:r>
              <a:rPr lang="fr-FR" sz="2800" dirty="0" err="1" smtClean="0"/>
              <a:t>specific</a:t>
            </a:r>
            <a:r>
              <a:rPr lang="fr-FR" sz="2800" dirty="0" smtClean="0"/>
              <a:t> </a:t>
            </a:r>
            <a:r>
              <a:rPr lang="fr-FR" sz="2800" dirty="0" err="1" smtClean="0"/>
              <a:t>need</a:t>
            </a:r>
            <a:r>
              <a:rPr lang="fr-FR" sz="2800" dirty="0" smtClean="0"/>
              <a:t> for </a:t>
            </a:r>
            <a:r>
              <a:rPr lang="fr-FR" sz="2800" dirty="0" err="1" smtClean="0"/>
              <a:t>regional</a:t>
            </a:r>
            <a:r>
              <a:rPr lang="fr-FR" sz="2800" dirty="0" smtClean="0"/>
              <a:t> </a:t>
            </a:r>
            <a:r>
              <a:rPr lang="fr-FR" sz="2800" dirty="0" err="1" smtClean="0"/>
              <a:t>integration</a:t>
            </a:r>
            <a:r>
              <a:rPr lang="fr-FR" sz="2800" dirty="0" smtClean="0"/>
              <a:t> in </a:t>
            </a:r>
            <a:r>
              <a:rPr lang="fr-FR" sz="2800" dirty="0" err="1" smtClean="0"/>
              <a:t>LLDCs</a:t>
            </a:r>
            <a:endParaRPr lang="fr-FR" sz="2800" dirty="0" smtClean="0"/>
          </a:p>
          <a:p>
            <a:pPr algn="ctr">
              <a:buNone/>
            </a:pPr>
            <a:endParaRPr lang="fr-FR" sz="2800" dirty="0" smtClean="0"/>
          </a:p>
          <a:p>
            <a:r>
              <a:rPr lang="fr-FR" sz="2400" dirty="0" err="1"/>
              <a:t>A</a:t>
            </a:r>
            <a:r>
              <a:rPr lang="fr-FR" sz="2400" dirty="0" err="1" smtClean="0"/>
              <a:t>ssessed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3 </a:t>
            </a:r>
            <a:r>
              <a:rPr lang="fr-FR" sz="2400" dirty="0" err="1" smtClean="0"/>
              <a:t>kinds</a:t>
            </a:r>
            <a:r>
              <a:rPr lang="fr-FR" sz="2400" dirty="0" smtClean="0"/>
              <a:t> of </a:t>
            </a:r>
            <a:r>
              <a:rPr lang="fr-FR" sz="2400" dirty="0" err="1" smtClean="0"/>
              <a:t>research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Evaluation of the gains </a:t>
            </a:r>
            <a:r>
              <a:rPr lang="fr-FR" sz="2400" dirty="0" err="1" smtClean="0"/>
              <a:t>expected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a </a:t>
            </a:r>
            <a:r>
              <a:rPr lang="fr-FR" sz="2400" dirty="0" err="1" smtClean="0"/>
              <a:t>reinforcement</a:t>
            </a:r>
            <a:r>
              <a:rPr lang="fr-FR" sz="2400" dirty="0" smtClean="0"/>
              <a:t> or </a:t>
            </a:r>
            <a:r>
              <a:rPr lang="fr-FR" sz="2400" dirty="0" err="1" smtClean="0"/>
              <a:t>regional</a:t>
            </a:r>
            <a:r>
              <a:rPr lang="fr-FR" sz="2400" dirty="0" smtClean="0"/>
              <a:t> </a:t>
            </a:r>
            <a:r>
              <a:rPr lang="fr-FR" sz="2400" dirty="0" err="1" smtClean="0"/>
              <a:t>integration</a:t>
            </a:r>
            <a:r>
              <a:rPr lang="fr-FR" sz="2400" dirty="0" smtClean="0"/>
              <a:t> in </a:t>
            </a:r>
            <a:r>
              <a:rPr lang="fr-FR" sz="2400" dirty="0" err="1" smtClean="0"/>
              <a:t>Africa</a:t>
            </a:r>
            <a:r>
              <a:rPr lang="fr-FR" sz="2400" dirty="0" smtClean="0"/>
              <a:t>, gains </a:t>
            </a:r>
            <a:r>
              <a:rPr lang="fr-FR" sz="2400" dirty="0" err="1" smtClean="0"/>
              <a:t>estimated</a:t>
            </a:r>
            <a:r>
              <a:rPr lang="fr-FR" sz="2400" dirty="0" smtClean="0"/>
              <a:t> high in </a:t>
            </a:r>
            <a:r>
              <a:rPr lang="fr-FR" sz="2400" dirty="0" err="1" smtClean="0"/>
              <a:t>small</a:t>
            </a:r>
            <a:r>
              <a:rPr lang="fr-FR" sz="2400" dirty="0" smtClean="0"/>
              <a:t> and </a:t>
            </a:r>
            <a:r>
              <a:rPr lang="fr-FR" sz="2400" dirty="0" err="1" smtClean="0"/>
              <a:t>vulnerable</a:t>
            </a:r>
            <a:r>
              <a:rPr lang="fr-FR" sz="2400" dirty="0" smtClean="0"/>
              <a:t> countries </a:t>
            </a:r>
            <a:r>
              <a:rPr lang="fr-FR" sz="2400" dirty="0" err="1" smtClean="0"/>
              <a:t>such</a:t>
            </a:r>
            <a:r>
              <a:rPr lang="fr-FR" sz="2400" dirty="0" smtClean="0"/>
              <a:t> as </a:t>
            </a:r>
            <a:r>
              <a:rPr lang="fr-FR" sz="2400" dirty="0" err="1" smtClean="0"/>
              <a:t>landlocked</a:t>
            </a:r>
            <a:r>
              <a:rPr lang="fr-FR" sz="2400" dirty="0" smtClean="0"/>
              <a:t> </a:t>
            </a:r>
            <a:r>
              <a:rPr lang="fr-FR" sz="2400" dirty="0" err="1" smtClean="0"/>
              <a:t>African</a:t>
            </a:r>
            <a:r>
              <a:rPr lang="fr-FR" sz="2400" dirty="0" smtClean="0"/>
              <a:t> countries (due to </a:t>
            </a:r>
            <a:r>
              <a:rPr lang="fr-FR" sz="2400" dirty="0" err="1" smtClean="0"/>
              <a:t>economies</a:t>
            </a:r>
            <a:r>
              <a:rPr lang="fr-FR" sz="2400" dirty="0" smtClean="0"/>
              <a:t> of </a:t>
            </a:r>
            <a:r>
              <a:rPr lang="fr-FR" sz="2400" dirty="0" err="1" smtClean="0"/>
              <a:t>scale</a:t>
            </a:r>
            <a:r>
              <a:rPr lang="fr-FR" sz="2400" dirty="0" smtClean="0"/>
              <a:t> and </a:t>
            </a:r>
            <a:r>
              <a:rPr lang="fr-FR" sz="2400" dirty="0" err="1" smtClean="0"/>
              <a:t>lessening</a:t>
            </a:r>
            <a:r>
              <a:rPr lang="fr-FR" sz="2400" dirty="0" smtClean="0"/>
              <a:t> of </a:t>
            </a:r>
            <a:r>
              <a:rPr lang="fr-FR" sz="2400" dirty="0" err="1" smtClean="0"/>
              <a:t>vulnerability</a:t>
            </a:r>
            <a:r>
              <a:rPr lang="fr-FR" sz="2400" dirty="0" smtClean="0"/>
              <a:t>, and </a:t>
            </a:r>
            <a:r>
              <a:rPr lang="fr-FR" sz="2400" dirty="0" err="1" smtClean="0"/>
              <a:t>requiring</a:t>
            </a:r>
            <a:r>
              <a:rPr lang="fr-FR" sz="2400" dirty="0" smtClean="0"/>
              <a:t> « full </a:t>
            </a:r>
            <a:r>
              <a:rPr lang="fr-FR" sz="2400" dirty="0" err="1" smtClean="0"/>
              <a:t>economic</a:t>
            </a:r>
            <a:r>
              <a:rPr lang="fr-FR" sz="2400" dirty="0" smtClean="0"/>
              <a:t> </a:t>
            </a:r>
            <a:r>
              <a:rPr lang="fr-FR" sz="2400" dirty="0" err="1" smtClean="0"/>
              <a:t>integration</a:t>
            </a:r>
            <a:r>
              <a:rPr lang="fr-FR" sz="2400" dirty="0" smtClean="0"/>
              <a:t> », </a:t>
            </a:r>
            <a:r>
              <a:rPr lang="fr-FR" sz="2400" dirty="0" err="1" smtClean="0"/>
              <a:t>supported</a:t>
            </a:r>
            <a:r>
              <a:rPr lang="fr-FR" sz="2400" dirty="0" smtClean="0"/>
              <a:t> by </a:t>
            </a:r>
            <a:r>
              <a:rPr lang="fr-FR" sz="2400" dirty="0" err="1" smtClean="0"/>
              <a:t>AfT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Index of the </a:t>
            </a:r>
            <a:r>
              <a:rPr lang="fr-FR" sz="2400" dirty="0" err="1" smtClean="0"/>
              <a:t>need</a:t>
            </a:r>
            <a:r>
              <a:rPr lang="fr-FR" sz="2400" dirty="0" smtClean="0"/>
              <a:t> for RI, </a:t>
            </a:r>
            <a:r>
              <a:rPr lang="fr-FR" sz="2400" dirty="0" err="1" smtClean="0"/>
              <a:t>likely</a:t>
            </a:r>
            <a:r>
              <a:rPr lang="fr-FR" sz="2400" dirty="0" smtClean="0"/>
              <a:t> to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for the allocation of </a:t>
            </a:r>
            <a:r>
              <a:rPr lang="fr-FR" sz="2400" dirty="0" err="1" smtClean="0"/>
              <a:t>funds</a:t>
            </a:r>
            <a:r>
              <a:rPr lang="fr-FR" sz="2400" dirty="0" smtClean="0"/>
              <a:t> for </a:t>
            </a:r>
            <a:r>
              <a:rPr lang="fr-FR" sz="2400" dirty="0" err="1" smtClean="0"/>
              <a:t>supporting</a:t>
            </a:r>
            <a:r>
              <a:rPr lang="fr-FR" sz="2400" dirty="0" smtClean="0"/>
              <a:t> RI and </a:t>
            </a:r>
            <a:r>
              <a:rPr lang="fr-FR" sz="2400" dirty="0" err="1" smtClean="0"/>
              <a:t>relying</a:t>
            </a:r>
            <a:r>
              <a:rPr lang="fr-FR" sz="2400" dirty="0" smtClean="0"/>
              <a:t> on 2 components                                      - </a:t>
            </a:r>
            <a:r>
              <a:rPr lang="fr-FR" sz="2400" dirty="0" err="1" smtClean="0"/>
              <a:t>smallness</a:t>
            </a:r>
            <a:r>
              <a:rPr lang="fr-FR" sz="2400" dirty="0" smtClean="0"/>
              <a:t> of </a:t>
            </a:r>
            <a:r>
              <a:rPr lang="fr-FR" sz="2400" dirty="0" err="1" smtClean="0"/>
              <a:t>domestic</a:t>
            </a:r>
            <a:r>
              <a:rPr lang="fr-FR" sz="2400" dirty="0" smtClean="0"/>
              <a:t> </a:t>
            </a:r>
            <a:r>
              <a:rPr lang="fr-FR" sz="2400" dirty="0" err="1" smtClean="0"/>
              <a:t>market</a:t>
            </a:r>
            <a:r>
              <a:rPr lang="fr-FR" sz="2400" dirty="0" smtClean="0"/>
              <a:t>                                                                    - </a:t>
            </a:r>
            <a:r>
              <a:rPr lang="fr-FR" sz="2400" dirty="0" err="1" smtClean="0"/>
              <a:t>remoteness</a:t>
            </a:r>
            <a:r>
              <a:rPr lang="fr-FR" sz="2400" dirty="0" smtClean="0"/>
              <a:t> of </a:t>
            </a:r>
            <a:r>
              <a:rPr lang="fr-FR" sz="2400" dirty="0" err="1" smtClean="0"/>
              <a:t>foreign</a:t>
            </a:r>
            <a:r>
              <a:rPr lang="fr-FR" sz="2400" dirty="0" smtClean="0"/>
              <a:t> </a:t>
            </a:r>
            <a:r>
              <a:rPr lang="fr-FR" sz="2400" dirty="0" err="1" smtClean="0"/>
              <a:t>markets</a:t>
            </a:r>
            <a:r>
              <a:rPr lang="fr-FR" sz="2400" dirty="0" smtClean="0"/>
              <a:t>, </a:t>
            </a:r>
            <a:r>
              <a:rPr lang="fr-FR" sz="2400" dirty="0" err="1" smtClean="0"/>
              <a:t>adjusted</a:t>
            </a:r>
            <a:r>
              <a:rPr lang="fr-FR" sz="2400" dirty="0" smtClean="0"/>
              <a:t> for a </a:t>
            </a:r>
            <a:r>
              <a:rPr lang="fr-FR" sz="2400" dirty="0" err="1" smtClean="0"/>
              <a:t>combined</a:t>
            </a:r>
            <a:r>
              <a:rPr lang="fr-FR" sz="2400" dirty="0" smtClean="0"/>
              <a:t> </a:t>
            </a:r>
            <a:r>
              <a:rPr lang="fr-FR" sz="2400" dirty="0" err="1" smtClean="0"/>
              <a:t>effect</a:t>
            </a:r>
            <a:r>
              <a:rPr lang="fr-FR" sz="2400" dirty="0" smtClean="0"/>
              <a:t> of </a:t>
            </a:r>
            <a:r>
              <a:rPr lang="fr-FR" sz="2400" dirty="0" err="1" smtClean="0"/>
              <a:t>landlockness</a:t>
            </a:r>
            <a:r>
              <a:rPr lang="fr-FR" sz="2400" dirty="0" smtClean="0"/>
              <a:t> and </a:t>
            </a:r>
            <a:r>
              <a:rPr lang="fr-FR" sz="2400" dirty="0" err="1" smtClean="0"/>
              <a:t>poor</a:t>
            </a:r>
            <a:r>
              <a:rPr lang="fr-FR" sz="2400" dirty="0" smtClean="0"/>
              <a:t> infrastructure</a:t>
            </a:r>
          </a:p>
          <a:p>
            <a:r>
              <a:rPr lang="fr-FR" sz="2400" dirty="0" err="1" smtClean="0"/>
              <a:t>Aid</a:t>
            </a:r>
            <a:r>
              <a:rPr lang="fr-FR" sz="2400" dirty="0" smtClean="0"/>
              <a:t> for Trade </a:t>
            </a:r>
            <a:r>
              <a:rPr lang="fr-FR" sz="2400" dirty="0" err="1" smtClean="0"/>
              <a:t>assessment</a:t>
            </a:r>
            <a:endParaRPr lang="fr-FR" sz="2800" dirty="0" smtClean="0"/>
          </a:p>
          <a:p>
            <a:pPr algn="ctr">
              <a:buFontTx/>
              <a:buNone/>
            </a:pPr>
            <a:endParaRPr lang="fr-FR" sz="2800" dirty="0"/>
          </a:p>
          <a:p>
            <a:pPr algn="ctr">
              <a:buFontTx/>
              <a:buNone/>
            </a:pPr>
            <a:endParaRPr lang="fr-FR" sz="2800" dirty="0" smtClean="0"/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72243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374378"/>
            <a:ext cx="1689884" cy="8432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192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2F0AFC6-6BE2-49C0-9CE1-AA351F60E41F}" type="slidenum">
              <a:rPr lang="fr-FR" sz="1400"/>
              <a:pPr algn="r"/>
              <a:t>4</a:t>
            </a:fld>
            <a:endParaRPr lang="fr-FR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908720"/>
            <a:ext cx="8301236" cy="543912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fr-FR" sz="2400" b="1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8800" dirty="0" smtClean="0"/>
              <a:t>Session agenda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fr-FR" sz="6400" dirty="0" smtClean="0"/>
          </a:p>
          <a:p>
            <a:pPr>
              <a:lnSpc>
                <a:spcPct val="140000"/>
              </a:lnSpc>
            </a:pPr>
            <a:r>
              <a:rPr lang="fr-FR" sz="6400" dirty="0" smtClean="0"/>
              <a:t>Pr </a:t>
            </a:r>
            <a:r>
              <a:rPr lang="fr-FR" sz="6400" b="1" dirty="0" smtClean="0"/>
              <a:t>Jaime de Melo</a:t>
            </a:r>
            <a:r>
              <a:rPr lang="fr-FR" sz="6400" dirty="0" smtClean="0"/>
              <a:t>, </a:t>
            </a:r>
            <a:r>
              <a:rPr lang="fr-FR" sz="6400" dirty="0" err="1" smtClean="0"/>
              <a:t>Ferdi</a:t>
            </a:r>
            <a:r>
              <a:rPr lang="fr-FR" sz="6400" dirty="0" smtClean="0"/>
              <a:t>, on </a:t>
            </a:r>
            <a:r>
              <a:rPr lang="fr-FR" sz="6400" dirty="0" err="1" smtClean="0"/>
              <a:t>Aid</a:t>
            </a:r>
            <a:r>
              <a:rPr lang="fr-FR" sz="6400" dirty="0" smtClean="0"/>
              <a:t> for </a:t>
            </a:r>
            <a:r>
              <a:rPr lang="fr-FR" sz="6400" dirty="0" err="1" smtClean="0"/>
              <a:t>trade</a:t>
            </a:r>
            <a:r>
              <a:rPr lang="fr-FR" sz="6400" dirty="0" smtClean="0"/>
              <a:t> in </a:t>
            </a:r>
            <a:r>
              <a:rPr lang="fr-FR" sz="6400" dirty="0" err="1" smtClean="0"/>
              <a:t>LLDCs</a:t>
            </a:r>
            <a:r>
              <a:rPr lang="fr-FR" sz="6400" dirty="0" smtClean="0"/>
              <a:t> </a:t>
            </a:r>
          </a:p>
          <a:p>
            <a:pPr>
              <a:lnSpc>
                <a:spcPct val="140000"/>
              </a:lnSpc>
            </a:pPr>
            <a:r>
              <a:rPr lang="fr-FR" sz="6400" i="1" dirty="0" err="1" smtClean="0"/>
              <a:t>Reactions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from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LLDCs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officials</a:t>
            </a:r>
            <a:r>
              <a:rPr lang="fr-FR" sz="6400" dirty="0" smtClean="0"/>
              <a:t>: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6400" b="1" dirty="0" smtClean="0"/>
              <a:t>- Valentine </a:t>
            </a:r>
            <a:r>
              <a:rPr lang="fr-FR" sz="6400" b="1" dirty="0" err="1" smtClean="0"/>
              <a:t>Rugwabiza</a:t>
            </a:r>
            <a:r>
              <a:rPr lang="fr-FR" sz="6400" dirty="0" smtClean="0"/>
              <a:t>, </a:t>
            </a:r>
            <a:r>
              <a:rPr lang="fr-FR" sz="6400" dirty="0" err="1" smtClean="0"/>
              <a:t>Minister</a:t>
            </a:r>
            <a:r>
              <a:rPr lang="fr-FR" sz="6400" dirty="0" smtClean="0"/>
              <a:t> of East </a:t>
            </a:r>
            <a:r>
              <a:rPr lang="fr-FR" sz="6400" dirty="0" err="1" smtClean="0"/>
              <a:t>African</a:t>
            </a:r>
            <a:r>
              <a:rPr lang="fr-FR" sz="6400" dirty="0" smtClean="0"/>
              <a:t> </a:t>
            </a:r>
            <a:r>
              <a:rPr lang="fr-FR" sz="6400" dirty="0" err="1" smtClean="0"/>
              <a:t>Community</a:t>
            </a:r>
            <a:endParaRPr lang="fr-FR" sz="6400" dirty="0" smtClean="0"/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6400" b="1" dirty="0" smtClean="0"/>
              <a:t>- </a:t>
            </a:r>
            <a:r>
              <a:rPr lang="fr-FR" sz="6400" b="1" dirty="0" err="1" smtClean="0"/>
              <a:t>Hachim</a:t>
            </a:r>
            <a:r>
              <a:rPr lang="fr-FR" sz="6400" b="1" dirty="0" smtClean="0"/>
              <a:t> </a:t>
            </a:r>
            <a:r>
              <a:rPr lang="fr-FR" sz="6400" b="1" dirty="0" err="1" smtClean="0"/>
              <a:t>Koumare</a:t>
            </a:r>
            <a:r>
              <a:rPr lang="fr-FR" sz="6400" dirty="0" smtClean="0"/>
              <a:t>, Ministre  de l’Equipement, des Transports et du Désenclavement, Mali   </a:t>
            </a:r>
            <a:endParaRPr lang="fr-FR" sz="6400" dirty="0"/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6400" b="1" dirty="0" smtClean="0"/>
              <a:t>- </a:t>
            </a:r>
            <a:r>
              <a:rPr lang="fr-FR" sz="6400" b="1" dirty="0" err="1" smtClean="0"/>
              <a:t>Saley</a:t>
            </a:r>
            <a:r>
              <a:rPr lang="fr-FR" sz="6400" b="1" dirty="0" smtClean="0"/>
              <a:t> </a:t>
            </a:r>
            <a:r>
              <a:rPr lang="fr-FR" sz="6400" b="1" dirty="0" err="1" smtClean="0"/>
              <a:t>Saidou</a:t>
            </a:r>
            <a:r>
              <a:rPr lang="fr-FR" sz="6400" dirty="0" smtClean="0"/>
              <a:t>, Ministre des Transports, Niger</a:t>
            </a:r>
          </a:p>
          <a:p>
            <a:pPr>
              <a:lnSpc>
                <a:spcPct val="140000"/>
              </a:lnSpc>
            </a:pPr>
            <a:r>
              <a:rPr lang="fr-FR" sz="6400" i="1" dirty="0" err="1" smtClean="0"/>
              <a:t>Remarks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from</a:t>
            </a:r>
            <a:r>
              <a:rPr lang="fr-FR" sz="6400" i="1" dirty="0" smtClean="0"/>
              <a:t> international institutions </a:t>
            </a:r>
            <a:r>
              <a:rPr lang="fr-FR" sz="6400" dirty="0" smtClean="0"/>
              <a:t>: </a:t>
            </a:r>
            <a:endParaRPr lang="fr-FR" sz="6400" dirty="0"/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6400" b="1" dirty="0" smtClean="0"/>
              <a:t>- Dorothy </a:t>
            </a:r>
            <a:r>
              <a:rPr lang="fr-FR" sz="6400" b="1" dirty="0" err="1" smtClean="0"/>
              <a:t>Tembo</a:t>
            </a:r>
            <a:r>
              <a:rPr lang="fr-FR" sz="6400" b="1" dirty="0" smtClean="0"/>
              <a:t>, </a:t>
            </a:r>
            <a:r>
              <a:rPr lang="fr-FR" sz="6400" dirty="0" err="1" smtClean="0"/>
              <a:t>Deputy</a:t>
            </a:r>
            <a:r>
              <a:rPr lang="fr-FR" sz="6400" dirty="0" smtClean="0"/>
              <a:t> </a:t>
            </a:r>
            <a:r>
              <a:rPr lang="fr-FR" sz="6400" dirty="0" err="1" smtClean="0"/>
              <a:t>Executive</a:t>
            </a:r>
            <a:r>
              <a:rPr lang="fr-FR" sz="6400" dirty="0" smtClean="0"/>
              <a:t> </a:t>
            </a:r>
            <a:r>
              <a:rPr lang="fr-FR" sz="6400" dirty="0" err="1" smtClean="0"/>
              <a:t>Director</a:t>
            </a:r>
            <a:r>
              <a:rPr lang="fr-FR" sz="6400" dirty="0" smtClean="0"/>
              <a:t>, ITC 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6400" b="1" dirty="0" smtClean="0"/>
              <a:t>- Steve </a:t>
            </a:r>
            <a:r>
              <a:rPr lang="fr-FR" sz="6400" b="1" dirty="0" err="1" smtClean="0"/>
              <a:t>Kayizzi-Mugerwa,</a:t>
            </a:r>
            <a:r>
              <a:rPr lang="fr-FR" sz="6400" dirty="0" err="1" smtClean="0"/>
              <a:t>Acting</a:t>
            </a:r>
            <a:r>
              <a:rPr lang="fr-FR" sz="6400" dirty="0" smtClean="0"/>
              <a:t> Vice–</a:t>
            </a:r>
            <a:r>
              <a:rPr lang="fr-FR" sz="6400" dirty="0" err="1" smtClean="0"/>
              <a:t>President</a:t>
            </a:r>
            <a:r>
              <a:rPr lang="fr-FR" sz="6400" dirty="0" smtClean="0"/>
              <a:t> and Chief </a:t>
            </a:r>
            <a:r>
              <a:rPr lang="fr-FR" sz="6400" dirty="0" err="1" smtClean="0"/>
              <a:t>Economist</a:t>
            </a:r>
            <a:r>
              <a:rPr lang="fr-FR" sz="6400" dirty="0" smtClean="0"/>
              <a:t>, </a:t>
            </a:r>
            <a:r>
              <a:rPr lang="fr-FR" sz="6400" dirty="0" err="1" smtClean="0"/>
              <a:t>AfDB</a:t>
            </a:r>
            <a:r>
              <a:rPr lang="fr-FR" sz="6400" dirty="0" smtClean="0"/>
              <a:t> 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6400" dirty="0" smtClean="0"/>
              <a:t>- </a:t>
            </a:r>
            <a:r>
              <a:rPr lang="fr-FR" sz="6400" b="1" dirty="0" smtClean="0"/>
              <a:t>Bernardo </a:t>
            </a:r>
            <a:r>
              <a:rPr lang="fr-FR" sz="6400" b="1" dirty="0" err="1" smtClean="0"/>
              <a:t>Calzadilla</a:t>
            </a:r>
            <a:r>
              <a:rPr lang="fr-FR" sz="6400" b="1" dirty="0" smtClean="0"/>
              <a:t>-Sarmiento, </a:t>
            </a:r>
            <a:r>
              <a:rPr lang="fr-FR" sz="6400" dirty="0" smtClean="0"/>
              <a:t>Dr Trade </a:t>
            </a:r>
            <a:r>
              <a:rPr lang="fr-FR" sz="6400" dirty="0" err="1" smtClean="0"/>
              <a:t>Capacity</a:t>
            </a:r>
            <a:r>
              <a:rPr lang="fr-FR" sz="6400" dirty="0" smtClean="0"/>
              <a:t> Building, UNIDO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fr-FR" sz="6400" dirty="0" smtClean="0"/>
              <a:t> - </a:t>
            </a:r>
            <a:r>
              <a:rPr lang="fr-FR" sz="6400" b="1" dirty="0" smtClean="0"/>
              <a:t>Raul Torres</a:t>
            </a:r>
            <a:r>
              <a:rPr lang="fr-FR" sz="6400" dirty="0" smtClean="0"/>
              <a:t>, </a:t>
            </a:r>
            <a:r>
              <a:rPr lang="fr-FR" sz="6400" dirty="0" err="1" smtClean="0"/>
              <a:t>Counsellor</a:t>
            </a:r>
            <a:r>
              <a:rPr lang="fr-FR" sz="6400" dirty="0" smtClean="0"/>
              <a:t>, </a:t>
            </a:r>
            <a:r>
              <a:rPr lang="fr-FR" sz="6400" dirty="0" err="1" smtClean="0"/>
              <a:t>Development</a:t>
            </a:r>
            <a:r>
              <a:rPr lang="fr-FR" sz="6400" dirty="0" smtClean="0"/>
              <a:t> Division, WTO</a:t>
            </a:r>
          </a:p>
          <a:p>
            <a:pPr>
              <a:lnSpc>
                <a:spcPct val="140000"/>
              </a:lnSpc>
            </a:pPr>
            <a:r>
              <a:rPr lang="fr-FR" sz="6400" i="1" dirty="0" err="1" smtClean="0"/>
              <a:t>Keynote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remarks</a:t>
            </a:r>
            <a:r>
              <a:rPr lang="fr-FR" sz="6400" i="1" dirty="0" smtClean="0"/>
              <a:t>  </a:t>
            </a:r>
            <a:r>
              <a:rPr lang="fr-FR" sz="6400" dirty="0" smtClean="0"/>
              <a:t>by </a:t>
            </a:r>
            <a:r>
              <a:rPr lang="fr-FR" sz="6400" b="1" dirty="0" err="1" smtClean="0"/>
              <a:t>Gyan</a:t>
            </a:r>
            <a:r>
              <a:rPr lang="fr-FR" sz="6400" b="1" dirty="0" smtClean="0"/>
              <a:t> </a:t>
            </a:r>
            <a:r>
              <a:rPr lang="fr-FR" sz="6400" b="1" dirty="0" err="1" smtClean="0"/>
              <a:t>Acharya</a:t>
            </a:r>
            <a:r>
              <a:rPr lang="fr-FR" sz="6400" dirty="0" smtClean="0"/>
              <a:t>, UN USG and High </a:t>
            </a:r>
            <a:r>
              <a:rPr lang="fr-FR" sz="6400" dirty="0" err="1" smtClean="0"/>
              <a:t>Representative</a:t>
            </a:r>
            <a:r>
              <a:rPr lang="fr-FR" sz="6400" dirty="0" smtClean="0"/>
              <a:t> for </a:t>
            </a:r>
            <a:r>
              <a:rPr lang="fr-FR" sz="6400" dirty="0" err="1" smtClean="0"/>
              <a:t>LDCs</a:t>
            </a:r>
            <a:r>
              <a:rPr lang="fr-FR" sz="6400" dirty="0" smtClean="0"/>
              <a:t>, </a:t>
            </a:r>
            <a:r>
              <a:rPr lang="fr-FR" sz="6400" dirty="0" err="1" smtClean="0"/>
              <a:t>LLDCs</a:t>
            </a:r>
            <a:r>
              <a:rPr lang="fr-FR" sz="6400" dirty="0" smtClean="0"/>
              <a:t> and SIDS</a:t>
            </a:r>
          </a:p>
          <a:p>
            <a:pPr>
              <a:lnSpc>
                <a:spcPct val="140000"/>
              </a:lnSpc>
            </a:pPr>
            <a:r>
              <a:rPr lang="fr-FR" sz="6400" i="1" dirty="0" err="1" smtClean="0"/>
              <a:t>Exhanges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with</a:t>
            </a:r>
            <a:r>
              <a:rPr lang="fr-FR" sz="6400" i="1" dirty="0" smtClean="0"/>
              <a:t> the </a:t>
            </a:r>
            <a:r>
              <a:rPr lang="fr-FR" sz="6400" i="1" dirty="0" err="1" smtClean="0"/>
              <a:t>floor</a:t>
            </a:r>
            <a:endParaRPr lang="fr-FR" sz="6400" i="1" dirty="0" smtClean="0"/>
          </a:p>
          <a:p>
            <a:pPr>
              <a:lnSpc>
                <a:spcPct val="140000"/>
              </a:lnSpc>
            </a:pPr>
            <a:r>
              <a:rPr lang="fr-FR" sz="6400" i="1" dirty="0" err="1" smtClean="0"/>
              <a:t>Concuding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remarks</a:t>
            </a:r>
            <a:r>
              <a:rPr lang="fr-FR" sz="6400" i="1" dirty="0" smtClean="0"/>
              <a:t> </a:t>
            </a:r>
            <a:r>
              <a:rPr lang="fr-FR" sz="6400" i="1" dirty="0" err="1" smtClean="0"/>
              <a:t>from</a:t>
            </a:r>
            <a:r>
              <a:rPr lang="fr-FR" sz="6400" i="1" dirty="0" smtClean="0"/>
              <a:t> the </a:t>
            </a:r>
            <a:r>
              <a:rPr lang="fr-FR" sz="6400" i="1" dirty="0" err="1" smtClean="0"/>
              <a:t>panelists</a:t>
            </a:r>
            <a:endParaRPr lang="fr-FR" sz="6400" i="1" dirty="0" smtClean="0"/>
          </a:p>
          <a:p>
            <a:pPr algn="ctr">
              <a:buFontTx/>
              <a:buNone/>
            </a:pPr>
            <a:endParaRPr lang="fr-FR" sz="6400" dirty="0" smtClean="0"/>
          </a:p>
          <a:p>
            <a:pPr algn="ctr">
              <a:buFontTx/>
              <a:buNone/>
            </a:pPr>
            <a:endParaRPr lang="fr-FR" sz="6400" dirty="0"/>
          </a:p>
          <a:p>
            <a:pPr algn="ctr">
              <a:buFontTx/>
              <a:buNone/>
            </a:pPr>
            <a:endParaRPr lang="fr-FR" sz="6400" dirty="0" smtClean="0"/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722437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48264" y="374378"/>
            <a:ext cx="1689884" cy="8432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1832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270</Words>
  <Application>Microsoft Office PowerPoint</Application>
  <PresentationFormat>Affichage à l'écran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paguilla</dc:creator>
  <cp:lastModifiedBy>farouane</cp:lastModifiedBy>
  <cp:revision>15</cp:revision>
  <dcterms:created xsi:type="dcterms:W3CDTF">2014-11-02T21:16:44Z</dcterms:created>
  <dcterms:modified xsi:type="dcterms:W3CDTF">2014-11-04T06:36:58Z</dcterms:modified>
</cp:coreProperties>
</file>