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1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drawings/drawing2.xml" ContentType="application/vnd.openxmlformats-officedocument.drawingml.chartshapes+xml"/>
  <Override PartName="/ppt/charts/chart33.xml" ContentType="application/vnd.openxmlformats-officedocument.drawingml.chart+xml"/>
  <Override PartName="/ppt/drawings/drawing3.xml" ContentType="application/vnd.openxmlformats-officedocument.drawingml.chartshapes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drawings/drawing4.xml" ContentType="application/vnd.openxmlformats-officedocument.drawingml.chartshapes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notesSlides/notesSlide6.xml" ContentType="application/vnd.openxmlformats-officedocument.presentationml.notesSlide+xml"/>
  <Override PartName="/ppt/charts/chart42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63" r:id="rId2"/>
    <p:sldId id="257" r:id="rId3"/>
    <p:sldId id="286" r:id="rId4"/>
    <p:sldId id="264" r:id="rId5"/>
    <p:sldId id="283" r:id="rId6"/>
    <p:sldId id="287" r:id="rId7"/>
    <p:sldId id="284" r:id="rId8"/>
    <p:sldId id="258" r:id="rId9"/>
    <p:sldId id="291" r:id="rId10"/>
    <p:sldId id="282" r:id="rId11"/>
    <p:sldId id="321" r:id="rId12"/>
    <p:sldId id="288" r:id="rId13"/>
    <p:sldId id="319" r:id="rId14"/>
    <p:sldId id="297" r:id="rId15"/>
    <p:sldId id="259" r:id="rId16"/>
    <p:sldId id="298" r:id="rId17"/>
    <p:sldId id="302" r:id="rId18"/>
    <p:sldId id="316" r:id="rId19"/>
    <p:sldId id="317" r:id="rId20"/>
    <p:sldId id="304" r:id="rId21"/>
    <p:sldId id="308" r:id="rId22"/>
    <p:sldId id="310" r:id="rId23"/>
    <p:sldId id="311" r:id="rId24"/>
    <p:sldId id="312" r:id="rId25"/>
    <p:sldId id="313" r:id="rId26"/>
    <p:sldId id="314" r:id="rId27"/>
    <p:sldId id="290" r:id="rId28"/>
    <p:sldId id="315" r:id="rId29"/>
    <p:sldId id="320" r:id="rId30"/>
    <p:sldId id="266" r:id="rId31"/>
    <p:sldId id="267" r:id="rId32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C602"/>
    <a:srgbClr val="E25C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97" autoAdjust="0"/>
  </p:normalViewPr>
  <p:slideViewPr>
    <p:cSldViewPr>
      <p:cViewPr>
        <p:scale>
          <a:sx n="73" d="100"/>
          <a:sy n="73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ruzvidzo\Desktop\Andrea\WEORevenue_RAFITpprv4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sters:Documents:RA-FIT:Indicator%20B6%20-%20VAT%20Refunds%20-%20March%2012%202013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HMRC\InstitutionalArrangementsOrganizationandSocSe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HMRC\InstitutionalArrangementsOrganizationandSocSec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sters:Documents:RA-FIT:2.%20Indicator%20A1%20-%20Staff%20Numbers.xlsx" TargetMode="Externa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RA-FIT\3.%20Indicator%20A2%20-%20Tax%20Admin%20Cost%20(New)%20-%202010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RA-FIT\4.%20Indicator%20A2%20-%20Customs%20Admin%20Cost%20-%202010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3\users1\amasters\My%20Documents\RA-FIT\RA-FIT%20Indicator%20Spreadsheets\10.%20Indicators%20Cb%20-%20Taxpayer%20Register%20-%20No.%20and%20Growth%20Rates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3\users1\amasters\My%20Documents\RA-FIT\RA-FIT%20Indicator%20Spreadsheets\10.%20Indicators%20Cb%20-%20Taxpayer%20Register%20-%20No.%20and%20Growth%20Rates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3\users1\amasters\My%20Documents\RA-FIT\RA-FIT%20Indicator%20Spreadsheets\10.%20Indicators%20Cb%20-%20Taxpayer%20Register%20-%20No.%20and%20Growth%20Rates.xlsx" TargetMode="Externa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RA-FIT\Indicators%20C5%20-%20Filing%20Rates%20-%20Feb%2022%20201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Book5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1\FAD\DATA\R2\Research%20Assistant%20R2\HMRC%20Conference\AuditCoverag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sters:Documents:RA-FIT:24.%20Indicator%20Ce%20-%20Audit%20Assessments%20and%20as%20Percentage%20of%20Collections%20-%202010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ruzvidzo\Desktop\Andrea\WEORevenue_RAFITpprv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The</a:t>
            </a:r>
            <a:r>
              <a:rPr lang="en-US" baseline="0" dirty="0"/>
              <a:t> income group composition of the 85 </a:t>
            </a:r>
            <a:r>
              <a:rPr lang="en-US" baseline="0" dirty="0" smtClean="0"/>
              <a:t>respondents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Sheet1!$C$14:$F$14</c:f>
              <c:strCache>
                <c:ptCount val="4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  <c:pt idx="3">
                  <c:v>HIC</c:v>
                </c:pt>
              </c:strCache>
            </c:strRef>
          </c:cat>
          <c:val>
            <c:numRef>
              <c:f>Sheet1!$C$18:$F$18</c:f>
              <c:numCache>
                <c:formatCode>0%</c:formatCode>
                <c:ptCount val="4"/>
                <c:pt idx="0">
                  <c:v>0.27058823529411857</c:v>
                </c:pt>
                <c:pt idx="1">
                  <c:v>0.32941176470588396</c:v>
                </c:pt>
                <c:pt idx="2">
                  <c:v>0.31764705882352923</c:v>
                </c:pt>
                <c:pt idx="3">
                  <c:v>8.2352941176470726E-2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283264"/>
        <c:axId val="72284800"/>
      </c:barChart>
      <c:catAx>
        <c:axId val="722832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2284800"/>
        <c:crosses val="autoZero"/>
        <c:auto val="1"/>
        <c:lblAlgn val="ctr"/>
        <c:lblOffset val="100"/>
        <c:noMultiLvlLbl val="0"/>
      </c:catAx>
      <c:valAx>
        <c:axId val="72284800"/>
        <c:scaling>
          <c:orientation val="minMax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  <a:r>
                  <a:rPr lang="en-US" baseline="0"/>
                  <a:t>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228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Snapshot_Pivot!$J$6</c:f>
              <c:strCache>
                <c:ptCount val="1"/>
                <c:pt idx="0">
                  <c:v>Asia and Pacific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Snapshot_Pivot!$K$6:$O$6</c:f>
              <c:numCache>
                <c:formatCode>_(* #,##0.00_);_(* \(#,##0.00\);_(* "-"??_);_(@_)</c:formatCode>
                <c:ptCount val="5"/>
                <c:pt idx="0">
                  <c:v>2.928795696622863</c:v>
                </c:pt>
                <c:pt idx="1">
                  <c:v>0.69868015979773956</c:v>
                </c:pt>
                <c:pt idx="2">
                  <c:v>0.84847362510032298</c:v>
                </c:pt>
                <c:pt idx="3">
                  <c:v>0.86656404639109852</c:v>
                </c:pt>
                <c:pt idx="4">
                  <c:v>2.390020043181257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289728"/>
        <c:axId val="73291264"/>
      </c:barChart>
      <c:catAx>
        <c:axId val="73289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3291264"/>
        <c:crosses val="autoZero"/>
        <c:auto val="1"/>
        <c:lblAlgn val="ctr"/>
        <c:lblOffset val="100"/>
        <c:noMultiLvlLbl val="0"/>
      </c:catAx>
      <c:valAx>
        <c:axId val="73291264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3289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Snapshot_Pivot!$J$8</c:f>
              <c:strCache>
                <c:ptCount val="1"/>
                <c:pt idx="0">
                  <c:v>Europe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Snapshot_Pivot!$K$8:$O$8</c:f>
              <c:numCache>
                <c:formatCode>_(* #,##0.00_);_(* \(#,##0.00\);_(* "-"??_);_(@_)</c:formatCode>
                <c:ptCount val="5"/>
                <c:pt idx="0">
                  <c:v>7.0943731013018434</c:v>
                </c:pt>
                <c:pt idx="1">
                  <c:v>7.7617943012203172</c:v>
                </c:pt>
                <c:pt idx="2">
                  <c:v>0.66254586613101485</c:v>
                </c:pt>
                <c:pt idx="3">
                  <c:v>3.1372474999127578</c:v>
                </c:pt>
                <c:pt idx="4">
                  <c:v>1.6771762483996238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311360"/>
        <c:axId val="73312896"/>
      </c:barChart>
      <c:catAx>
        <c:axId val="73311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3312896"/>
        <c:crosses val="autoZero"/>
        <c:auto val="1"/>
        <c:lblAlgn val="ctr"/>
        <c:lblOffset val="100"/>
        <c:noMultiLvlLbl val="0"/>
      </c:catAx>
      <c:valAx>
        <c:axId val="73312896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3311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Snapshot_Pivot!$J$9</c:f>
              <c:strCache>
                <c:ptCount val="1"/>
                <c:pt idx="0">
                  <c:v>Middle East and Central Asia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Snapshot_Pivot!$K$9:$O$9</c:f>
              <c:numCache>
                <c:formatCode>_(* #,##0.00_);_(* \(#,##0.00\);_(* "-"??_);_(@_)</c:formatCode>
                <c:ptCount val="5"/>
                <c:pt idx="0">
                  <c:v>3.5662202199846478</c:v>
                </c:pt>
                <c:pt idx="1">
                  <c:v>0.8254414195325801</c:v>
                </c:pt>
                <c:pt idx="2">
                  <c:v>2.1046161580198399</c:v>
                </c:pt>
                <c:pt idx="3">
                  <c:v>0.62607115290227655</c:v>
                </c:pt>
                <c:pt idx="4">
                  <c:v>1.3517873250866281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7674752"/>
        <c:axId val="77684736"/>
      </c:barChart>
      <c:catAx>
        <c:axId val="77674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7684736"/>
        <c:crosses val="autoZero"/>
        <c:auto val="1"/>
        <c:lblAlgn val="ctr"/>
        <c:lblOffset val="100"/>
        <c:noMultiLvlLbl val="0"/>
      </c:catAx>
      <c:valAx>
        <c:axId val="77684736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7674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Snapshot_Pivot!$J$10</c:f>
              <c:strCache>
                <c:ptCount val="1"/>
                <c:pt idx="0">
                  <c:v>Western Hemisphere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Snapshot_Pivot!$K$10:$O$10</c:f>
              <c:numCache>
                <c:formatCode>General</c:formatCode>
                <c:ptCount val="5"/>
                <c:pt idx="0">
                  <c:v>5.420288553658029</c:v>
                </c:pt>
                <c:pt idx="1">
                  <c:v>1.2356893592172689</c:v>
                </c:pt>
                <c:pt idx="2">
                  <c:v>2.605921971918161</c:v>
                </c:pt>
                <c:pt idx="3">
                  <c:v>0.64324243597826802</c:v>
                </c:pt>
                <c:pt idx="4">
                  <c:v>0.89810121948644095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7692288"/>
        <c:axId val="77730944"/>
      </c:barChart>
      <c:catAx>
        <c:axId val="77692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7730944"/>
        <c:crosses val="autoZero"/>
        <c:auto val="1"/>
        <c:lblAlgn val="ctr"/>
        <c:lblOffset val="100"/>
        <c:noMultiLvlLbl val="0"/>
      </c:catAx>
      <c:valAx>
        <c:axId val="77730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7692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Snapshot_Pivot!$J$11</c:f>
              <c:strCache>
                <c:ptCount val="1"/>
                <c:pt idx="0">
                  <c:v>World Average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Snapshot_Pivot!$K$11:$O$11</c:f>
              <c:numCache>
                <c:formatCode>_(* #,##0.00_);_(* \(#,##0.00\);_(* "-"??_);_(@_)</c:formatCode>
                <c:ptCount val="5"/>
                <c:pt idx="0">
                  <c:v>5.1248998144322746</c:v>
                </c:pt>
                <c:pt idx="1">
                  <c:v>2.4423677543808631</c:v>
                </c:pt>
                <c:pt idx="2">
                  <c:v>1.9437402497313581</c:v>
                </c:pt>
                <c:pt idx="3">
                  <c:v>1.5425430972391088</c:v>
                </c:pt>
                <c:pt idx="4">
                  <c:v>1.6393992126160857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7759232"/>
        <c:axId val="77760768"/>
      </c:barChart>
      <c:catAx>
        <c:axId val="77759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7760768"/>
        <c:crosses val="autoZero"/>
        <c:auto val="1"/>
        <c:lblAlgn val="ctr"/>
        <c:lblOffset val="100"/>
        <c:noMultiLvlLbl val="0"/>
      </c:catAx>
      <c:valAx>
        <c:axId val="77760768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7759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39431186371733E-2"/>
          <c:y val="5.9007325576840332E-2"/>
          <c:w val="0.90959330477012756"/>
          <c:h val="0.815635797390999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Snapshot_Pivot!$J$5</c:f>
              <c:strCache>
                <c:ptCount val="1"/>
                <c:pt idx="0">
                  <c:v>Africa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Snapshot_Pivot!$K$5:$O$5</c:f>
              <c:numCache>
                <c:formatCode>General</c:formatCode>
                <c:ptCount val="5"/>
                <c:pt idx="0">
                  <c:v>5.8138698207596189</c:v>
                </c:pt>
                <c:pt idx="1">
                  <c:v>6.6939097704206502E-2</c:v>
                </c:pt>
                <c:pt idx="2">
                  <c:v>3.6353979205601687</c:v>
                </c:pt>
                <c:pt idx="3">
                  <c:v>1.696487217054417</c:v>
                </c:pt>
                <c:pt idx="4">
                  <c:v>1.7794591314439301</c:v>
                </c:pt>
              </c:numCache>
            </c:numRef>
          </c:val>
        </c:ser>
        <c:ser>
          <c:idx val="2"/>
          <c:order val="1"/>
          <c:tx>
            <c:strRef>
              <c:f>Snapshot_Pivot!$J$6</c:f>
              <c:strCache>
                <c:ptCount val="1"/>
                <c:pt idx="0">
                  <c:v>Asia and Pacific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Snapshot_Pivot!$K$6:$O$6</c:f>
              <c:numCache>
                <c:formatCode>_(* #,##0.00_);_(* \(#,##0.00\);_(* "-"??_);_(@_)</c:formatCode>
                <c:ptCount val="5"/>
                <c:pt idx="0">
                  <c:v>2.928795696622863</c:v>
                </c:pt>
                <c:pt idx="1">
                  <c:v>0.69868015979773956</c:v>
                </c:pt>
                <c:pt idx="2">
                  <c:v>0.84847362510032298</c:v>
                </c:pt>
                <c:pt idx="3">
                  <c:v>0.86656404639109852</c:v>
                </c:pt>
                <c:pt idx="4">
                  <c:v>2.390020043181257</c:v>
                </c:pt>
              </c:numCache>
            </c:numRef>
          </c:val>
        </c:ser>
        <c:ser>
          <c:idx val="4"/>
          <c:order val="2"/>
          <c:tx>
            <c:strRef>
              <c:f>Snapshot_Pivot!$J$8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Snapshot_Pivot!$K$8:$O$8</c:f>
              <c:numCache>
                <c:formatCode>_(* #,##0.00_);_(* \(#,##0.00\);_(* "-"??_);_(@_)</c:formatCode>
                <c:ptCount val="5"/>
                <c:pt idx="0">
                  <c:v>7.0943731013018434</c:v>
                </c:pt>
                <c:pt idx="1">
                  <c:v>7.7617943012203172</c:v>
                </c:pt>
                <c:pt idx="2">
                  <c:v>0.66254586613101485</c:v>
                </c:pt>
                <c:pt idx="3">
                  <c:v>3.1372474999127578</c:v>
                </c:pt>
                <c:pt idx="4">
                  <c:v>1.6771762483996238</c:v>
                </c:pt>
              </c:numCache>
            </c:numRef>
          </c:val>
        </c:ser>
        <c:ser>
          <c:idx val="3"/>
          <c:order val="3"/>
          <c:tx>
            <c:strRef>
              <c:f>Snapshot_Pivot!$J$9</c:f>
              <c:strCache>
                <c:ptCount val="1"/>
                <c:pt idx="0">
                  <c:v>Middle East and Central Asia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Snapshot_Pivot!$K$9:$O$9</c:f>
              <c:numCache>
                <c:formatCode>_(* #,##0.00_);_(* \(#,##0.00\);_(* "-"??_);_(@_)</c:formatCode>
                <c:ptCount val="5"/>
                <c:pt idx="0">
                  <c:v>3.5662202199846478</c:v>
                </c:pt>
                <c:pt idx="1">
                  <c:v>0.8254414195325801</c:v>
                </c:pt>
                <c:pt idx="2">
                  <c:v>2.1046161580198399</c:v>
                </c:pt>
                <c:pt idx="3">
                  <c:v>0.62607115290227655</c:v>
                </c:pt>
                <c:pt idx="4">
                  <c:v>1.3517873250866281</c:v>
                </c:pt>
              </c:numCache>
            </c:numRef>
          </c:val>
        </c:ser>
        <c:ser>
          <c:idx val="0"/>
          <c:order val="4"/>
          <c:tx>
            <c:strRef>
              <c:f>Snapshot_Pivot!$J$10</c:f>
              <c:strCache>
                <c:ptCount val="1"/>
                <c:pt idx="0">
                  <c:v>Western Hemisphere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Snapshot_Pivot!$K$10:$O$10</c:f>
              <c:numCache>
                <c:formatCode>General</c:formatCode>
                <c:ptCount val="5"/>
                <c:pt idx="0">
                  <c:v>5.420288553658029</c:v>
                </c:pt>
                <c:pt idx="1">
                  <c:v>1.2356893592172689</c:v>
                </c:pt>
                <c:pt idx="2">
                  <c:v>2.605921971918161</c:v>
                </c:pt>
                <c:pt idx="3">
                  <c:v>0.64324243597826802</c:v>
                </c:pt>
                <c:pt idx="4">
                  <c:v>0.89810121948644095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axId val="77812864"/>
        <c:axId val="77814400"/>
      </c:barChart>
      <c:catAx>
        <c:axId val="77812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7814400"/>
        <c:crosses val="autoZero"/>
        <c:auto val="1"/>
        <c:lblAlgn val="ctr"/>
        <c:lblOffset val="100"/>
        <c:noMultiLvlLbl val="0"/>
      </c:catAx>
      <c:valAx>
        <c:axId val="7781440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Tax</a:t>
                </a:r>
                <a:r>
                  <a:rPr lang="en-US" baseline="0"/>
                  <a:t> Revenue as a percent of GDP</a:t>
                </a:r>
                <a:endParaRPr lang="en-US"/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77812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92843082114855"/>
          <c:y val="9.0011360520233799E-2"/>
          <c:w val="0.20600420546750814"/>
          <c:h val="0.3311888898503097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Snapshot_Pivot!$J$5</c:f>
              <c:strCache>
                <c:ptCount val="1"/>
                <c:pt idx="0">
                  <c:v>Africa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Snapshot_Pivot!$K$5:$O$5</c:f>
              <c:numCache>
                <c:formatCode>General</c:formatCode>
                <c:ptCount val="5"/>
                <c:pt idx="0">
                  <c:v>5.8138698207596189</c:v>
                </c:pt>
                <c:pt idx="1">
                  <c:v>6.6939097704206474E-2</c:v>
                </c:pt>
                <c:pt idx="2">
                  <c:v>3.6353979205601687</c:v>
                </c:pt>
                <c:pt idx="3">
                  <c:v>1.696487217054417</c:v>
                </c:pt>
                <c:pt idx="4">
                  <c:v>1.7794591314439303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197504"/>
        <c:axId val="78199040"/>
      </c:barChart>
      <c:catAx>
        <c:axId val="78197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8199040"/>
        <c:crosses val="autoZero"/>
        <c:auto val="1"/>
        <c:lblAlgn val="ctr"/>
        <c:lblOffset val="100"/>
        <c:noMultiLvlLbl val="0"/>
      </c:catAx>
      <c:valAx>
        <c:axId val="7819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8197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Snapshot_Pivot!$J$6</c:f>
              <c:strCache>
                <c:ptCount val="1"/>
                <c:pt idx="0">
                  <c:v>Asia and Pacific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Snapshot_Pivot!$K$6:$O$6</c:f>
              <c:numCache>
                <c:formatCode>_(* #,##0.00_);_(* \(#,##0.00\);_(* "-"??_);_(@_)</c:formatCode>
                <c:ptCount val="5"/>
                <c:pt idx="0">
                  <c:v>2.9287956966228634</c:v>
                </c:pt>
                <c:pt idx="1">
                  <c:v>0.69868015979773956</c:v>
                </c:pt>
                <c:pt idx="2">
                  <c:v>0.84847362510032276</c:v>
                </c:pt>
                <c:pt idx="3">
                  <c:v>0.86656404639109763</c:v>
                </c:pt>
                <c:pt idx="4">
                  <c:v>2.390020043181257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219136"/>
        <c:axId val="78220672"/>
      </c:barChart>
      <c:catAx>
        <c:axId val="78219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8220672"/>
        <c:crosses val="autoZero"/>
        <c:auto val="1"/>
        <c:lblAlgn val="ctr"/>
        <c:lblOffset val="100"/>
        <c:noMultiLvlLbl val="0"/>
      </c:catAx>
      <c:valAx>
        <c:axId val="78220672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8219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Snapshot_Pivot!$J$8</c:f>
              <c:strCache>
                <c:ptCount val="1"/>
                <c:pt idx="0">
                  <c:v>Europe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Snapshot_Pivot!$K$8:$O$8</c:f>
              <c:numCache>
                <c:formatCode>_(* #,##0.00_);_(* \(#,##0.00\);_(* "-"??_);_(@_)</c:formatCode>
                <c:ptCount val="5"/>
                <c:pt idx="0">
                  <c:v>7.0943731013018434</c:v>
                </c:pt>
                <c:pt idx="1">
                  <c:v>7.7617943012203172</c:v>
                </c:pt>
                <c:pt idx="2">
                  <c:v>0.66254586613101396</c:v>
                </c:pt>
                <c:pt idx="3">
                  <c:v>3.1372474999127578</c:v>
                </c:pt>
                <c:pt idx="4">
                  <c:v>1.6771762483996238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232576"/>
        <c:axId val="78254848"/>
      </c:barChart>
      <c:catAx>
        <c:axId val="78232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8254848"/>
        <c:crosses val="autoZero"/>
        <c:auto val="1"/>
        <c:lblAlgn val="ctr"/>
        <c:lblOffset val="100"/>
        <c:noMultiLvlLbl val="0"/>
      </c:catAx>
      <c:valAx>
        <c:axId val="78254848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8232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Snapshot_Pivot!$J$9</c:f>
              <c:strCache>
                <c:ptCount val="1"/>
                <c:pt idx="0">
                  <c:v>Middle East and Central Asia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Snapshot_Pivot!$K$9:$O$9</c:f>
              <c:numCache>
                <c:formatCode>_(* #,##0.00_);_(* \(#,##0.00\);_(* "-"??_);_(@_)</c:formatCode>
                <c:ptCount val="5"/>
                <c:pt idx="0">
                  <c:v>3.5662202199846478</c:v>
                </c:pt>
                <c:pt idx="1">
                  <c:v>0.82544141953257932</c:v>
                </c:pt>
                <c:pt idx="2">
                  <c:v>2.1046161580198404</c:v>
                </c:pt>
                <c:pt idx="3">
                  <c:v>0.626071152902276</c:v>
                </c:pt>
                <c:pt idx="4">
                  <c:v>1.3517873250866281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279040"/>
        <c:axId val="78280576"/>
      </c:barChart>
      <c:catAx>
        <c:axId val="78279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8280576"/>
        <c:crosses val="autoZero"/>
        <c:auto val="1"/>
        <c:lblAlgn val="ctr"/>
        <c:lblOffset val="100"/>
        <c:noMultiLvlLbl val="0"/>
      </c:catAx>
      <c:valAx>
        <c:axId val="78280576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8279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The regional composition</a:t>
            </a:r>
            <a:r>
              <a:rPr lang="en-US" baseline="0"/>
              <a:t> of the 85 respondents</a:t>
            </a:r>
            <a:endParaRPr lang="en-US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Sheet1!$B$6:$B$10</c:f>
              <c:strCache>
                <c:ptCount val="5"/>
                <c:pt idx="0">
                  <c:v>AFR</c:v>
                </c:pt>
                <c:pt idx="1">
                  <c:v>APD</c:v>
                </c:pt>
                <c:pt idx="2">
                  <c:v>EUR</c:v>
                </c:pt>
                <c:pt idx="3">
                  <c:v>MCD</c:v>
                </c:pt>
                <c:pt idx="4">
                  <c:v>WHD</c:v>
                </c:pt>
              </c:strCache>
            </c:strRef>
          </c:cat>
          <c:val>
            <c:numRef>
              <c:f>Sheet1!$J$6:$J$10</c:f>
              <c:numCache>
                <c:formatCode>0%</c:formatCode>
                <c:ptCount val="5"/>
                <c:pt idx="0">
                  <c:v>0.41176470588235398</c:v>
                </c:pt>
                <c:pt idx="1">
                  <c:v>0.11764705882352942</c:v>
                </c:pt>
                <c:pt idx="2">
                  <c:v>9.4117647058823528E-2</c:v>
                </c:pt>
                <c:pt idx="3">
                  <c:v>7.0588235294117674E-2</c:v>
                </c:pt>
                <c:pt idx="4">
                  <c:v>0.30588235294117688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632960"/>
        <c:axId val="72655232"/>
      </c:barChart>
      <c:catAx>
        <c:axId val="726329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72655232"/>
        <c:crosses val="autoZero"/>
        <c:auto val="1"/>
        <c:lblAlgn val="ctr"/>
        <c:lblOffset val="100"/>
        <c:noMultiLvlLbl val="0"/>
      </c:catAx>
      <c:valAx>
        <c:axId val="72655232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Response</a:t>
                </a:r>
                <a:r>
                  <a:rPr lang="en-US" baseline="0"/>
                  <a:t> rate</a:t>
                </a:r>
                <a:endParaRPr lang="en-US"/>
              </a:p>
            </c:rich>
          </c:tx>
          <c:overlay val="0"/>
        </c:title>
        <c:numFmt formatCode="0%" sourceLinked="1"/>
        <c:majorTickMark val="none"/>
        <c:minorTickMark val="none"/>
        <c:tickLblPos val="nextTo"/>
        <c:crossAx val="72632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Snapshot_Pivot!$J$10</c:f>
              <c:strCache>
                <c:ptCount val="1"/>
                <c:pt idx="0">
                  <c:v>Western Hemisphere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Snapshot_Pivot!$K$10:$O$10</c:f>
              <c:numCache>
                <c:formatCode>General</c:formatCode>
                <c:ptCount val="5"/>
                <c:pt idx="0">
                  <c:v>5.420288553658029</c:v>
                </c:pt>
                <c:pt idx="1">
                  <c:v>1.2356893592172697</c:v>
                </c:pt>
                <c:pt idx="2">
                  <c:v>2.605921971918161</c:v>
                </c:pt>
                <c:pt idx="3">
                  <c:v>0.6432424359782678</c:v>
                </c:pt>
                <c:pt idx="4">
                  <c:v>0.89810121948644062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304768"/>
        <c:axId val="78306304"/>
      </c:barChart>
      <c:catAx>
        <c:axId val="78304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8306304"/>
        <c:crosses val="autoZero"/>
        <c:auto val="1"/>
        <c:lblAlgn val="ctr"/>
        <c:lblOffset val="100"/>
        <c:noMultiLvlLbl val="0"/>
      </c:catAx>
      <c:valAx>
        <c:axId val="7830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8304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Snapshot_Pivot!$J$11</c:f>
              <c:strCache>
                <c:ptCount val="1"/>
                <c:pt idx="0">
                  <c:v>World Average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Snapshot_Pivot!$K$11:$O$11</c:f>
              <c:numCache>
                <c:formatCode>_(* #,##0.00_);_(* \(#,##0.00\);_(* "-"??_);_(@_)</c:formatCode>
                <c:ptCount val="5"/>
                <c:pt idx="0">
                  <c:v>5.1248998144322755</c:v>
                </c:pt>
                <c:pt idx="1">
                  <c:v>2.4423677543808626</c:v>
                </c:pt>
                <c:pt idx="2">
                  <c:v>1.9437402497313581</c:v>
                </c:pt>
                <c:pt idx="3">
                  <c:v>1.5425430972391092</c:v>
                </c:pt>
                <c:pt idx="4">
                  <c:v>1.639399212616087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318208"/>
        <c:axId val="78332288"/>
      </c:barChart>
      <c:catAx>
        <c:axId val="78318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8332288"/>
        <c:crosses val="autoZero"/>
        <c:auto val="1"/>
        <c:lblAlgn val="ctr"/>
        <c:lblOffset val="100"/>
        <c:noMultiLvlLbl val="0"/>
      </c:catAx>
      <c:valAx>
        <c:axId val="78332288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8318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Snapshot_Pivot!$J$5</c:f>
              <c:strCache>
                <c:ptCount val="1"/>
                <c:pt idx="0">
                  <c:v>Africa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Snapshot_Pivot!$K$5:$O$5</c:f>
              <c:numCache>
                <c:formatCode>General</c:formatCode>
                <c:ptCount val="5"/>
                <c:pt idx="0">
                  <c:v>5.8138698207596189</c:v>
                </c:pt>
                <c:pt idx="1">
                  <c:v>6.6939097704206474E-2</c:v>
                </c:pt>
                <c:pt idx="2">
                  <c:v>3.6353979205601687</c:v>
                </c:pt>
                <c:pt idx="3">
                  <c:v>1.696487217054417</c:v>
                </c:pt>
                <c:pt idx="4">
                  <c:v>1.7794591314439303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352384"/>
        <c:axId val="78353920"/>
      </c:barChart>
      <c:catAx>
        <c:axId val="78352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8353920"/>
        <c:crosses val="autoZero"/>
        <c:auto val="1"/>
        <c:lblAlgn val="ctr"/>
        <c:lblOffset val="100"/>
        <c:noMultiLvlLbl val="0"/>
      </c:catAx>
      <c:valAx>
        <c:axId val="7835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8352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Snapshot_Pivot!$J$6</c:f>
              <c:strCache>
                <c:ptCount val="1"/>
                <c:pt idx="0">
                  <c:v>Asia and Pacific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Snapshot_Pivot!$K$6:$O$6</c:f>
              <c:numCache>
                <c:formatCode>_(* #,##0.00_);_(* \(#,##0.00\);_(* "-"??_);_(@_)</c:formatCode>
                <c:ptCount val="5"/>
                <c:pt idx="0">
                  <c:v>2.9287956966228634</c:v>
                </c:pt>
                <c:pt idx="1">
                  <c:v>0.69868015979773956</c:v>
                </c:pt>
                <c:pt idx="2">
                  <c:v>0.84847362510032276</c:v>
                </c:pt>
                <c:pt idx="3">
                  <c:v>0.86656404639109763</c:v>
                </c:pt>
                <c:pt idx="4">
                  <c:v>2.390020043181257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369920"/>
        <c:axId val="78371456"/>
      </c:barChart>
      <c:catAx>
        <c:axId val="78369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8371456"/>
        <c:crosses val="autoZero"/>
        <c:auto val="1"/>
        <c:lblAlgn val="ctr"/>
        <c:lblOffset val="100"/>
        <c:noMultiLvlLbl val="0"/>
      </c:catAx>
      <c:valAx>
        <c:axId val="78371456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8369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Snapshot_Pivot!$J$8</c:f>
              <c:strCache>
                <c:ptCount val="1"/>
                <c:pt idx="0">
                  <c:v>Europe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Snapshot_Pivot!$K$8:$O$8</c:f>
              <c:numCache>
                <c:formatCode>_(* #,##0.00_);_(* \(#,##0.00\);_(* "-"??_);_(@_)</c:formatCode>
                <c:ptCount val="5"/>
                <c:pt idx="0">
                  <c:v>7.0943731013018434</c:v>
                </c:pt>
                <c:pt idx="1">
                  <c:v>7.7617943012203172</c:v>
                </c:pt>
                <c:pt idx="2">
                  <c:v>0.66254586613101396</c:v>
                </c:pt>
                <c:pt idx="3">
                  <c:v>3.1372474999127578</c:v>
                </c:pt>
                <c:pt idx="4">
                  <c:v>1.6771762483996238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403840"/>
        <c:axId val="78405632"/>
      </c:barChart>
      <c:catAx>
        <c:axId val="78403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8405632"/>
        <c:crosses val="autoZero"/>
        <c:auto val="1"/>
        <c:lblAlgn val="ctr"/>
        <c:lblOffset val="100"/>
        <c:noMultiLvlLbl val="0"/>
      </c:catAx>
      <c:valAx>
        <c:axId val="78405632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8403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Snapshot_Pivot!$J$9</c:f>
              <c:strCache>
                <c:ptCount val="1"/>
                <c:pt idx="0">
                  <c:v>Middle East and Central Asia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Snapshot_Pivot!$K$9:$O$9</c:f>
              <c:numCache>
                <c:formatCode>_(* #,##0.00_);_(* \(#,##0.00\);_(* "-"??_);_(@_)</c:formatCode>
                <c:ptCount val="5"/>
                <c:pt idx="0">
                  <c:v>3.5662202199846478</c:v>
                </c:pt>
                <c:pt idx="1">
                  <c:v>0.82544141953257932</c:v>
                </c:pt>
                <c:pt idx="2">
                  <c:v>2.1046161580198404</c:v>
                </c:pt>
                <c:pt idx="3">
                  <c:v>0.626071152902276</c:v>
                </c:pt>
                <c:pt idx="4">
                  <c:v>1.3517873250866281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8417280"/>
        <c:axId val="78439552"/>
      </c:barChart>
      <c:catAx>
        <c:axId val="78417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8439552"/>
        <c:crosses val="autoZero"/>
        <c:auto val="1"/>
        <c:lblAlgn val="ctr"/>
        <c:lblOffset val="100"/>
        <c:noMultiLvlLbl val="0"/>
      </c:catAx>
      <c:valAx>
        <c:axId val="78439552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8417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Snapshot_Pivot!$J$10</c:f>
              <c:strCache>
                <c:ptCount val="1"/>
                <c:pt idx="0">
                  <c:v>Western Hemisphere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Snapshot_Pivot!$K$10:$O$10</c:f>
              <c:numCache>
                <c:formatCode>General</c:formatCode>
                <c:ptCount val="5"/>
                <c:pt idx="0">
                  <c:v>5.420288553658029</c:v>
                </c:pt>
                <c:pt idx="1">
                  <c:v>1.2356893592172697</c:v>
                </c:pt>
                <c:pt idx="2">
                  <c:v>2.605921971918161</c:v>
                </c:pt>
                <c:pt idx="3">
                  <c:v>0.6432424359782678</c:v>
                </c:pt>
                <c:pt idx="4">
                  <c:v>0.89810121948644062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4034304"/>
        <c:axId val="84035840"/>
      </c:barChart>
      <c:catAx>
        <c:axId val="84034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4035840"/>
        <c:crosses val="autoZero"/>
        <c:auto val="1"/>
        <c:lblAlgn val="ctr"/>
        <c:lblOffset val="100"/>
        <c:noMultiLvlLbl val="0"/>
      </c:catAx>
      <c:valAx>
        <c:axId val="84035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4034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Snapshot_Pivot!$J$11</c:f>
              <c:strCache>
                <c:ptCount val="1"/>
                <c:pt idx="0">
                  <c:v>World Average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Snapshot_Pivot!$K$11:$O$11</c:f>
              <c:numCache>
                <c:formatCode>_(* #,##0.00_);_(* \(#,##0.00\);_(* "-"??_);_(@_)</c:formatCode>
                <c:ptCount val="5"/>
                <c:pt idx="0">
                  <c:v>5.1248998144322755</c:v>
                </c:pt>
                <c:pt idx="1">
                  <c:v>2.4423677543808626</c:v>
                </c:pt>
                <c:pt idx="2">
                  <c:v>1.9437402497313581</c:v>
                </c:pt>
                <c:pt idx="3">
                  <c:v>1.5425430972391092</c:v>
                </c:pt>
                <c:pt idx="4">
                  <c:v>1.639399212616087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4060032"/>
        <c:axId val="84061568"/>
      </c:barChart>
      <c:catAx>
        <c:axId val="84060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84061568"/>
        <c:crosses val="autoZero"/>
        <c:auto val="1"/>
        <c:lblAlgn val="ctr"/>
        <c:lblOffset val="100"/>
        <c:noMultiLvlLbl val="0"/>
      </c:catAx>
      <c:valAx>
        <c:axId val="84061568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84060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'Analysis - 2010'!$B$50</c:f>
              <c:strCache>
                <c:ptCount val="1"/>
                <c:pt idx="0">
                  <c:v>Domestic % of Gross - 2010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2.8189910979228648E-2"/>
                  <c:y val="3.67253251721500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287833827893213E-2"/>
                  <c:y val="-9.1813312930374893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77151335311580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255192878338402E-2"/>
                  <c:y val="-6.12088752869166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287833827893213E-2"/>
                  <c:y val="3.0604437643457212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'Analysis - 2010'!$A$51:$A$55</c:f>
              <c:strCache>
                <c:ptCount val="5"/>
                <c:pt idx="0">
                  <c:v>LOW INCOME COUNTRIES</c:v>
                </c:pt>
                <c:pt idx="1">
                  <c:v>LOWER MIDDLE INCOME COUNTRIES</c:v>
                </c:pt>
                <c:pt idx="2">
                  <c:v>UPPER MIDDLE INCOME COUNTRIES</c:v>
                </c:pt>
                <c:pt idx="3">
                  <c:v>HIGH INCOME COUNTRIES</c:v>
                </c:pt>
                <c:pt idx="4">
                  <c:v>GRAND TOTAL</c:v>
                </c:pt>
              </c:strCache>
            </c:strRef>
          </c:cat>
          <c:val>
            <c:numRef>
              <c:f>'Analysis - 2010'!$B$51:$B$55</c:f>
              <c:numCache>
                <c:formatCode>General</c:formatCode>
                <c:ptCount val="5"/>
                <c:pt idx="0">
                  <c:v>0.43527794145798632</c:v>
                </c:pt>
                <c:pt idx="1">
                  <c:v>0.31968124689011002</c:v>
                </c:pt>
                <c:pt idx="2">
                  <c:v>0.34919793586563802</c:v>
                </c:pt>
                <c:pt idx="3">
                  <c:v>0.32973800868618075</c:v>
                </c:pt>
                <c:pt idx="4">
                  <c:v>0.35447515780735445</c:v>
                </c:pt>
              </c:numCache>
            </c:numRef>
          </c:val>
        </c:ser>
        <c:ser>
          <c:idx val="1"/>
          <c:order val="1"/>
          <c:tx>
            <c:strRef>
              <c:f>'Analysis - 2010'!$C$50</c:f>
              <c:strCache>
                <c:ptCount val="1"/>
                <c:pt idx="0">
                  <c:v>Import % of Gross - 2010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2.8189910979228648E-2"/>
                  <c:y val="6.12088752869165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771396527956513E-2"/>
                  <c:y val="-3.060443764345842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771513353115712E-2"/>
                  <c:y val="-6.120887528691696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255192878338402E-2"/>
                  <c:y val="-5.6107487521191291E-1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28783382789321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'Analysis - 2010'!$A$51:$A$55</c:f>
              <c:strCache>
                <c:ptCount val="5"/>
                <c:pt idx="0">
                  <c:v>LOW INCOME COUNTRIES</c:v>
                </c:pt>
                <c:pt idx="1">
                  <c:v>LOWER MIDDLE INCOME COUNTRIES</c:v>
                </c:pt>
                <c:pt idx="2">
                  <c:v>UPPER MIDDLE INCOME COUNTRIES</c:v>
                </c:pt>
                <c:pt idx="3">
                  <c:v>HIGH INCOME COUNTRIES</c:v>
                </c:pt>
                <c:pt idx="4">
                  <c:v>GRAND TOTAL</c:v>
                </c:pt>
              </c:strCache>
            </c:strRef>
          </c:cat>
          <c:val>
            <c:numRef>
              <c:f>'Analysis - 2010'!$C$51:$C$55</c:f>
              <c:numCache>
                <c:formatCode>General</c:formatCode>
                <c:ptCount val="5"/>
                <c:pt idx="0">
                  <c:v>0.49113509130111199</c:v>
                </c:pt>
                <c:pt idx="1">
                  <c:v>0.51772426005113303</c:v>
                </c:pt>
                <c:pt idx="2">
                  <c:v>0.41068261935341366</c:v>
                </c:pt>
                <c:pt idx="3">
                  <c:v>0.425163841469334</c:v>
                </c:pt>
                <c:pt idx="4">
                  <c:v>0.46321347097436538</c:v>
                </c:pt>
              </c:numCache>
            </c:numRef>
          </c:val>
        </c:ser>
        <c:ser>
          <c:idx val="2"/>
          <c:order val="2"/>
          <c:tx>
            <c:strRef>
              <c:f>'Analysis - 2010'!$D$50</c:f>
              <c:strCache>
                <c:ptCount val="1"/>
                <c:pt idx="0">
                  <c:v>Refunds % of Gross - 2010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2.5222551928783397E-2"/>
                  <c:y val="6.12088752869166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287833827893109E-2"/>
                  <c:y val="6.12088752869166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771513353115806E-2"/>
                  <c:y val="-6.12088752869166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255192878338402E-2"/>
                  <c:y val="6.12088752869166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28783382789321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'Analysis - 2010'!$A$51:$A$55</c:f>
              <c:strCache>
                <c:ptCount val="5"/>
                <c:pt idx="0">
                  <c:v>LOW INCOME COUNTRIES</c:v>
                </c:pt>
                <c:pt idx="1">
                  <c:v>LOWER MIDDLE INCOME COUNTRIES</c:v>
                </c:pt>
                <c:pt idx="2">
                  <c:v>UPPER MIDDLE INCOME COUNTRIES</c:v>
                </c:pt>
                <c:pt idx="3">
                  <c:v>HIGH INCOME COUNTRIES</c:v>
                </c:pt>
                <c:pt idx="4">
                  <c:v>GRAND TOTAL</c:v>
                </c:pt>
              </c:strCache>
            </c:strRef>
          </c:cat>
          <c:val>
            <c:numRef>
              <c:f>'Analysis - 2010'!$D$51:$D$55</c:f>
              <c:numCache>
                <c:formatCode>General</c:formatCode>
                <c:ptCount val="5"/>
                <c:pt idx="0">
                  <c:v>7.3586967240902523E-2</c:v>
                </c:pt>
                <c:pt idx="1">
                  <c:v>0.16259449305875701</c:v>
                </c:pt>
                <c:pt idx="2">
                  <c:v>0.24011944478095201</c:v>
                </c:pt>
                <c:pt idx="3">
                  <c:v>0.24509814984448536</c:v>
                </c:pt>
                <c:pt idx="4">
                  <c:v>0.182311371218282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axId val="85752064"/>
        <c:axId val="86052864"/>
      </c:areaChart>
      <c:catAx>
        <c:axId val="85752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6052864"/>
        <c:crosses val="autoZero"/>
        <c:auto val="1"/>
        <c:lblAlgn val="ctr"/>
        <c:lblOffset val="100"/>
        <c:noMultiLvlLbl val="0"/>
      </c:catAx>
      <c:valAx>
        <c:axId val="8605286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857520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4718159302787723"/>
          <c:y val="0.27644988523336061"/>
          <c:w val="0.22962452393747487"/>
          <c:h val="0.33278783533848866"/>
        </c:manualLayout>
      </c:layout>
      <c:overlay val="0"/>
      <c:txPr>
        <a:bodyPr/>
        <a:lstStyle/>
        <a:p>
          <a:pPr>
            <a:defRPr sz="1000"/>
          </a:pPr>
          <a:endParaRPr lang="fr-FR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Tax</a:t>
            </a:r>
            <a:r>
              <a:rPr lang="en-US" baseline="0" dirty="0"/>
              <a:t> and customs </a:t>
            </a:r>
            <a:r>
              <a:rPr lang="en-US" baseline="0" dirty="0" smtClean="0"/>
              <a:t>integrated ? </a:t>
            </a:r>
            <a:endParaRPr lang="en-US" dirty="0"/>
          </a:p>
        </c:rich>
      </c:tx>
      <c:layout>
        <c:manualLayout>
          <c:xMode val="edge"/>
          <c:yMode val="edge"/>
          <c:x val="0.18617242759909264"/>
          <c:y val="1.724137931034482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208416744517123"/>
          <c:y val="0.291283826590642"/>
          <c:w val="0.6619333600249121"/>
          <c:h val="0.6733460041632745"/>
        </c:manualLayout>
      </c:layout>
      <c:pieChart>
        <c:varyColors val="1"/>
        <c:ser>
          <c:idx val="0"/>
          <c:order val="0"/>
          <c:explosion val="25"/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5"/>
              <c:layout>
                <c:manualLayout>
                  <c:x val="9.924707504782268E-2"/>
                  <c:y val="-6.57057199746583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Sheet2!$F$15:$F$20</c:f>
              <c:strCache>
                <c:ptCount val="6"/>
                <c:pt idx="0">
                  <c:v>AFR</c:v>
                </c:pt>
                <c:pt idx="1">
                  <c:v>APD</c:v>
                </c:pt>
                <c:pt idx="2">
                  <c:v>EUR</c:v>
                </c:pt>
                <c:pt idx="3">
                  <c:v>MCD</c:v>
                </c:pt>
                <c:pt idx="4">
                  <c:v>WHD</c:v>
                </c:pt>
                <c:pt idx="5">
                  <c:v>No</c:v>
                </c:pt>
              </c:strCache>
            </c:strRef>
          </c:cat>
          <c:val>
            <c:numRef>
              <c:f>Sheet2!$G$15:$G$20</c:f>
              <c:numCache>
                <c:formatCode>0.0%</c:formatCode>
                <c:ptCount val="6"/>
                <c:pt idx="0">
                  <c:v>0.21176470588235347</c:v>
                </c:pt>
                <c:pt idx="1">
                  <c:v>1.1764705882352972E-2</c:v>
                </c:pt>
                <c:pt idx="4">
                  <c:v>5.8823529411764705E-2</c:v>
                </c:pt>
                <c:pt idx="5">
                  <c:v>0.71764705882353153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21991747853552279"/>
          <c:y val="0.17234206715539907"/>
          <c:w val="0.57146425552738112"/>
          <c:h val="5.1962394786858539E-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Snapshot_Pivot!$J$5</c:f>
              <c:strCache>
                <c:ptCount val="1"/>
                <c:pt idx="0">
                  <c:v>Africa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Snapshot_Pivot!$K$5:$O$5</c:f>
              <c:numCache>
                <c:formatCode>General</c:formatCode>
                <c:ptCount val="5"/>
                <c:pt idx="0">
                  <c:v>5.8138698207596189</c:v>
                </c:pt>
                <c:pt idx="1">
                  <c:v>6.6939097704206502E-2</c:v>
                </c:pt>
                <c:pt idx="2">
                  <c:v>3.6353979205601687</c:v>
                </c:pt>
                <c:pt idx="3">
                  <c:v>1.696487217054417</c:v>
                </c:pt>
                <c:pt idx="4">
                  <c:v>1.7794591314439301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100672"/>
        <c:axId val="73127040"/>
      </c:barChart>
      <c:catAx>
        <c:axId val="73100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3127040"/>
        <c:crosses val="autoZero"/>
        <c:auto val="1"/>
        <c:lblAlgn val="ctr"/>
        <c:lblOffset val="100"/>
        <c:noMultiLvlLbl val="0"/>
      </c:catAx>
      <c:valAx>
        <c:axId val="73127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3100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/>
              <a:t>Social security collected by the administration?</a:t>
            </a:r>
            <a:endParaRPr lang="en-US" dirty="0"/>
          </a:p>
        </c:rich>
      </c:tx>
      <c:layout>
        <c:manualLayout>
          <c:xMode val="edge"/>
          <c:yMode val="edge"/>
          <c:x val="0.15884247108000402"/>
          <c:y val="1.724137931034482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80613881598135"/>
          <c:y val="0.30163317947325552"/>
          <c:w val="0.71943277923592808"/>
          <c:h val="0.66981672549552052"/>
        </c:manualLayout>
      </c:layout>
      <c:pie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explosion val="29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5"/>
              <c:layout>
                <c:manualLayout>
                  <c:x val="6.183751336638476E-2"/>
                  <c:y val="-7.006222282559523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Sheet2!$F$15:$F$20</c:f>
              <c:strCache>
                <c:ptCount val="6"/>
                <c:pt idx="0">
                  <c:v>AFR</c:v>
                </c:pt>
                <c:pt idx="1">
                  <c:v>APD</c:v>
                </c:pt>
                <c:pt idx="2">
                  <c:v>EUR</c:v>
                </c:pt>
                <c:pt idx="3">
                  <c:v>MCD</c:v>
                </c:pt>
                <c:pt idx="4">
                  <c:v>WHD</c:v>
                </c:pt>
                <c:pt idx="5">
                  <c:v>No</c:v>
                </c:pt>
              </c:strCache>
            </c:strRef>
          </c:cat>
          <c:val>
            <c:numRef>
              <c:f>Sheet2!$H$15:$H$20</c:f>
              <c:numCache>
                <c:formatCode>0.0%</c:formatCode>
                <c:ptCount val="6"/>
                <c:pt idx="0">
                  <c:v>3.5294117647058851E-2</c:v>
                </c:pt>
                <c:pt idx="1">
                  <c:v>1.1764705882352972E-2</c:v>
                </c:pt>
                <c:pt idx="2">
                  <c:v>9.4117647058823528E-2</c:v>
                </c:pt>
                <c:pt idx="4">
                  <c:v>3.5294117647058851E-2</c:v>
                </c:pt>
                <c:pt idx="5">
                  <c:v>0.82352941176470584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22055336832895872"/>
          <c:y val="0.19238505747126441"/>
          <c:w val="0.50951030426752142"/>
          <c:h val="5.1962394786858539E-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Analysis!$B$1</c:f>
              <c:strCache>
                <c:ptCount val="1"/>
                <c:pt idx="0">
                  <c:v>Corporate Support 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1.82578927348802E-2"/>
                  <c:y val="5.21512385919165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736401673640103E-2"/>
                  <c:y val="-2.6075619295958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779383796120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822365918600315E-2"/>
                  <c:y val="-2.60756192959593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2578927348802E-2"/>
                  <c:y val="-7.8226857887875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2578927348802E-2"/>
                  <c:y val="2.6075619295958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Analysis!$A$2:$A$19</c:f>
              <c:strCache>
                <c:ptCount val="6"/>
                <c:pt idx="0">
                  <c:v>AFRICA</c:v>
                </c:pt>
                <c:pt idx="1">
                  <c:v>ASIA PACIFIC</c:v>
                </c:pt>
                <c:pt idx="2">
                  <c:v>EUROPE</c:v>
                </c:pt>
                <c:pt idx="3">
                  <c:v>M/E &amp; C ASIA</c:v>
                </c:pt>
                <c:pt idx="4">
                  <c:v>WESTERN HEM</c:v>
                </c:pt>
                <c:pt idx="5">
                  <c:v>Grand Total</c:v>
                </c:pt>
              </c:strCache>
            </c:strRef>
          </c:cat>
          <c:val>
            <c:numRef>
              <c:f>Analysis!$B$2:$B$19</c:f>
              <c:numCache>
                <c:formatCode>0%</c:formatCode>
                <c:ptCount val="6"/>
                <c:pt idx="0">
                  <c:v>0.55699309340349812</c:v>
                </c:pt>
                <c:pt idx="1">
                  <c:v>0.60033847660273565</c:v>
                </c:pt>
                <c:pt idx="2">
                  <c:v>0.64598967368776605</c:v>
                </c:pt>
                <c:pt idx="3">
                  <c:v>0.59856555674141132</c:v>
                </c:pt>
                <c:pt idx="4">
                  <c:v>0.58761573118725996</c:v>
                </c:pt>
                <c:pt idx="5">
                  <c:v>0.58438633722647959</c:v>
                </c:pt>
              </c:numCache>
            </c:numRef>
          </c:val>
        </c:ser>
        <c:ser>
          <c:idx val="1"/>
          <c:order val="1"/>
          <c:tx>
            <c:strRef>
              <c:f>Analysis!$C$1</c:f>
              <c:strCache>
                <c:ptCount val="1"/>
                <c:pt idx="0">
                  <c:v>Client Account Management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1.825789273488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7364016736402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779383796120101E-2"/>
                  <c:y val="-2.6075619295958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8223659186003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2578927348802E-2"/>
                  <c:y val="-7.82268578878748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2578927348802E-2"/>
                  <c:y val="-2.6075619295958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Analysis!$A$2:$A$19</c:f>
              <c:strCache>
                <c:ptCount val="6"/>
                <c:pt idx="0">
                  <c:v>AFRICA</c:v>
                </c:pt>
                <c:pt idx="1">
                  <c:v>ASIA PACIFIC</c:v>
                </c:pt>
                <c:pt idx="2">
                  <c:v>EUROPE</c:v>
                </c:pt>
                <c:pt idx="3">
                  <c:v>M/E &amp; C ASIA</c:v>
                </c:pt>
                <c:pt idx="4">
                  <c:v>WESTERN HEM</c:v>
                </c:pt>
                <c:pt idx="5">
                  <c:v>Grand Total</c:v>
                </c:pt>
              </c:strCache>
            </c:strRef>
          </c:cat>
          <c:val>
            <c:numRef>
              <c:f>Analysis!$C$2:$C$19</c:f>
              <c:numCache>
                <c:formatCode>0%</c:formatCode>
                <c:ptCount val="6"/>
                <c:pt idx="0">
                  <c:v>0.18998403366898461</c:v>
                </c:pt>
                <c:pt idx="1">
                  <c:v>0.10074266252016402</c:v>
                </c:pt>
                <c:pt idx="2">
                  <c:v>0.10352252957390641</c:v>
                </c:pt>
                <c:pt idx="3">
                  <c:v>0.14109072381869001</c:v>
                </c:pt>
                <c:pt idx="4">
                  <c:v>0.17637193163281101</c:v>
                </c:pt>
                <c:pt idx="5">
                  <c:v>0.16310747426361136</c:v>
                </c:pt>
              </c:numCache>
            </c:numRef>
          </c:val>
        </c:ser>
        <c:ser>
          <c:idx val="2"/>
          <c:order val="2"/>
          <c:tx>
            <c:strRef>
              <c:f>Analysis!$D$1</c:f>
              <c:strCache>
                <c:ptCount val="1"/>
                <c:pt idx="0">
                  <c:v>Audit, Investigation and Verification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82578927348802E-2"/>
                  <c:y val="2.39023748990210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257772932434402E-2"/>
                  <c:y val="7.8224804689505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779383796120101E-2"/>
                  <c:y val="-2.39023748990210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822365918600315E-2"/>
                  <c:y val="-5.2151238591916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2578927348802E-2"/>
                  <c:y val="5.21512385919165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2578927348802E-2"/>
                  <c:y val="-2.6075619295958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Analysis!$A$2:$A$19</c:f>
              <c:strCache>
                <c:ptCount val="6"/>
                <c:pt idx="0">
                  <c:v>AFRICA</c:v>
                </c:pt>
                <c:pt idx="1">
                  <c:v>ASIA PACIFIC</c:v>
                </c:pt>
                <c:pt idx="2">
                  <c:v>EUROPE</c:v>
                </c:pt>
                <c:pt idx="3">
                  <c:v>M/E &amp; C ASIA</c:v>
                </c:pt>
                <c:pt idx="4">
                  <c:v>WESTERN HEM</c:v>
                </c:pt>
                <c:pt idx="5">
                  <c:v>Grand Total</c:v>
                </c:pt>
              </c:strCache>
            </c:strRef>
          </c:cat>
          <c:val>
            <c:numRef>
              <c:f>Analysis!$D$2:$D$19</c:f>
              <c:numCache>
                <c:formatCode>0%</c:formatCode>
                <c:ptCount val="6"/>
                <c:pt idx="0">
                  <c:v>0.15908248950418208</c:v>
                </c:pt>
                <c:pt idx="1">
                  <c:v>0.19598378085127896</c:v>
                </c:pt>
                <c:pt idx="2">
                  <c:v>0.118418542791106</c:v>
                </c:pt>
                <c:pt idx="3">
                  <c:v>0.15654301297605921</c:v>
                </c:pt>
                <c:pt idx="4">
                  <c:v>0.13697843111385224</c:v>
                </c:pt>
                <c:pt idx="5">
                  <c:v>0.151123015946761</c:v>
                </c:pt>
              </c:numCache>
            </c:numRef>
          </c:val>
        </c:ser>
        <c:ser>
          <c:idx val="3"/>
          <c:order val="3"/>
          <c:tx>
            <c:strRef>
              <c:f>Analysis!$E$1</c:f>
              <c:strCache>
                <c:ptCount val="1"/>
                <c:pt idx="0">
                  <c:v>Debt Collection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1.3693419551160105E-2"/>
                  <c:y val="2.6075619295958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736401673640201E-2"/>
                  <c:y val="-1.19511874495106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779383796120101E-2"/>
                  <c:y val="2.6075619295958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8223659186003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2578927348802E-2"/>
                  <c:y val="2.60756192959582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25789273488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Analysis!$A$2:$A$19</c:f>
              <c:strCache>
                <c:ptCount val="6"/>
                <c:pt idx="0">
                  <c:v>AFRICA</c:v>
                </c:pt>
                <c:pt idx="1">
                  <c:v>ASIA PACIFIC</c:v>
                </c:pt>
                <c:pt idx="2">
                  <c:v>EUROPE</c:v>
                </c:pt>
                <c:pt idx="3">
                  <c:v>M/E &amp; C ASIA</c:v>
                </c:pt>
                <c:pt idx="4">
                  <c:v>WESTERN HEM</c:v>
                </c:pt>
                <c:pt idx="5">
                  <c:v>Grand Total</c:v>
                </c:pt>
              </c:strCache>
            </c:strRef>
          </c:cat>
          <c:val>
            <c:numRef>
              <c:f>Analysis!$E$2:$E$19</c:f>
              <c:numCache>
                <c:formatCode>0%</c:formatCode>
                <c:ptCount val="6"/>
                <c:pt idx="0">
                  <c:v>9.3940383423341905E-2</c:v>
                </c:pt>
                <c:pt idx="1">
                  <c:v>0.10293508002582202</c:v>
                </c:pt>
                <c:pt idx="2">
                  <c:v>0.13206925394722496</c:v>
                </c:pt>
                <c:pt idx="3">
                  <c:v>0.10380070646383729</c:v>
                </c:pt>
                <c:pt idx="4">
                  <c:v>9.9033906066074068E-2</c:v>
                </c:pt>
                <c:pt idx="5">
                  <c:v>0.10138317256314702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axId val="86239872"/>
        <c:axId val="92434816"/>
      </c:areaChart>
      <c:catAx>
        <c:axId val="86239872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alpha val="62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crossAx val="92434816"/>
        <c:crosses val="autoZero"/>
        <c:auto val="1"/>
        <c:lblAlgn val="ctr"/>
        <c:lblOffset val="100"/>
        <c:noMultiLvlLbl val="0"/>
      </c:catAx>
      <c:valAx>
        <c:axId val="924348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62398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836511592384169"/>
          <c:y val="0.37701218573232614"/>
          <c:w val="0.2479414645249996"/>
          <c:h val="0.4676183925509963"/>
        </c:manualLayout>
      </c:layout>
      <c:overlay val="0"/>
    </c:legend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'Analysis 2010'!$O$27</c:f>
              <c:strCache>
                <c:ptCount val="1"/>
                <c:pt idx="0">
                  <c:v>Total Cost of Collection - 2010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4832622611285796E-17"/>
                  <c:y val="-6.70289855072469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362459546925572E-3"/>
                  <c:y val="-8.15217391304347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270060902581357E-5"/>
                  <c:y val="-2.4275362318840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2505160155951555E-3"/>
                  <c:y val="-1.4492753623188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'Analysis 2010'!$N$28:$N$31</c:f>
              <c:strCache>
                <c:ptCount val="4"/>
                <c:pt idx="0">
                  <c:v>LOW INCOME COUNTRIES (17)</c:v>
                </c:pt>
                <c:pt idx="1">
                  <c:v>LOWER MIDDLE INCOME COUNTRIES (24)</c:v>
                </c:pt>
                <c:pt idx="2">
                  <c:v>UPPER MIDDLE INCOME COUNTRIES (23)</c:v>
                </c:pt>
                <c:pt idx="3">
                  <c:v>HIGH INCOME COUNTRIES (17) </c:v>
                </c:pt>
              </c:strCache>
            </c:strRef>
          </c:cat>
          <c:val>
            <c:numRef>
              <c:f>'Analysis 2010'!$O$28:$O$31</c:f>
              <c:numCache>
                <c:formatCode>0.00%</c:formatCode>
                <c:ptCount val="4"/>
                <c:pt idx="0">
                  <c:v>2.4067207945162192E-2</c:v>
                </c:pt>
                <c:pt idx="1">
                  <c:v>2.1547227275996002E-2</c:v>
                </c:pt>
                <c:pt idx="2">
                  <c:v>1.8623412539974779E-2</c:v>
                </c:pt>
                <c:pt idx="3">
                  <c:v>1.1577605069987836E-2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2486272"/>
        <c:axId val="92520832"/>
      </c:barChart>
      <c:catAx>
        <c:axId val="92486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2520832"/>
        <c:crosses val="autoZero"/>
        <c:auto val="1"/>
        <c:lblAlgn val="ctr"/>
        <c:lblOffset val="100"/>
        <c:noMultiLvlLbl val="0"/>
      </c:catAx>
      <c:valAx>
        <c:axId val="92520832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924862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'Analysis - 2010'!$B$49</c:f>
              <c:strCache>
                <c:ptCount val="1"/>
                <c:pt idx="0">
                  <c:v>Total Cost of Collection - 2010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4.6728971962617062E-3"/>
                  <c:y val="1.984126984126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2.243589743589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'Analysis - 2010'!$A$50:$A$53</c:f>
              <c:strCache>
                <c:ptCount val="4"/>
                <c:pt idx="0">
                  <c:v>LOW INCOME COUNTRIES (12)</c:v>
                </c:pt>
                <c:pt idx="1">
                  <c:v>LOWER MIDDLE INCOME COUNTRIES (17)</c:v>
                </c:pt>
                <c:pt idx="2">
                  <c:v>UPPER MIDDLE INCOME COUNTRIES (14)</c:v>
                </c:pt>
                <c:pt idx="3">
                  <c:v>HIGH INCOME COUNTRIES (5)</c:v>
                </c:pt>
              </c:strCache>
            </c:strRef>
          </c:cat>
          <c:val>
            <c:numRef>
              <c:f>'Analysis - 2010'!$B$50:$B$53</c:f>
              <c:numCache>
                <c:formatCode>0.00%</c:formatCode>
                <c:ptCount val="4"/>
                <c:pt idx="0">
                  <c:v>2.6046630054017091E-2</c:v>
                </c:pt>
                <c:pt idx="1">
                  <c:v>2.7900000000000012E-2</c:v>
                </c:pt>
                <c:pt idx="2">
                  <c:v>4.0757013753379784E-2</c:v>
                </c:pt>
                <c:pt idx="3">
                  <c:v>5.5345053067863956E-2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93826432"/>
        <c:axId val="93836416"/>
      </c:barChart>
      <c:catAx>
        <c:axId val="93826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836416"/>
        <c:crosses val="autoZero"/>
        <c:auto val="1"/>
        <c:lblAlgn val="ctr"/>
        <c:lblOffset val="100"/>
        <c:noMultiLvlLbl val="0"/>
      </c:catAx>
      <c:valAx>
        <c:axId val="938364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3826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72965879265095"/>
          <c:y val="0.38316323440339173"/>
          <c:w val="0.26231500224419851"/>
          <c:h val="8.101663703327405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Corporate Taxpayers</a:t>
            </a:r>
            <a:endParaRPr lang="en-US" dirty="0"/>
          </a:p>
        </c:rich>
      </c:tx>
      <c:layout>
        <c:manualLayout>
          <c:xMode val="edge"/>
          <c:yMode val="edge"/>
          <c:x val="0.1588054826480032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4353470902344104"/>
          <c:w val="0.5074998541848974"/>
          <c:h val="0.78749977373517965"/>
        </c:manualLayout>
      </c:layout>
      <c:doughnutChart>
        <c:varyColors val="1"/>
        <c:ser>
          <c:idx val="0"/>
          <c:order val="0"/>
          <c:tx>
            <c:strRef>
              <c:f>CIT!$A$236</c:f>
              <c:strCache>
                <c:ptCount val="1"/>
                <c:pt idx="0">
                  <c:v>CorporateTaxpayers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CIT!$B$235:$C$235</c:f>
              <c:strCache>
                <c:ptCount val="2"/>
                <c:pt idx="0">
                  <c:v>Avg. No. of LTO Corporate Taxpayers</c:v>
                </c:pt>
                <c:pt idx="1">
                  <c:v>Avg. No. of CIT Taxpayers</c:v>
                </c:pt>
              </c:strCache>
            </c:strRef>
          </c:cat>
          <c:val>
            <c:numRef>
              <c:f>CIT!$B$236:$C$236</c:f>
              <c:numCache>
                <c:formatCode>General</c:formatCode>
                <c:ptCount val="2"/>
                <c:pt idx="0">
                  <c:v>1192</c:v>
                </c:pt>
                <c:pt idx="1">
                  <c:v>207998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5185185185185375"/>
          <c:y val="0.17486062087066703"/>
          <c:w val="0.64444444444444782"/>
          <c:h val="0.23908317494795908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71151402127365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88472164663628E-2"/>
          <c:y val="0.17227034120734921"/>
          <c:w val="0.59221473960491522"/>
          <c:h val="0.77600552086161645"/>
        </c:manualLayout>
      </c:layout>
      <c:doughnutChart>
        <c:varyColors val="1"/>
        <c:ser>
          <c:idx val="0"/>
          <c:order val="0"/>
          <c:tx>
            <c:strRef>
              <c:f>CIT!$A$239</c:f>
              <c:strCache>
                <c:ptCount val="1"/>
                <c:pt idx="0">
                  <c:v>Staff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CIT!$B$238:$C$238</c:f>
              <c:strCache>
                <c:ptCount val="2"/>
                <c:pt idx="0">
                  <c:v>Avg. No. of LTO Staff</c:v>
                </c:pt>
                <c:pt idx="1">
                  <c:v>Avg. No. of Staff</c:v>
                </c:pt>
              </c:strCache>
            </c:strRef>
          </c:cat>
          <c:val>
            <c:numRef>
              <c:f>CIT!$B$239:$C$239</c:f>
              <c:numCache>
                <c:formatCode>General</c:formatCode>
                <c:ptCount val="2"/>
                <c:pt idx="0">
                  <c:v>119</c:v>
                </c:pt>
                <c:pt idx="1">
                  <c:v>4367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4258457276173818"/>
          <c:y val="0.17189202642773121"/>
          <c:w val="0.52500801983085443"/>
          <c:h val="0.20766449452439276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48783355205622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88123359580131"/>
          <c:y val="0.28146574350619963"/>
          <c:w val="0.40286444663167131"/>
          <c:h val="0.66681011856276584"/>
        </c:manualLayout>
      </c:layout>
      <c:doughnutChart>
        <c:varyColors val="1"/>
        <c:ser>
          <c:idx val="0"/>
          <c:order val="0"/>
          <c:tx>
            <c:strRef>
              <c:f>CIT!$A$242</c:f>
              <c:strCache>
                <c:ptCount val="1"/>
                <c:pt idx="0">
                  <c:v>Revenue</c:v>
                </c:pt>
              </c:strCache>
            </c:strRef>
          </c:tx>
          <c:explosion val="4"/>
          <c:dPt>
            <c:idx val="0"/>
            <c:bubble3D val="0"/>
            <c:explosion val="6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CIT!$B$241:$C$241</c:f>
              <c:strCache>
                <c:ptCount val="2"/>
                <c:pt idx="0">
                  <c:v>% of LTO Revenue </c:v>
                </c:pt>
                <c:pt idx="1">
                  <c:v>% of Non-LTO Revenue</c:v>
                </c:pt>
              </c:strCache>
            </c:strRef>
          </c:cat>
          <c:val>
            <c:numRef>
              <c:f>CIT!$B$242:$C$242</c:f>
              <c:numCache>
                <c:formatCode>General</c:formatCode>
                <c:ptCount val="2"/>
                <c:pt idx="0">
                  <c:v>47</c:v>
                </c:pt>
                <c:pt idx="1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965441819772564"/>
          <c:y val="0.1742623766856729"/>
          <c:w val="0.43256780402449857"/>
          <c:h val="0.2030554801339494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'Analysis-2010'!$A$31</c:f>
              <c:strCache>
                <c:ptCount val="1"/>
                <c:pt idx="0">
                  <c:v>LOW INCOME COUNTRIES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7.5757575757575924E-3"/>
                  <c:y val="1.2254901960784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'Analysis-2010'!$B$29:$D$29</c:f>
              <c:strCache>
                <c:ptCount val="3"/>
                <c:pt idx="0">
                  <c:v>Corporate Income Tax - 2010</c:v>
                </c:pt>
                <c:pt idx="1">
                  <c:v>Personal Income Tax - 2010 </c:v>
                </c:pt>
                <c:pt idx="2">
                  <c:v>VAT - 2010 </c:v>
                </c:pt>
              </c:strCache>
            </c:strRef>
          </c:cat>
          <c:val>
            <c:numRef>
              <c:f>'Analysis-2010'!$B$31:$D$31</c:f>
              <c:numCache>
                <c:formatCode>0.0%</c:formatCode>
                <c:ptCount val="3"/>
                <c:pt idx="0">
                  <c:v>0.46241980168374391</c:v>
                </c:pt>
                <c:pt idx="1">
                  <c:v>0.31036688856597644</c:v>
                </c:pt>
                <c:pt idx="2">
                  <c:v>0.72269731254882807</c:v>
                </c:pt>
              </c:numCache>
            </c:numRef>
          </c:val>
        </c:ser>
        <c:ser>
          <c:idx val="4"/>
          <c:order val="1"/>
          <c:tx>
            <c:strRef>
              <c:f>'Analysis-2010'!$A$34</c:f>
              <c:strCache>
                <c:ptCount val="1"/>
                <c:pt idx="0">
                  <c:v>LOWER MIDDLE INCOME COUNTRIES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3.0303030303030312E-3"/>
                  <c:y val="-1.2254901960784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60606060606062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'Analysis-2010'!$B$29:$D$29</c:f>
              <c:strCache>
                <c:ptCount val="3"/>
                <c:pt idx="0">
                  <c:v>Corporate Income Tax - 2010</c:v>
                </c:pt>
                <c:pt idx="1">
                  <c:v>Personal Income Tax - 2010 </c:v>
                </c:pt>
                <c:pt idx="2">
                  <c:v>VAT - 2010 </c:v>
                </c:pt>
              </c:strCache>
            </c:strRef>
          </c:cat>
          <c:val>
            <c:numRef>
              <c:f>'Analysis-2010'!$B$34:$D$34</c:f>
              <c:numCache>
                <c:formatCode>0.0%</c:formatCode>
                <c:ptCount val="3"/>
                <c:pt idx="0">
                  <c:v>0.47824300115014301</c:v>
                </c:pt>
                <c:pt idx="1">
                  <c:v>0.43464276658039008</c:v>
                </c:pt>
                <c:pt idx="2">
                  <c:v>0.63170253034243462</c:v>
                </c:pt>
              </c:numCache>
            </c:numRef>
          </c:val>
        </c:ser>
        <c:ser>
          <c:idx val="10"/>
          <c:order val="2"/>
          <c:tx>
            <c:strRef>
              <c:f>'Analysis-2010'!$A$40</c:f>
              <c:strCache>
                <c:ptCount val="1"/>
                <c:pt idx="0">
                  <c:v>UPPER MIDDLE INCOME COUNTRIES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3.0303030303030312E-3"/>
                  <c:y val="-1.715686274509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4545454545455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'Analysis-2010'!$B$29:$D$29</c:f>
              <c:strCache>
                <c:ptCount val="3"/>
                <c:pt idx="0">
                  <c:v>Corporate Income Tax - 2010</c:v>
                </c:pt>
                <c:pt idx="1">
                  <c:v>Personal Income Tax - 2010 </c:v>
                </c:pt>
                <c:pt idx="2">
                  <c:v>VAT - 2010 </c:v>
                </c:pt>
              </c:strCache>
            </c:strRef>
          </c:cat>
          <c:val>
            <c:numRef>
              <c:f>'Analysis-2010'!$B$40:$D$40</c:f>
              <c:numCache>
                <c:formatCode>0.0%</c:formatCode>
                <c:ptCount val="3"/>
                <c:pt idx="0">
                  <c:v>0.53539962830986665</c:v>
                </c:pt>
                <c:pt idx="1">
                  <c:v>0.47342927330126255</c:v>
                </c:pt>
                <c:pt idx="2">
                  <c:v>0.72235848291601401</c:v>
                </c:pt>
              </c:numCache>
            </c:numRef>
          </c:val>
        </c:ser>
        <c:ser>
          <c:idx val="18"/>
          <c:order val="3"/>
          <c:tx>
            <c:strRef>
              <c:f>'Analysis-2010'!$A$48</c:f>
              <c:strCache>
                <c:ptCount val="1"/>
                <c:pt idx="0">
                  <c:v>Grand Total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9.090909090909154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090909090909139E-3"/>
                  <c:y val="-2.45098039215686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'Analysis-2010'!$B$29:$D$29</c:f>
              <c:strCache>
                <c:ptCount val="3"/>
                <c:pt idx="0">
                  <c:v>Corporate Income Tax - 2010</c:v>
                </c:pt>
                <c:pt idx="1">
                  <c:v>Personal Income Tax - 2010 </c:v>
                </c:pt>
                <c:pt idx="2">
                  <c:v>VAT - 2010 </c:v>
                </c:pt>
              </c:strCache>
            </c:strRef>
          </c:cat>
          <c:val>
            <c:numRef>
              <c:f>'Analysis-2010'!$B$48:$D$48</c:f>
              <c:numCache>
                <c:formatCode>0.0%</c:formatCode>
                <c:ptCount val="3"/>
                <c:pt idx="0">
                  <c:v>0.49328549321261189</c:v>
                </c:pt>
                <c:pt idx="1">
                  <c:v>0.44650348966529502</c:v>
                </c:pt>
                <c:pt idx="2">
                  <c:v>0.69110094613893502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157312"/>
        <c:axId val="100158848"/>
      </c:barChart>
      <c:catAx>
        <c:axId val="100157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158848"/>
        <c:crosses val="autoZero"/>
        <c:auto val="1"/>
        <c:lblAlgn val="ctr"/>
        <c:lblOffset val="100"/>
        <c:noMultiLvlLbl val="0"/>
      </c:catAx>
      <c:valAx>
        <c:axId val="1001588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01573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Sheet2!$G$2</c:f>
              <c:strCache>
                <c:ptCount val="1"/>
                <c:pt idx="0">
                  <c:v> Comprehensive Audits</c:v>
                </c:pt>
              </c:strCache>
            </c:strRef>
          </c:tx>
          <c:spPr>
            <a:solidFill>
              <a:srgbClr val="3AC60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Sheet2!$F$3:$F$6</c:f>
              <c:strCache>
                <c:ptCount val="4"/>
                <c:pt idx="0">
                  <c:v>LOW INCOME COUNTRIES (16)</c:v>
                </c:pt>
                <c:pt idx="1">
                  <c:v>LOWER MIDDLE INCOME COUNTRIES (20)</c:v>
                </c:pt>
                <c:pt idx="2">
                  <c:v>UPPER MIDDLE INCOME AND HIGH INCOME COUNTRIES (19)</c:v>
                </c:pt>
                <c:pt idx="3">
                  <c:v>Grand Total (55)</c:v>
                </c:pt>
              </c:strCache>
            </c:strRef>
          </c:cat>
          <c:val>
            <c:numRef>
              <c:f>Sheet2!$G$3:$G$6</c:f>
              <c:numCache>
                <c:formatCode>0%</c:formatCode>
                <c:ptCount val="4"/>
                <c:pt idx="0">
                  <c:v>0.53106002154865806</c:v>
                </c:pt>
                <c:pt idx="1">
                  <c:v>0.25145336071564212</c:v>
                </c:pt>
                <c:pt idx="2">
                  <c:v>0.23373080938193844</c:v>
                </c:pt>
                <c:pt idx="3">
                  <c:v>0.32667114431542182</c:v>
                </c:pt>
              </c:numCache>
            </c:numRef>
          </c:val>
        </c:ser>
        <c:ser>
          <c:idx val="1"/>
          <c:order val="1"/>
          <c:tx>
            <c:strRef>
              <c:f>Sheet2!$H$2</c:f>
              <c:strCache>
                <c:ptCount val="1"/>
                <c:pt idx="0">
                  <c:v>Issue Oriented Audits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Sheet2!$F$3:$F$6</c:f>
              <c:strCache>
                <c:ptCount val="4"/>
                <c:pt idx="0">
                  <c:v>LOW INCOME COUNTRIES (16)</c:v>
                </c:pt>
                <c:pt idx="1">
                  <c:v>LOWER MIDDLE INCOME COUNTRIES (20)</c:v>
                </c:pt>
                <c:pt idx="2">
                  <c:v>UPPER MIDDLE INCOME AND HIGH INCOME COUNTRIES (19)</c:v>
                </c:pt>
                <c:pt idx="3">
                  <c:v>Grand Total (55)</c:v>
                </c:pt>
              </c:strCache>
            </c:strRef>
          </c:cat>
          <c:val>
            <c:numRef>
              <c:f>Sheet2!$H$3:$H$6</c:f>
              <c:numCache>
                <c:formatCode>0%</c:formatCode>
                <c:ptCount val="4"/>
                <c:pt idx="0">
                  <c:v>0.28253232997331457</c:v>
                </c:pt>
                <c:pt idx="1">
                  <c:v>0.49966538978650882</c:v>
                </c:pt>
                <c:pt idx="2">
                  <c:v>0.51530253811425741</c:v>
                </c:pt>
                <c:pt idx="3">
                  <c:v>0.44190133271771104</c:v>
                </c:pt>
              </c:numCache>
            </c:numRef>
          </c:val>
        </c:ser>
        <c:ser>
          <c:idx val="2"/>
          <c:order val="2"/>
          <c:tx>
            <c:strRef>
              <c:f>Sheet2!$I$2</c:f>
              <c:strCache>
                <c:ptCount val="1"/>
                <c:pt idx="0">
                  <c:v>Desk Audits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Sheet2!$F$3:$F$6</c:f>
              <c:strCache>
                <c:ptCount val="4"/>
                <c:pt idx="0">
                  <c:v>LOW INCOME COUNTRIES (16)</c:v>
                </c:pt>
                <c:pt idx="1">
                  <c:v>LOWER MIDDLE INCOME COUNTRIES (20)</c:v>
                </c:pt>
                <c:pt idx="2">
                  <c:v>UPPER MIDDLE INCOME AND HIGH INCOME COUNTRIES (19)</c:v>
                </c:pt>
                <c:pt idx="3">
                  <c:v>Grand Total (55)</c:v>
                </c:pt>
              </c:strCache>
            </c:strRef>
          </c:cat>
          <c:val>
            <c:numRef>
              <c:f>Sheet2!$I$3:$I$6</c:f>
              <c:numCache>
                <c:formatCode>0%</c:formatCode>
                <c:ptCount val="4"/>
                <c:pt idx="0">
                  <c:v>0.18640764847802777</c:v>
                </c:pt>
                <c:pt idx="1">
                  <c:v>0.24888124949785032</c:v>
                </c:pt>
                <c:pt idx="2">
                  <c:v>0.25096665250380301</c:v>
                </c:pt>
                <c:pt idx="3">
                  <c:v>0.23142752296686722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2336000"/>
        <c:axId val="102337536"/>
      </c:barChart>
      <c:catAx>
        <c:axId val="102336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2337536"/>
        <c:crosses val="autoZero"/>
        <c:auto val="1"/>
        <c:lblAlgn val="ctr"/>
        <c:lblOffset val="100"/>
        <c:noMultiLvlLbl val="0"/>
      </c:catAx>
      <c:valAx>
        <c:axId val="1023375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2336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'Sheet1 (2)'!$B$22</c:f>
              <c:strCache>
                <c:ptCount val="1"/>
                <c:pt idx="0">
                  <c:v>Coverage 0% - 1%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'Sheet1 (2)'!$C$21:$E$21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UMIC/HIC</c:v>
                </c:pt>
              </c:strCache>
            </c:strRef>
          </c:cat>
          <c:val>
            <c:numRef>
              <c:f>'Sheet1 (2)'!$C$22:$E$22</c:f>
              <c:numCache>
                <c:formatCode>0%</c:formatCode>
                <c:ptCount val="3"/>
                <c:pt idx="0">
                  <c:v>0.45454545454545453</c:v>
                </c:pt>
                <c:pt idx="1">
                  <c:v>0.35714285714285776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'Sheet1 (2)'!$B$23</c:f>
              <c:strCache>
                <c:ptCount val="1"/>
                <c:pt idx="0">
                  <c:v>Coverage 1% - 3%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'Sheet1 (2)'!$C$21:$E$21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UMIC/HIC</c:v>
                </c:pt>
              </c:strCache>
            </c:strRef>
          </c:cat>
          <c:val>
            <c:numRef>
              <c:f>'Sheet1 (2)'!$C$23:$E$23</c:f>
              <c:numCache>
                <c:formatCode>0%</c:formatCode>
                <c:ptCount val="3"/>
                <c:pt idx="0">
                  <c:v>0.36363636363636381</c:v>
                </c:pt>
                <c:pt idx="1">
                  <c:v>0.28571428571428614</c:v>
                </c:pt>
                <c:pt idx="2">
                  <c:v>6.666666666666668E-2</c:v>
                </c:pt>
              </c:numCache>
            </c:numRef>
          </c:val>
        </c:ser>
        <c:ser>
          <c:idx val="2"/>
          <c:order val="2"/>
          <c:tx>
            <c:strRef>
              <c:f>'Sheet1 (2)'!$B$24</c:f>
              <c:strCache>
                <c:ptCount val="1"/>
                <c:pt idx="0">
                  <c:v>Coverage 3% - 5%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'Sheet1 (2)'!$C$21:$E$21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UMIC/HIC</c:v>
                </c:pt>
              </c:strCache>
            </c:strRef>
          </c:cat>
          <c:val>
            <c:numRef>
              <c:f>'Sheet1 (2)'!$C$24:$E$24</c:f>
              <c:numCache>
                <c:formatCode>0%</c:formatCode>
                <c:ptCount val="3"/>
                <c:pt idx="0">
                  <c:v>9.0909090909091064E-2</c:v>
                </c:pt>
                <c:pt idx="1">
                  <c:v>7.1428571428571425E-2</c:v>
                </c:pt>
                <c:pt idx="2">
                  <c:v>0.266666666666667</c:v>
                </c:pt>
              </c:numCache>
            </c:numRef>
          </c:val>
        </c:ser>
        <c:ser>
          <c:idx val="3"/>
          <c:order val="3"/>
          <c:tx>
            <c:strRef>
              <c:f>'Sheet1 (2)'!$B$25</c:f>
              <c:strCache>
                <c:ptCount val="1"/>
                <c:pt idx="0">
                  <c:v>Coverage&gt; 5%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'Sheet1 (2)'!$C$21:$E$21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UMIC/HIC</c:v>
                </c:pt>
              </c:strCache>
            </c:strRef>
          </c:cat>
          <c:val>
            <c:numRef>
              <c:f>'Sheet1 (2)'!$C$25:$E$25</c:f>
              <c:numCache>
                <c:formatCode>0%</c:formatCode>
                <c:ptCount val="3"/>
                <c:pt idx="0">
                  <c:v>9.0909090909091064E-2</c:v>
                </c:pt>
                <c:pt idx="1">
                  <c:v>0.28571428571428614</c:v>
                </c:pt>
                <c:pt idx="2">
                  <c:v>0.266666666666667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35072"/>
        <c:axId val="102440960"/>
      </c:barChart>
      <c:catAx>
        <c:axId val="1024350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2440960"/>
        <c:crosses val="autoZero"/>
        <c:auto val="1"/>
        <c:lblAlgn val="ctr"/>
        <c:lblOffset val="100"/>
        <c:noMultiLvlLbl val="0"/>
      </c:catAx>
      <c:valAx>
        <c:axId val="10244096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024350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Snapshot_Pivot!$J$6</c:f>
              <c:strCache>
                <c:ptCount val="1"/>
                <c:pt idx="0">
                  <c:v>Asia and Pacific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Snapshot_Pivot!$K$6:$O$6</c:f>
              <c:numCache>
                <c:formatCode>_(* #,##0.00_);_(* \(#,##0.00\);_(* "-"??_);_(@_)</c:formatCode>
                <c:ptCount val="5"/>
                <c:pt idx="0">
                  <c:v>2.928795696622863</c:v>
                </c:pt>
                <c:pt idx="1">
                  <c:v>0.69868015979773956</c:v>
                </c:pt>
                <c:pt idx="2">
                  <c:v>0.84847362510032298</c:v>
                </c:pt>
                <c:pt idx="3">
                  <c:v>0.86656404639109852</c:v>
                </c:pt>
                <c:pt idx="4">
                  <c:v>2.390020043181257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143040"/>
        <c:axId val="73144576"/>
      </c:barChart>
      <c:catAx>
        <c:axId val="73143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3144576"/>
        <c:crosses val="autoZero"/>
        <c:auto val="1"/>
        <c:lblAlgn val="ctr"/>
        <c:lblOffset val="100"/>
        <c:noMultiLvlLbl val="0"/>
      </c:catAx>
      <c:valAx>
        <c:axId val="73144576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3143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'Analysis - 2010'!$B$4</c:f>
              <c:strCache>
                <c:ptCount val="1"/>
                <c:pt idx="0">
                  <c:v>Total Audit (Tax Assessed) - 2010</c:v>
                </c:pt>
              </c:strCache>
            </c:strRef>
          </c:tx>
          <c:invertIfNegative val="0"/>
          <c:cat>
            <c:strRef>
              <c:f>'Analysis - 2010'!$A$5:$A$10</c:f>
              <c:strCache>
                <c:ptCount val="6"/>
                <c:pt idx="0">
                  <c:v>AFRICA (20)</c:v>
                </c:pt>
                <c:pt idx="1">
                  <c:v>ASIA PACIFIC (7)</c:v>
                </c:pt>
                <c:pt idx="2">
                  <c:v>EUROPE (7)</c:v>
                </c:pt>
                <c:pt idx="3">
                  <c:v>MIDDLE EAST AND CENTRAL ASIA (3)</c:v>
                </c:pt>
                <c:pt idx="4">
                  <c:v>WESTERN HEMISPHERE (17)</c:v>
                </c:pt>
                <c:pt idx="5">
                  <c:v>Grand Total (54)</c:v>
                </c:pt>
              </c:strCache>
            </c:strRef>
          </c:cat>
          <c:val>
            <c:numRef>
              <c:f>'Analysis - 2010'!$B$5:$B$10</c:f>
            </c:numRef>
          </c:val>
        </c:ser>
        <c:ser>
          <c:idx val="1"/>
          <c:order val="1"/>
          <c:tx>
            <c:strRef>
              <c:f>'Analysis - 2010'!$C$4</c:f>
              <c:strCache>
                <c:ptCount val="1"/>
                <c:pt idx="0">
                  <c:v>Total Audit (Penalty and Interest) - 2010</c:v>
                </c:pt>
              </c:strCache>
            </c:strRef>
          </c:tx>
          <c:invertIfNegative val="0"/>
          <c:cat>
            <c:strRef>
              <c:f>'Analysis - 2010'!$A$5:$A$10</c:f>
              <c:strCache>
                <c:ptCount val="6"/>
                <c:pt idx="0">
                  <c:v>AFRICA (20)</c:v>
                </c:pt>
                <c:pt idx="1">
                  <c:v>ASIA PACIFIC (7)</c:v>
                </c:pt>
                <c:pt idx="2">
                  <c:v>EUROPE (7)</c:v>
                </c:pt>
                <c:pt idx="3">
                  <c:v>MIDDLE EAST AND CENTRAL ASIA (3)</c:v>
                </c:pt>
                <c:pt idx="4">
                  <c:v>WESTERN HEMISPHERE (17)</c:v>
                </c:pt>
                <c:pt idx="5">
                  <c:v>Grand Total (54)</c:v>
                </c:pt>
              </c:strCache>
            </c:strRef>
          </c:cat>
          <c:val>
            <c:numRef>
              <c:f>'Analysis - 2010'!$C$5:$C$10</c:f>
            </c:numRef>
          </c:val>
        </c:ser>
        <c:ser>
          <c:idx val="2"/>
          <c:order val="2"/>
          <c:tx>
            <c:strRef>
              <c:f>'Analysis - 2010'!$D$4</c:f>
              <c:strCache>
                <c:ptCount val="1"/>
                <c:pt idx="0">
                  <c:v>Total Audit (Tax+Penalty+Interest) - 2010</c:v>
                </c:pt>
              </c:strCache>
            </c:strRef>
          </c:tx>
          <c:invertIfNegative val="0"/>
          <c:cat>
            <c:strRef>
              <c:f>'Analysis - 2010'!$A$5:$A$10</c:f>
              <c:strCache>
                <c:ptCount val="6"/>
                <c:pt idx="0">
                  <c:v>AFRICA (20)</c:v>
                </c:pt>
                <c:pt idx="1">
                  <c:v>ASIA PACIFIC (7)</c:v>
                </c:pt>
                <c:pt idx="2">
                  <c:v>EUROPE (7)</c:v>
                </c:pt>
                <c:pt idx="3">
                  <c:v>MIDDLE EAST AND CENTRAL ASIA (3)</c:v>
                </c:pt>
                <c:pt idx="4">
                  <c:v>WESTERN HEMISPHERE (17)</c:v>
                </c:pt>
                <c:pt idx="5">
                  <c:v>Grand Total (54)</c:v>
                </c:pt>
              </c:strCache>
            </c:strRef>
          </c:cat>
          <c:val>
            <c:numRef>
              <c:f>'Analysis - 2010'!$D$5:$D$10</c:f>
            </c:numRef>
          </c:val>
        </c:ser>
        <c:ser>
          <c:idx val="3"/>
          <c:order val="3"/>
          <c:tx>
            <c:strRef>
              <c:f>'Analysis - 2010'!$E$4</c:f>
              <c:strCache>
                <c:ptCount val="1"/>
                <c:pt idx="0">
                  <c:v>Tax Collections - 2010</c:v>
                </c:pt>
              </c:strCache>
            </c:strRef>
          </c:tx>
          <c:invertIfNegative val="0"/>
          <c:cat>
            <c:strRef>
              <c:f>'Analysis - 2010'!$A$5:$A$10</c:f>
              <c:strCache>
                <c:ptCount val="6"/>
                <c:pt idx="0">
                  <c:v>AFRICA (20)</c:v>
                </c:pt>
                <c:pt idx="1">
                  <c:v>ASIA PACIFIC (7)</c:v>
                </c:pt>
                <c:pt idx="2">
                  <c:v>EUROPE (7)</c:v>
                </c:pt>
                <c:pt idx="3">
                  <c:v>MIDDLE EAST AND CENTRAL ASIA (3)</c:v>
                </c:pt>
                <c:pt idx="4">
                  <c:v>WESTERN HEMISPHERE (17)</c:v>
                </c:pt>
                <c:pt idx="5">
                  <c:v>Grand Total (54)</c:v>
                </c:pt>
              </c:strCache>
            </c:strRef>
          </c:cat>
          <c:val>
            <c:numRef>
              <c:f>'Analysis - 2010'!$E$5:$E$10</c:f>
            </c:numRef>
          </c:val>
        </c:ser>
        <c:ser>
          <c:idx val="4"/>
          <c:order val="4"/>
          <c:tx>
            <c:strRef>
              <c:f>'Analysis - 2010'!$F$4</c:f>
              <c:strCache>
                <c:ptCount val="1"/>
                <c:pt idx="0">
                  <c:v>Audit as % of Collections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190476190476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181229773462309E-3"/>
                  <c:y val="-1.7857142857142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'Analysis - 2010'!$A$5:$A$10</c:f>
              <c:strCache>
                <c:ptCount val="6"/>
                <c:pt idx="0">
                  <c:v>AFRICA (20)</c:v>
                </c:pt>
                <c:pt idx="1">
                  <c:v>ASIA PACIFIC (7)</c:v>
                </c:pt>
                <c:pt idx="2">
                  <c:v>EUROPE (7)</c:v>
                </c:pt>
                <c:pt idx="3">
                  <c:v>MIDDLE EAST AND CENTRAL ASIA (3)</c:v>
                </c:pt>
                <c:pt idx="4">
                  <c:v>WESTERN HEMISPHERE (17)</c:v>
                </c:pt>
                <c:pt idx="5">
                  <c:v>Grand Total (54)</c:v>
                </c:pt>
              </c:strCache>
            </c:strRef>
          </c:cat>
          <c:val>
            <c:numRef>
              <c:f>'Analysis - 2010'!$F$5:$F$10</c:f>
              <c:numCache>
                <c:formatCode>0.00%</c:formatCode>
                <c:ptCount val="6"/>
                <c:pt idx="0">
                  <c:v>5.3516996944948908E-2</c:v>
                </c:pt>
                <c:pt idx="1">
                  <c:v>8.7616599425551625E-2</c:v>
                </c:pt>
                <c:pt idx="2">
                  <c:v>6.8627654222769618E-2</c:v>
                </c:pt>
                <c:pt idx="3">
                  <c:v>0.11499426822094402</c:v>
                </c:pt>
                <c:pt idx="4">
                  <c:v>6.1355661105221934E-2</c:v>
                </c:pt>
                <c:pt idx="5">
                  <c:v>6.5779236257200432E-2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91264"/>
        <c:axId val="102492800"/>
      </c:barChart>
      <c:catAx>
        <c:axId val="102491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2492800"/>
        <c:crosses val="autoZero"/>
        <c:auto val="1"/>
        <c:lblAlgn val="ctr"/>
        <c:lblOffset val="100"/>
        <c:noMultiLvlLbl val="0"/>
      </c:catAx>
      <c:valAx>
        <c:axId val="1024928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2491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Sheet3!$I$150</c:f>
              <c:strCache>
                <c:ptCount val="1"/>
                <c:pt idx="0">
                  <c:v>Red Channel Traffic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3.1531531531531501E-2"/>
                  <c:y val="-2.688172043010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4534534534534485E-2"/>
                  <c:y val="-9.85651696104803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036036036036001E-2"/>
                  <c:y val="-5.3763440860216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1531531531531501E-2"/>
                  <c:y val="-9.85651696104803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528528528528607E-2"/>
                  <c:y val="-9.85651696104803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Sheet3!$H$151:$H$155</c:f>
              <c:strCache>
                <c:ptCount val="5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  <c:pt idx="3">
                  <c:v>HIC</c:v>
                </c:pt>
                <c:pt idx="4">
                  <c:v>Grand Total</c:v>
                </c:pt>
              </c:strCache>
            </c:strRef>
          </c:cat>
          <c:val>
            <c:numRef>
              <c:f>Sheet3!$I$151:$I$155</c:f>
              <c:numCache>
                <c:formatCode>0.00%</c:formatCode>
                <c:ptCount val="5"/>
                <c:pt idx="0">
                  <c:v>0.51500000000000001</c:v>
                </c:pt>
                <c:pt idx="1">
                  <c:v>0.34390000000000032</c:v>
                </c:pt>
                <c:pt idx="2">
                  <c:v>0.25838000000000128</c:v>
                </c:pt>
                <c:pt idx="3">
                  <c:v>0.19995000000000004</c:v>
                </c:pt>
                <c:pt idx="4">
                  <c:v>0.34069130434782602</c:v>
                </c:pt>
              </c:numCache>
            </c:numRef>
          </c:val>
        </c:ser>
        <c:ser>
          <c:idx val="1"/>
          <c:order val="1"/>
          <c:tx>
            <c:strRef>
              <c:f>Sheet3!$J$150</c:f>
              <c:strCache>
                <c:ptCount val="1"/>
                <c:pt idx="0">
                  <c:v>Yellow Channel Traffic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3.1531531531531501E-2"/>
                  <c:y val="-5.3763440860215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036036036036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036036036036001E-2"/>
                  <c:y val="2.688172043010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030030030030002E-2"/>
                  <c:y val="-2.11667090000848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5286467569931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Sheet3!$H$151:$H$155</c:f>
              <c:strCache>
                <c:ptCount val="5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  <c:pt idx="3">
                  <c:v>HIC</c:v>
                </c:pt>
                <c:pt idx="4">
                  <c:v>Grand Total</c:v>
                </c:pt>
              </c:strCache>
            </c:strRef>
          </c:cat>
          <c:val>
            <c:numRef>
              <c:f>Sheet3!$J$151:$J$155</c:f>
              <c:numCache>
                <c:formatCode>0.00%</c:formatCode>
                <c:ptCount val="5"/>
                <c:pt idx="0">
                  <c:v>0.3787375</c:v>
                </c:pt>
                <c:pt idx="1">
                  <c:v>0.23569333333333378</c:v>
                </c:pt>
                <c:pt idx="2">
                  <c:v>0.51700833333333363</c:v>
                </c:pt>
                <c:pt idx="3">
                  <c:v>0.199125</c:v>
                </c:pt>
                <c:pt idx="4">
                  <c:v>0.34784358974359031</c:v>
                </c:pt>
              </c:numCache>
            </c:numRef>
          </c:val>
        </c:ser>
        <c:ser>
          <c:idx val="2"/>
          <c:order val="2"/>
          <c:tx>
            <c:strRef>
              <c:f>Sheet3!$K$150</c:f>
              <c:strCache>
                <c:ptCount val="1"/>
                <c:pt idx="0">
                  <c:v>Green Channel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3.15315315315315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4534534534534485E-2"/>
                  <c:y val="5.3763440860215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5285285285285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1531531531531501E-2"/>
                  <c:y val="5.3763440860215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528646756993199E-2"/>
                  <c:y val="5.3763440860215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Sheet3!$H$151:$H$155</c:f>
              <c:strCache>
                <c:ptCount val="5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  <c:pt idx="3">
                  <c:v>HIC</c:v>
                </c:pt>
                <c:pt idx="4">
                  <c:v>Grand Total</c:v>
                </c:pt>
              </c:strCache>
            </c:strRef>
          </c:cat>
          <c:val>
            <c:numRef>
              <c:f>Sheet3!$K$151:$K$155</c:f>
              <c:numCache>
                <c:formatCode>0.00%</c:formatCode>
                <c:ptCount val="5"/>
                <c:pt idx="0">
                  <c:v>0.10626250000000052</c:v>
                </c:pt>
                <c:pt idx="1">
                  <c:v>0.42040666666666926</c:v>
                </c:pt>
                <c:pt idx="2">
                  <c:v>0.22461166666666688</c:v>
                </c:pt>
                <c:pt idx="3">
                  <c:v>0.60092500000000326</c:v>
                </c:pt>
                <c:pt idx="4">
                  <c:v>0.31146510590858545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axId val="102549760"/>
        <c:axId val="102572032"/>
      </c:areaChart>
      <c:catAx>
        <c:axId val="10254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2572032"/>
        <c:crosses val="autoZero"/>
        <c:auto val="1"/>
        <c:lblAlgn val="ctr"/>
        <c:lblOffset val="100"/>
        <c:noMultiLvlLbl val="0"/>
      </c:catAx>
      <c:valAx>
        <c:axId val="10257203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0254976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1084876214797563"/>
          <c:y val="0.41902040470747792"/>
          <c:w val="0.17864072734151487"/>
          <c:h val="0.16195897891795788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Sheet3!$I$139</c:f>
              <c:strCache>
                <c:ptCount val="1"/>
                <c:pt idx="0">
                  <c:v>Red Channel Traffic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3.1531531531531501E-2"/>
                  <c:y val="5.0505050505050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03303303303301E-2"/>
                  <c:y val="-9.25915229674207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027027027027195E-2"/>
                  <c:y val="2.5252525252524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528528528528507E-2"/>
                  <c:y val="-2.52525252525262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030030030030002E-2"/>
                  <c:y val="-5.0505050505050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8528528528528507E-2"/>
                  <c:y val="-5.0505050505051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Sheet3!$H$140:$H$145</c:f>
              <c:strCache>
                <c:ptCount val="6"/>
                <c:pt idx="0">
                  <c:v>AFR</c:v>
                </c:pt>
                <c:pt idx="1">
                  <c:v>APD</c:v>
                </c:pt>
                <c:pt idx="2">
                  <c:v>EUR</c:v>
                </c:pt>
                <c:pt idx="3">
                  <c:v>MCD</c:v>
                </c:pt>
                <c:pt idx="4">
                  <c:v>WHD</c:v>
                </c:pt>
                <c:pt idx="5">
                  <c:v>Grand Total</c:v>
                </c:pt>
              </c:strCache>
            </c:strRef>
          </c:cat>
          <c:val>
            <c:numRef>
              <c:f>Sheet3!$I$140:$I$145</c:f>
              <c:numCache>
                <c:formatCode>0.00%</c:formatCode>
                <c:ptCount val="6"/>
                <c:pt idx="0">
                  <c:v>0.43224705882352749</c:v>
                </c:pt>
                <c:pt idx="1">
                  <c:v>0.31800000000000145</c:v>
                </c:pt>
                <c:pt idx="2">
                  <c:v>0.22775000000000001</c:v>
                </c:pt>
                <c:pt idx="3">
                  <c:v>0.41000000000000031</c:v>
                </c:pt>
                <c:pt idx="4">
                  <c:v>0.27015294117647132</c:v>
                </c:pt>
                <c:pt idx="5">
                  <c:v>0.34069130434782602</c:v>
                </c:pt>
              </c:numCache>
            </c:numRef>
          </c:val>
        </c:ser>
        <c:ser>
          <c:idx val="1"/>
          <c:order val="1"/>
          <c:tx>
            <c:strRef>
              <c:f>Sheet3!$J$139</c:f>
              <c:strCache>
                <c:ptCount val="1"/>
                <c:pt idx="0">
                  <c:v>Yellow Channel Traffic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3.1531531531531501E-2"/>
                  <c:y val="4.62957614837098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03303303303301E-2"/>
                  <c:y val="-2.5252525252525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02702702702719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528528528528507E-2"/>
                  <c:y val="-2.52525252525262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030030030030002E-2"/>
                  <c:y val="-9.25915229674207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85285285285285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Sheet3!$H$140:$H$145</c:f>
              <c:strCache>
                <c:ptCount val="6"/>
                <c:pt idx="0">
                  <c:v>AFR</c:v>
                </c:pt>
                <c:pt idx="1">
                  <c:v>APD</c:v>
                </c:pt>
                <c:pt idx="2">
                  <c:v>EUR</c:v>
                </c:pt>
                <c:pt idx="3">
                  <c:v>MCD</c:v>
                </c:pt>
                <c:pt idx="4">
                  <c:v>WHD</c:v>
                </c:pt>
                <c:pt idx="5">
                  <c:v>Grand Total</c:v>
                </c:pt>
              </c:strCache>
            </c:strRef>
          </c:cat>
          <c:val>
            <c:numRef>
              <c:f>Sheet3!$J$140:$J$145</c:f>
              <c:numCache>
                <c:formatCode>0.00%</c:formatCode>
                <c:ptCount val="6"/>
                <c:pt idx="0">
                  <c:v>0.39531428571428984</c:v>
                </c:pt>
                <c:pt idx="1">
                  <c:v>0.27800000000000002</c:v>
                </c:pt>
                <c:pt idx="2">
                  <c:v>0.40633333333333299</c:v>
                </c:pt>
                <c:pt idx="3">
                  <c:v>0.16333333333333341</c:v>
                </c:pt>
                <c:pt idx="4">
                  <c:v>0.35232142857142901</c:v>
                </c:pt>
                <c:pt idx="5">
                  <c:v>0.34784358974359031</c:v>
                </c:pt>
              </c:numCache>
            </c:numRef>
          </c:val>
        </c:ser>
        <c:ser>
          <c:idx val="2"/>
          <c:order val="2"/>
          <c:tx>
            <c:strRef>
              <c:f>Sheet3!$K$139</c:f>
              <c:strCache>
                <c:ptCount val="1"/>
                <c:pt idx="0">
                  <c:v>Green Channel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3.1531531531531501E-2"/>
                  <c:y val="1.15739403709275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03303303303301E-2"/>
                  <c:y val="-2.314788074185496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027027027027195E-2"/>
                  <c:y val="2.5252525252525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528528528528507E-2"/>
                  <c:y val="5.0505050505050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030030030030002E-2"/>
                  <c:y val="-2.5252525252525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8528528528528507E-2"/>
                  <c:y val="-2.5252525252525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Sheet3!$H$140:$H$145</c:f>
              <c:strCache>
                <c:ptCount val="6"/>
                <c:pt idx="0">
                  <c:v>AFR</c:v>
                </c:pt>
                <c:pt idx="1">
                  <c:v>APD</c:v>
                </c:pt>
                <c:pt idx="2">
                  <c:v>EUR</c:v>
                </c:pt>
                <c:pt idx="3">
                  <c:v>MCD</c:v>
                </c:pt>
                <c:pt idx="4">
                  <c:v>WHD</c:v>
                </c:pt>
                <c:pt idx="5">
                  <c:v>Grand Total</c:v>
                </c:pt>
              </c:strCache>
            </c:strRef>
          </c:cat>
          <c:val>
            <c:numRef>
              <c:f>Sheet3!$K$140:$K$145</c:f>
              <c:numCache>
                <c:formatCode>0.00%</c:formatCode>
                <c:ptCount val="6"/>
                <c:pt idx="0">
                  <c:v>0.17243865546218579</c:v>
                </c:pt>
                <c:pt idx="1">
                  <c:v>0.40400000000000008</c:v>
                </c:pt>
                <c:pt idx="2">
                  <c:v>0.36591666666666955</c:v>
                </c:pt>
                <c:pt idx="3">
                  <c:v>0.42666666666666792</c:v>
                </c:pt>
                <c:pt idx="4">
                  <c:v>0.37752563025210245</c:v>
                </c:pt>
                <c:pt idx="5">
                  <c:v>0.31146510590858545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axId val="102645760"/>
        <c:axId val="102647296"/>
      </c:areaChart>
      <c:catAx>
        <c:axId val="102645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2647296"/>
        <c:crosses val="autoZero"/>
        <c:auto val="1"/>
        <c:lblAlgn val="ctr"/>
        <c:lblOffset val="100"/>
        <c:noMultiLvlLbl val="0"/>
      </c:catAx>
      <c:valAx>
        <c:axId val="10264729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0264576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1084876214797563"/>
          <c:y val="0.39615048118985535"/>
          <c:w val="0.16362571232649997"/>
          <c:h val="0.1521432832259610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Snapshot_Pivot!$J$8</c:f>
              <c:strCache>
                <c:ptCount val="1"/>
                <c:pt idx="0">
                  <c:v>Europe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Snapshot_Pivot!$K$8:$O$8</c:f>
              <c:numCache>
                <c:formatCode>_(* #,##0.00_);_(* \(#,##0.00\);_(* "-"??_);_(@_)</c:formatCode>
                <c:ptCount val="5"/>
                <c:pt idx="0">
                  <c:v>7.0943731013018434</c:v>
                </c:pt>
                <c:pt idx="1">
                  <c:v>7.7617943012203172</c:v>
                </c:pt>
                <c:pt idx="2">
                  <c:v>0.66254586613101485</c:v>
                </c:pt>
                <c:pt idx="3">
                  <c:v>3.1372474999127578</c:v>
                </c:pt>
                <c:pt idx="4">
                  <c:v>1.6771762483996238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168768"/>
        <c:axId val="73170304"/>
      </c:barChart>
      <c:catAx>
        <c:axId val="73168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3170304"/>
        <c:crosses val="autoZero"/>
        <c:auto val="1"/>
        <c:lblAlgn val="ctr"/>
        <c:lblOffset val="100"/>
        <c:noMultiLvlLbl val="0"/>
      </c:catAx>
      <c:valAx>
        <c:axId val="73170304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3168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Snapshot_Pivot!$J$9</c:f>
              <c:strCache>
                <c:ptCount val="1"/>
                <c:pt idx="0">
                  <c:v>Middle East and Central Asia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Snapshot_Pivot!$K$9:$O$9</c:f>
              <c:numCache>
                <c:formatCode>_(* #,##0.00_);_(* \(#,##0.00\);_(* "-"??_);_(@_)</c:formatCode>
                <c:ptCount val="5"/>
                <c:pt idx="0">
                  <c:v>3.5662202199846478</c:v>
                </c:pt>
                <c:pt idx="1">
                  <c:v>0.8254414195325801</c:v>
                </c:pt>
                <c:pt idx="2">
                  <c:v>2.1046161580198399</c:v>
                </c:pt>
                <c:pt idx="3">
                  <c:v>0.62607115290227655</c:v>
                </c:pt>
                <c:pt idx="4">
                  <c:v>1.3517873250866281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178112"/>
        <c:axId val="73184000"/>
      </c:barChart>
      <c:catAx>
        <c:axId val="73178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3184000"/>
        <c:crosses val="autoZero"/>
        <c:auto val="1"/>
        <c:lblAlgn val="ctr"/>
        <c:lblOffset val="100"/>
        <c:noMultiLvlLbl val="0"/>
      </c:catAx>
      <c:valAx>
        <c:axId val="73184000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3178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Snapshot_Pivot!$J$10</c:f>
              <c:strCache>
                <c:ptCount val="1"/>
                <c:pt idx="0">
                  <c:v>Western Hemisphere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Snapshot_Pivot!$K$10:$O$10</c:f>
              <c:numCache>
                <c:formatCode>General</c:formatCode>
                <c:ptCount val="5"/>
                <c:pt idx="0">
                  <c:v>5.420288553658029</c:v>
                </c:pt>
                <c:pt idx="1">
                  <c:v>1.2356893592172689</c:v>
                </c:pt>
                <c:pt idx="2">
                  <c:v>2.605921971918161</c:v>
                </c:pt>
                <c:pt idx="3">
                  <c:v>0.64324243597826802</c:v>
                </c:pt>
                <c:pt idx="4">
                  <c:v>0.89810121948644095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212288"/>
        <c:axId val="73213824"/>
      </c:barChart>
      <c:catAx>
        <c:axId val="73212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3213824"/>
        <c:crosses val="autoZero"/>
        <c:auto val="1"/>
        <c:lblAlgn val="ctr"/>
        <c:lblOffset val="100"/>
        <c:noMultiLvlLbl val="0"/>
      </c:catAx>
      <c:valAx>
        <c:axId val="73213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3212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Snapshot_Pivot!$J$11</c:f>
              <c:strCache>
                <c:ptCount val="1"/>
                <c:pt idx="0">
                  <c:v>World Average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Snapshot_Pivot!$K$11:$O$11</c:f>
              <c:numCache>
                <c:formatCode>_(* #,##0.00_);_(* \(#,##0.00\);_(* "-"??_);_(@_)</c:formatCode>
                <c:ptCount val="5"/>
                <c:pt idx="0">
                  <c:v>5.1248998144322746</c:v>
                </c:pt>
                <c:pt idx="1">
                  <c:v>2.4423677543808631</c:v>
                </c:pt>
                <c:pt idx="2">
                  <c:v>1.9437402497313581</c:v>
                </c:pt>
                <c:pt idx="3">
                  <c:v>1.5425430972391088</c:v>
                </c:pt>
                <c:pt idx="4">
                  <c:v>1.6393992126160857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233920"/>
        <c:axId val="73235456"/>
      </c:barChart>
      <c:catAx>
        <c:axId val="73233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fr-FR"/>
          </a:p>
        </c:txPr>
        <c:crossAx val="73235456"/>
        <c:crosses val="autoZero"/>
        <c:auto val="1"/>
        <c:lblAlgn val="ctr"/>
        <c:lblOffset val="100"/>
        <c:noMultiLvlLbl val="0"/>
      </c:catAx>
      <c:valAx>
        <c:axId val="73235456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73233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Snapshot_Pivot!$J$5</c:f>
              <c:strCache>
                <c:ptCount val="1"/>
                <c:pt idx="0">
                  <c:v>Africa</c:v>
                </c:pt>
              </c:strCache>
            </c:strRef>
          </c:tx>
          <c:invertIfNegative val="0"/>
          <c:cat>
            <c:strRef>
              <c:f>Snapshot_Pivot!$K$4:$O$4</c:f>
              <c:strCache>
                <c:ptCount val="5"/>
                <c:pt idx="0">
                  <c:v>Taxes on goods and services</c:v>
                </c:pt>
                <c:pt idx="1">
                  <c:v> Social security</c:v>
                </c:pt>
                <c:pt idx="2">
                  <c:v> Taxes on international trade</c:v>
                </c:pt>
                <c:pt idx="3">
                  <c:v>Personal income tax</c:v>
                </c:pt>
                <c:pt idx="4">
                  <c:v>Corporate income tax</c:v>
                </c:pt>
              </c:strCache>
            </c:strRef>
          </c:cat>
          <c:val>
            <c:numRef>
              <c:f>Snapshot_Pivot!$K$5:$O$5</c:f>
              <c:numCache>
                <c:formatCode>General</c:formatCode>
                <c:ptCount val="5"/>
                <c:pt idx="0">
                  <c:v>5.8138698207596189</c:v>
                </c:pt>
                <c:pt idx="1">
                  <c:v>6.6939097704206502E-2</c:v>
                </c:pt>
                <c:pt idx="2">
                  <c:v>3.6353979205601687</c:v>
                </c:pt>
                <c:pt idx="3">
                  <c:v>1.696487217054417</c:v>
                </c:pt>
                <c:pt idx="4">
                  <c:v>1.7794591314439301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3259648"/>
        <c:axId val="73261440"/>
      </c:barChart>
      <c:catAx>
        <c:axId val="73259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3261440"/>
        <c:crosses val="autoZero"/>
        <c:auto val="1"/>
        <c:lblAlgn val="ctr"/>
        <c:lblOffset val="100"/>
        <c:noMultiLvlLbl val="0"/>
      </c:catAx>
      <c:valAx>
        <c:axId val="73261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3259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0.07143</cdr:x>
      <cdr:y>0.95522</cdr:y>
    </cdr:from>
    <cdr:to>
      <cdr:x>0.5315</cdr:x>
      <cdr:y>0.98801</cdr:y>
    </cdr:to>
    <cdr:sp macro="" textlink="">
      <cdr:nvSpPr>
        <cdr:cNvPr id="2" name="TextBox 20"/>
        <cdr:cNvSpPr txBox="1"/>
      </cdr:nvSpPr>
      <cdr:spPr>
        <a:xfrm xmlns:a="http://schemas.openxmlformats.org/drawingml/2006/main">
          <a:off x="609600" y="4876800"/>
          <a:ext cx="3926422" cy="16740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900" dirty="0"/>
            <a:t>Source:</a:t>
          </a:r>
          <a:r>
            <a:rPr lang="en-US" sz="900" baseline="0" dirty="0"/>
            <a:t> World Economic Outlook.</a:t>
          </a:r>
          <a:endParaRPr lang="en-US" sz="9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0.15385</cdr:x>
      <cdr:y>0</cdr:y>
    </cdr:from>
    <cdr:to>
      <cdr:x>0.73077</cdr:x>
      <cdr:y>0.35294</cdr:y>
    </cdr:to>
    <cdr:cxnSp macro="">
      <cdr:nvCxnSpPr>
        <cdr:cNvPr id="2" name="Straight Arrow Connector 1"/>
        <cdr:cNvCxnSpPr/>
      </cdr:nvCxnSpPr>
      <cdr:spPr>
        <a:xfrm xmlns:a="http://schemas.openxmlformats.org/drawingml/2006/main">
          <a:off x="1219200" y="0"/>
          <a:ext cx="4571976" cy="91439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0.1215</cdr:x>
      <cdr:y>0.04762</cdr:y>
    </cdr:from>
    <cdr:to>
      <cdr:x>0.62617</cdr:x>
      <cdr:y>0.41971</cdr:y>
    </cdr:to>
    <cdr:cxnSp macro="">
      <cdr:nvCxnSpPr>
        <cdr:cNvPr id="2" name="Straight Arrow Connector 1"/>
        <cdr:cNvCxnSpPr/>
      </cdr:nvCxnSpPr>
      <cdr:spPr>
        <a:xfrm xmlns:a="http://schemas.openxmlformats.org/drawingml/2006/main" flipV="1">
          <a:off x="990600" y="152400"/>
          <a:ext cx="4114800" cy="119084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0.28829</cdr:x>
      <cdr:y>0.20588</cdr:y>
    </cdr:from>
    <cdr:to>
      <cdr:x>0.42342</cdr:x>
      <cdr:y>0.54412</cdr:y>
    </cdr:to>
    <cdr:sp macro="" textlink="">
      <cdr:nvSpPr>
        <cdr:cNvPr id="8" name="Straight Arrow Connector 7"/>
        <cdr:cNvSpPr/>
      </cdr:nvSpPr>
      <cdr:spPr>
        <a:xfrm xmlns:a="http://schemas.openxmlformats.org/drawingml/2006/main" flipV="1">
          <a:off x="2438400" y="1066800"/>
          <a:ext cx="1143000" cy="175260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0.4955</cdr:x>
      <cdr:y>0.02941</cdr:y>
    </cdr:from>
    <cdr:to>
      <cdr:x>0.65766</cdr:x>
      <cdr:y>0.10294</cdr:y>
    </cdr:to>
    <cdr:sp macro="" textlink="">
      <cdr:nvSpPr>
        <cdr:cNvPr id="10" name="Straight Arrow Connector 9"/>
        <cdr:cNvSpPr/>
      </cdr:nvSpPr>
      <cdr:spPr>
        <a:xfrm xmlns:a="http://schemas.openxmlformats.org/drawingml/2006/main" flipV="1">
          <a:off x="4191000" y="152400"/>
          <a:ext cx="1371600" cy="381015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0.06306</cdr:x>
      <cdr:y>0.25</cdr:y>
    </cdr:from>
    <cdr:to>
      <cdr:x>0.23423</cdr:x>
      <cdr:y>0.33824</cdr:y>
    </cdr:to>
    <cdr:sp macro="" textlink="">
      <cdr:nvSpPr>
        <cdr:cNvPr id="4" name="Straight Arrow Connector 3"/>
        <cdr:cNvSpPr/>
      </cdr:nvSpPr>
      <cdr:spPr>
        <a:xfrm xmlns:a="http://schemas.openxmlformats.org/drawingml/2006/main" flipV="1">
          <a:off x="533400" y="1295400"/>
          <a:ext cx="1447800" cy="45720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A1309-C4B8-4468-B732-A25A92E884A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E452C-A6D0-4E56-97B8-EDC2067331E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2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F7BC72B4-0975-4FF9-AF77-78378A4A0A6C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E31F9116-6538-42AC-B1DD-1167E766130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F9116-6538-42AC-B1DD-1167E76613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7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F9116-6538-42AC-B1DD-1167E76613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6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F9116-6538-42AC-B1DD-1167E766130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6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F9116-6538-42AC-B1DD-1167E766130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36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percentages are divided by the whole sample (divided by 85)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49D34-5C81-418A-AEB1-BE447C9EDBF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82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F9116-6538-42AC-B1DD-1167E766130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0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F9116-6538-42AC-B1DD-1167E766130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4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8ABD-DA67-4F6D-9BD4-340A0AC1F76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3A2FC-E2D3-43E7-BE9D-D42B88C5218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13" Type="http://schemas.openxmlformats.org/officeDocument/2006/relationships/chart" Target="../charts/chart13.xml"/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12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11" Type="http://schemas.openxmlformats.org/officeDocument/2006/relationships/chart" Target="../charts/chart11.xml"/><Relationship Id="rId5" Type="http://schemas.openxmlformats.org/officeDocument/2006/relationships/chart" Target="../charts/chart5.xml"/><Relationship Id="rId15" Type="http://schemas.openxmlformats.org/officeDocument/2006/relationships/chart" Target="../charts/chart15.xml"/><Relationship Id="rId10" Type="http://schemas.openxmlformats.org/officeDocument/2006/relationships/chart" Target="../charts/chart10.xml"/><Relationship Id="rId4" Type="http://schemas.openxmlformats.org/officeDocument/2006/relationships/chart" Target="../charts/chart4.xml"/><Relationship Id="rId9" Type="http://schemas.openxmlformats.org/officeDocument/2006/relationships/chart" Target="../charts/chart9.xml"/><Relationship Id="rId14" Type="http://schemas.openxmlformats.org/officeDocument/2006/relationships/chart" Target="../charts/chart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1.xml"/><Relationship Id="rId13" Type="http://schemas.openxmlformats.org/officeDocument/2006/relationships/chart" Target="../charts/chart26.xml"/><Relationship Id="rId3" Type="http://schemas.openxmlformats.org/officeDocument/2006/relationships/chart" Target="../charts/chart16.xml"/><Relationship Id="rId7" Type="http://schemas.openxmlformats.org/officeDocument/2006/relationships/chart" Target="../charts/chart20.xml"/><Relationship Id="rId12" Type="http://schemas.openxmlformats.org/officeDocument/2006/relationships/chart" Target="../charts/chart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11" Type="http://schemas.openxmlformats.org/officeDocument/2006/relationships/chart" Target="../charts/chart24.xml"/><Relationship Id="rId5" Type="http://schemas.openxmlformats.org/officeDocument/2006/relationships/chart" Target="../charts/chart18.xml"/><Relationship Id="rId15" Type="http://schemas.openxmlformats.org/officeDocument/2006/relationships/chart" Target="../charts/chart28.xml"/><Relationship Id="rId10" Type="http://schemas.openxmlformats.org/officeDocument/2006/relationships/chart" Target="../charts/chart23.xml"/><Relationship Id="rId4" Type="http://schemas.openxmlformats.org/officeDocument/2006/relationships/chart" Target="../charts/chart17.xml"/><Relationship Id="rId9" Type="http://schemas.openxmlformats.org/officeDocument/2006/relationships/chart" Target="../charts/chart22.xml"/><Relationship Id="rId14" Type="http://schemas.openxmlformats.org/officeDocument/2006/relationships/chart" Target="../charts/char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800600" y="1752600"/>
            <a:ext cx="3657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52400" y="2819400"/>
            <a:ext cx="5181600" cy="3657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2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sz="2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</a:rPr>
              <a:t>David Kloeden</a:t>
            </a:r>
          </a:p>
          <a:p>
            <a:pPr>
              <a:lnSpc>
                <a:spcPct val="90000"/>
              </a:lnSpc>
            </a:pPr>
            <a:endParaRPr lang="en-US" sz="2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sz="2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June 2014</a:t>
            </a:r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A0C6-CB0B-48CF-9D6F-9D1E4F4F7AA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924800" y="0"/>
            <a:ext cx="1219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4648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590800"/>
            <a:ext cx="3886200" cy="38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6000" y="533400"/>
            <a:ext cx="1752600" cy="1676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229600" y="6477000"/>
            <a:ext cx="7620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Preliminary Results of the 1</a:t>
            </a:r>
            <a:r>
              <a:rPr lang="en-US" baseline="30000" dirty="0" smtClean="0"/>
              <a:t>st</a:t>
            </a:r>
            <a:r>
              <a:rPr lang="en-US" dirty="0" smtClean="0"/>
              <a:t> Iteration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 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Key issues to consider:</a:t>
            </a:r>
          </a:p>
          <a:p>
            <a:pPr lvl="1"/>
            <a:r>
              <a:rPr lang="en-US" dirty="0" smtClean="0"/>
              <a:t>Responder bias</a:t>
            </a:r>
          </a:p>
          <a:p>
            <a:pPr lvl="2"/>
            <a:r>
              <a:rPr lang="en-US" dirty="0" smtClean="0"/>
              <a:t>Not all countries responded to survey</a:t>
            </a:r>
          </a:p>
          <a:p>
            <a:pPr lvl="2"/>
            <a:r>
              <a:rPr lang="en-US" dirty="0" smtClean="0"/>
              <a:t>Some countries unable to provide responses to all questions</a:t>
            </a:r>
          </a:p>
          <a:p>
            <a:pPr lvl="2"/>
            <a:r>
              <a:rPr lang="en-US" dirty="0" smtClean="0"/>
              <a:t>Uncertainty regarding definitions of key concepts</a:t>
            </a:r>
          </a:p>
          <a:p>
            <a:pPr lvl="1"/>
            <a:r>
              <a:rPr lang="en-US" dirty="0" smtClean="0"/>
              <a:t>Structural data issues</a:t>
            </a:r>
          </a:p>
          <a:p>
            <a:pPr lvl="2"/>
            <a:r>
              <a:rPr lang="en-US" dirty="0" smtClean="0"/>
              <a:t>Diversity of respondents, will affect summary findings at “overall” level, vs. income or regional levels</a:t>
            </a:r>
          </a:p>
          <a:p>
            <a:pPr lvl="2"/>
            <a:r>
              <a:rPr lang="en-US" dirty="0" smtClean="0"/>
              <a:t>Outliers in the response data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Revenue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r>
              <a:rPr lang="en-US" dirty="0" smtClean="0"/>
              <a:t>Analysis combines RA-FIT and WEO data</a:t>
            </a:r>
          </a:p>
          <a:p>
            <a:r>
              <a:rPr lang="en-US" dirty="0" smtClean="0"/>
              <a:t>Key issues to investigate:</a:t>
            </a:r>
          </a:p>
          <a:p>
            <a:pPr lvl="1"/>
            <a:r>
              <a:rPr lang="en-US" dirty="0" smtClean="0"/>
              <a:t>What can we say about the relationship between revenue collection and development level?</a:t>
            </a:r>
          </a:p>
          <a:p>
            <a:pPr lvl="1"/>
            <a:r>
              <a:rPr lang="en-US" dirty="0" smtClean="0"/>
              <a:t>Does revenue composition (tax type) differ across geographic regions/income grouping?</a:t>
            </a:r>
          </a:p>
          <a:p>
            <a:pPr lvl="1"/>
            <a:r>
              <a:rPr lang="en-US" dirty="0" smtClean="0"/>
              <a:t>Are there any insights on how different taxes behaved over the past decade (and during the crisis) across regions?</a:t>
            </a:r>
          </a:p>
          <a:p>
            <a:pPr lvl="1"/>
            <a:r>
              <a:rPr lang="en-US" dirty="0" smtClean="0"/>
              <a:t>How does the VAT behave across countries?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hart 6"/>
          <p:cNvGraphicFramePr/>
          <p:nvPr/>
        </p:nvGraphicFramePr>
        <p:xfrm>
          <a:off x="13420725" y="325755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747837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13449300" y="612457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2149792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17487900" y="613410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21488400" y="6115050"/>
          <a:ext cx="395287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13420725" y="325755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1747837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13449300" y="612457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2149792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17487900" y="613410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21488400" y="6115050"/>
          <a:ext cx="395287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26" name="Chart 25"/>
          <p:cNvGraphicFramePr/>
          <p:nvPr>
            <p:extLst>
              <p:ext uri="{D42A27DB-BD31-4B8C-83A1-F6EECF244321}">
                <p14:modId xmlns:p14="http://schemas.microsoft.com/office/powerpoint/2010/main" val="2415843557"/>
              </p:ext>
            </p:extLst>
          </p:nvPr>
        </p:nvGraphicFramePr>
        <p:xfrm>
          <a:off x="381000" y="1219200"/>
          <a:ext cx="8534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0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Tax </a:t>
            </a:r>
            <a:r>
              <a:rPr lang="en-US" sz="4000" noProof="0" dirty="0" smtClean="0">
                <a:latin typeface="+mj-lt"/>
                <a:ea typeface="+mj-ea"/>
                <a:cs typeface="+mj-cs"/>
              </a:rPr>
              <a:t>C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omposition- 2012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7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Sub>
          <a:bldChart bld="category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RA-FIT VAT Composition- 2010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hart 6"/>
          <p:cNvGraphicFramePr/>
          <p:nvPr/>
        </p:nvGraphicFramePr>
        <p:xfrm>
          <a:off x="13420725" y="325755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747837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13449300" y="612457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2149792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17487900" y="613410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21488400" y="6115050"/>
          <a:ext cx="395287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13420725" y="325755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1747837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13449300" y="612457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21497925" y="3248025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17487900" y="6134100"/>
          <a:ext cx="3933825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21488400" y="6115050"/>
          <a:ext cx="395287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1546753"/>
              </p:ext>
            </p:extLst>
          </p:nvPr>
        </p:nvGraphicFramePr>
        <p:xfrm>
          <a:off x="381000" y="1828800"/>
          <a:ext cx="8559800" cy="414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Institutional Arrangements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60 percent of the RA-FIT respondents have tax and customs administration conducted by directorates of </a:t>
            </a:r>
            <a:r>
              <a:rPr lang="en-US" dirty="0" err="1" smtClean="0"/>
              <a:t>MoFs</a:t>
            </a:r>
            <a:r>
              <a:rPr lang="en-US" dirty="0" smtClean="0"/>
              <a:t>; the balance have adopted more autonomous arrangements (semi-autonomous bodies with or without boards).</a:t>
            </a:r>
          </a:p>
          <a:p>
            <a:r>
              <a:rPr lang="en-US" dirty="0" smtClean="0"/>
              <a:t>Unified semi-autonomous bodies are predominant in Anglophone Africa (85 percent of respondents) while less autonomous arrangements predominate in Asia, Middle East and the Caribbean.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Institutional Arrangements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283620208"/>
              </p:ext>
            </p:extLst>
          </p:nvPr>
        </p:nvGraphicFramePr>
        <p:xfrm>
          <a:off x="381000" y="1676400"/>
          <a:ext cx="4495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781900033"/>
              </p:ext>
            </p:extLst>
          </p:nvPr>
        </p:nvGraphicFramePr>
        <p:xfrm>
          <a:off x="4495800" y="1600200"/>
          <a:ext cx="411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Human Resources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600946"/>
              </p:ext>
            </p:extLst>
          </p:nvPr>
        </p:nvGraphicFramePr>
        <p:xfrm>
          <a:off x="533400" y="1295400"/>
          <a:ext cx="8458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6172200"/>
            <a:ext cx="845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66 respondents provided tax staffing information from the 83 countries completing tax operations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20000" cy="1173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Cost of Collection-Tax Admin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1" y="2667000"/>
          <a:ext cx="8305799" cy="228600"/>
        </p:xfrm>
        <a:graphic>
          <a:graphicData uri="http://schemas.openxmlformats.org/drawingml/2006/table">
            <a:tbl>
              <a:tblPr/>
              <a:tblGrid>
                <a:gridCol w="2706384"/>
                <a:gridCol w="2302237"/>
                <a:gridCol w="1743840"/>
                <a:gridCol w="1553338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OECD – CIS HIC </a:t>
                      </a:r>
                      <a:r>
                        <a:rPr lang="en-US" sz="10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SAMPLE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(13)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88%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6019800"/>
            <a:ext cx="845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68 respondents provided total annual expenditure information from the 83 countries completing tax operations</a:t>
            </a:r>
            <a:endParaRPr lang="en-US" sz="1400" dirty="0">
              <a:latin typeface="Calibri"/>
              <a:cs typeface="Calibri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72858"/>
              </p:ext>
            </p:extLst>
          </p:nvPr>
        </p:nvGraphicFramePr>
        <p:xfrm>
          <a:off x="457201" y="1371600"/>
          <a:ext cx="8305800" cy="1143000"/>
        </p:xfrm>
        <a:graphic>
          <a:graphicData uri="http://schemas.openxmlformats.org/drawingml/2006/table">
            <a:tbl>
              <a:tblPr/>
              <a:tblGrid>
                <a:gridCol w="2692632"/>
                <a:gridCol w="2332745"/>
                <a:gridCol w="1734980"/>
                <a:gridCol w="1545443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Cost of Collection - 2010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Operating </a:t>
                      </a:r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Cost % - 2010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 Ex Cost % - 2010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LOW INCOME 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LOWER MIDDLE INCOME 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UPPER MIDDLE INCOME 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HIGH INCOME 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486400" y="1295400"/>
            <a:ext cx="3276600" cy="16764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71420580"/>
              </p:ext>
            </p:extLst>
          </p:nvPr>
        </p:nvGraphicFramePr>
        <p:xfrm>
          <a:off x="533400" y="3276600"/>
          <a:ext cx="79248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Cost of Collection- Customs Admin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6169223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48 respondents provided total annual expenditure information from the 63 countries completing customs operations</a:t>
            </a:r>
            <a:endParaRPr lang="en-US" sz="14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861146"/>
              </p:ext>
            </p:extLst>
          </p:nvPr>
        </p:nvGraphicFramePr>
        <p:xfrm>
          <a:off x="304800" y="1524000"/>
          <a:ext cx="8610600" cy="1114565"/>
        </p:xfrm>
        <a:graphic>
          <a:graphicData uri="http://schemas.openxmlformats.org/drawingml/2006/table">
            <a:tbl>
              <a:tblPr/>
              <a:tblGrid>
                <a:gridCol w="2936475"/>
                <a:gridCol w="2156473"/>
                <a:gridCol w="1789414"/>
                <a:gridCol w="1728238"/>
              </a:tblGrid>
              <a:tr h="222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Cost of Collection - 2010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Operating Cost % - 2010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 Ex Cost % - 2010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</a:tr>
              <a:tr h="222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LOW INCOME 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22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LOWER MIDDLE INCOME 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22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UPPER MIDDLE INCOME 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22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HIGH INCOME 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5.53%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486400" y="1447800"/>
            <a:ext cx="3429000" cy="12954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533400" y="2892623"/>
          <a:ext cx="8153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717367" y="2133600"/>
            <a:ext cx="664633" cy="609600"/>
          </a:xfrm>
          <a:prstGeom prst="ellipse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17367" y="1706132"/>
            <a:ext cx="609600" cy="533830"/>
          </a:xfrm>
          <a:prstGeom prst="ellipse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RA-FIT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RA-FIT Questionnaire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Preliminary Results of the 1</a:t>
            </a:r>
            <a:r>
              <a:rPr lang="en-US" baseline="30000" dirty="0" smtClean="0"/>
              <a:t>st</a:t>
            </a:r>
            <a:r>
              <a:rPr lang="en-US" dirty="0" smtClean="0"/>
              <a:t> Iteration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Launching the 2</a:t>
            </a:r>
            <a:r>
              <a:rPr lang="en-US" baseline="30000" dirty="0" smtClean="0"/>
              <a:t>nd</a:t>
            </a:r>
            <a:r>
              <a:rPr lang="en-US" dirty="0" smtClean="0"/>
              <a:t> Iteration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Lessons Learned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Large Taxpayer Office Metrics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2091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6248400"/>
            <a:ext cx="845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62 respondents indicated they had LTOs and 47 provided some information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568770"/>
              </p:ext>
            </p:extLst>
          </p:nvPr>
        </p:nvGraphicFramePr>
        <p:xfrm>
          <a:off x="533400" y="1295400"/>
          <a:ext cx="8382000" cy="1447798"/>
        </p:xfrm>
        <a:graphic>
          <a:graphicData uri="http://schemas.openxmlformats.org/drawingml/2006/table">
            <a:tbl>
              <a:tblPr/>
              <a:tblGrid>
                <a:gridCol w="2942760"/>
                <a:gridCol w="1566807"/>
                <a:gridCol w="1681451"/>
                <a:gridCol w="2190982"/>
              </a:tblGrid>
              <a:tr h="238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to Total Staff - 2010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Taxpayers to Staff - 2010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LTO Revenue as % of Total - 2010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</a:tr>
              <a:tr h="2382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LOW</a:t>
                      </a:r>
                      <a:r>
                        <a:rPr lang="en-US" sz="10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INCOME 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382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LOWER MIDDLE INCOME 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382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UPPER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MIDDLE INCOME 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7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HIGH</a:t>
                      </a:r>
                      <a:r>
                        <a:rPr lang="en-US" sz="10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INCOME COUNTRIES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7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Average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47%</a:t>
                      </a: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1" y="2819400"/>
          <a:ext cx="8381999" cy="228600"/>
        </p:xfrm>
        <a:graphic>
          <a:graphicData uri="http://schemas.openxmlformats.org/drawingml/2006/table">
            <a:tbl>
              <a:tblPr/>
              <a:tblGrid>
                <a:gridCol w="2917702"/>
                <a:gridCol w="1574024"/>
                <a:gridCol w="1689198"/>
                <a:gridCol w="2201075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OECD – CIS HI</a:t>
                      </a:r>
                      <a:r>
                        <a:rPr lang="en-US" sz="10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 SAMPLE (13) – 2011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4%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603" marR="9603" marT="9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781800" y="1143000"/>
            <a:ext cx="21336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72118443"/>
              </p:ext>
            </p:extLst>
          </p:nvPr>
        </p:nvGraphicFramePr>
        <p:xfrm>
          <a:off x="76200" y="3581400"/>
          <a:ext cx="3286125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697355889"/>
              </p:ext>
            </p:extLst>
          </p:nvPr>
        </p:nvGraphicFramePr>
        <p:xfrm>
          <a:off x="3048000" y="3581400"/>
          <a:ext cx="277495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644363599"/>
              </p:ext>
            </p:extLst>
          </p:nvPr>
        </p:nvGraphicFramePr>
        <p:xfrm>
          <a:off x="5486400" y="3581400"/>
          <a:ext cx="3505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On-time Filing Rates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65412531"/>
              </p:ext>
            </p:extLst>
          </p:nvPr>
        </p:nvGraphicFramePr>
        <p:xfrm>
          <a:off x="685800" y="14478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Mix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13108794"/>
              </p:ext>
            </p:extLst>
          </p:nvPr>
        </p:nvGraphicFramePr>
        <p:xfrm>
          <a:off x="609600" y="1600200"/>
          <a:ext cx="8001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Audit Coverage as a % of </a:t>
            </a:r>
            <a:br>
              <a:rPr lang="en-US" dirty="0" smtClean="0"/>
            </a:br>
            <a:r>
              <a:rPr lang="en-US" dirty="0" smtClean="0"/>
              <a:t>Taxpayer Population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6248400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40 respondents provided audit coverage information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732061442"/>
              </p:ext>
            </p:extLst>
          </p:nvPr>
        </p:nvGraphicFramePr>
        <p:xfrm>
          <a:off x="1447800" y="1752600"/>
          <a:ext cx="6096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Audits assessments as a % of collections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360033"/>
              </p:ext>
            </p:extLst>
          </p:nvPr>
        </p:nvGraphicFramePr>
        <p:xfrm>
          <a:off x="381000" y="1676400"/>
          <a:ext cx="7848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96962"/>
          </a:xfrm>
        </p:spPr>
        <p:txBody>
          <a:bodyPr>
            <a:normAutofit/>
          </a:bodyPr>
          <a:lstStyle/>
          <a:p>
            <a:r>
              <a:rPr lang="en-US" dirty="0" smtClean="0"/>
              <a:t>Customs: Traffic by Channel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453599"/>
              </p:ext>
            </p:extLst>
          </p:nvPr>
        </p:nvGraphicFramePr>
        <p:xfrm>
          <a:off x="533400" y="16002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Customs: Traffic by Channel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545269"/>
              </p:ext>
            </p:extLst>
          </p:nvPr>
        </p:nvGraphicFramePr>
        <p:xfrm>
          <a:off x="685800" y="13716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Launching the 2</a:t>
            </a:r>
            <a:r>
              <a:rPr lang="en-US" baseline="30000" dirty="0" smtClean="0"/>
              <a:t>nd</a:t>
            </a:r>
            <a:r>
              <a:rPr lang="en-US" dirty="0" smtClean="0"/>
              <a:t> Iteration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developments for the 2</a:t>
            </a:r>
            <a:r>
              <a:rPr lang="en-US" baseline="30000" dirty="0" smtClean="0"/>
              <a:t>nd</a:t>
            </a:r>
            <a:r>
              <a:rPr lang="en-US" dirty="0" smtClean="0"/>
              <a:t> round:</a:t>
            </a:r>
          </a:p>
          <a:p>
            <a:pPr lvl="1"/>
            <a:r>
              <a:rPr lang="en-US" dirty="0" smtClean="0"/>
              <a:t>Adoption of a web-based platform (rather than an Excel workbook)</a:t>
            </a:r>
          </a:p>
          <a:p>
            <a:pPr lvl="1"/>
            <a:r>
              <a:rPr lang="en-US" dirty="0" smtClean="0"/>
              <a:t>Partnerships with CIAT and WCO</a:t>
            </a:r>
          </a:p>
          <a:p>
            <a:pPr lvl="1"/>
            <a:r>
              <a:rPr lang="en-US" dirty="0" smtClean="0"/>
              <a:t>New set of (refined) questions</a:t>
            </a:r>
          </a:p>
          <a:p>
            <a:pPr lvl="1"/>
            <a:r>
              <a:rPr lang="en-US" dirty="0" smtClean="0"/>
              <a:t>Development of a dashboard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Web-based platform to be launched in 2014 Q1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Lessons Learned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0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RA-FIT Project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Several data problems and challenges (missing data, inconsistencies, sample size)…but, yet, many interesting early conclusions (as we just saw</a:t>
            </a:r>
            <a:r>
              <a:rPr lang="en-US" dirty="0" smtClean="0">
                <a:sym typeface="Wingdings" pitchFamily="2" charset="2"/>
              </a:rPr>
              <a:t>).</a:t>
            </a:r>
            <a:endParaRPr lang="en-US" dirty="0" smtClean="0"/>
          </a:p>
          <a:p>
            <a:r>
              <a:rPr lang="en-US" dirty="0" smtClean="0"/>
              <a:t>Easy to write strategic plans on paper; much more difficult to apply effective strategic management daily…i.e. </a:t>
            </a:r>
            <a:r>
              <a:rPr lang="en-US" i="1" dirty="0" smtClean="0"/>
              <a:t>measure and follow performance systematically as part of a decision-taking mechanism.</a:t>
            </a:r>
          </a:p>
          <a:p>
            <a:r>
              <a:rPr lang="en-US" dirty="0" smtClean="0"/>
              <a:t>Performance measurement is an area deserving more international attention and cooperation.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01000" y="0"/>
            <a:ext cx="9906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all" dirty="0" smtClean="0">
                <a:solidFill>
                  <a:srgbClr val="C00000"/>
                </a:solidFill>
              </a:rPr>
              <a:t>Thank you!</a:t>
            </a:r>
            <a:endParaRPr lang="en-US" cap="all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A8A3-BC96-40DE-9D65-5DB28ABA68B0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133600"/>
            <a:ext cx="3429000" cy="3387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RA-FIT is an IMF initiative to: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sz="3400" dirty="0" smtClean="0"/>
          </a:p>
          <a:p>
            <a:r>
              <a:rPr lang="en-US" sz="3400" dirty="0" smtClean="0"/>
              <a:t>Gather and analyze revenue administration data (quantitative and qualitative)</a:t>
            </a:r>
          </a:p>
          <a:p>
            <a:r>
              <a:rPr lang="en-US" sz="3400" dirty="0" smtClean="0"/>
              <a:t>Establish baseline measures by appropriate grouping (e.g. regions/income level)</a:t>
            </a:r>
          </a:p>
          <a:p>
            <a:r>
              <a:rPr lang="en-US" sz="3400" dirty="0" smtClean="0"/>
              <a:t>Raise the importance of revenue administration performance measurement   </a:t>
            </a:r>
          </a:p>
          <a:p>
            <a:r>
              <a:rPr lang="en-US" sz="3400" dirty="0" smtClean="0"/>
              <a:t>Make data/analysis available to member countries for improving cross-country comparisons and benchmarking </a:t>
            </a:r>
            <a:r>
              <a:rPr lang="en-US" sz="3400" i="1" dirty="0" smtClean="0"/>
              <a:t>(seek to provide data, not rank administrations)</a:t>
            </a:r>
          </a:p>
          <a:p>
            <a:r>
              <a:rPr lang="en-US" sz="3400" dirty="0" smtClean="0"/>
              <a:t>Improve the quality and effectiveness of IMF’s Technical Assistance</a:t>
            </a:r>
          </a:p>
          <a:p>
            <a:endParaRPr lang="en-US" sz="3400" i="1" dirty="0" smtClean="0"/>
          </a:p>
          <a:p>
            <a:endParaRPr lang="en-US" sz="3400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RA-FIT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Our goal: Help strengthen Tax and Customs Administrations’ management and operational performance.</a:t>
            </a:r>
          </a:p>
          <a:p>
            <a:endParaRPr lang="en-US" i="1" dirty="0" smtClean="0"/>
          </a:p>
          <a:p>
            <a:r>
              <a:rPr lang="en-US" dirty="0" smtClean="0"/>
              <a:t>Our principle:</a:t>
            </a:r>
            <a:r>
              <a:rPr lang="en-US" i="1" dirty="0" smtClean="0"/>
              <a:t> “If you can’t measure it, you can’t manage it.”</a:t>
            </a:r>
          </a:p>
          <a:p>
            <a:endParaRPr lang="en-US" i="1" dirty="0" smtClean="0"/>
          </a:p>
          <a:p>
            <a:r>
              <a:rPr lang="en-US" dirty="0" smtClean="0"/>
              <a:t>Yet, the first RA-FIT exercise (2012) shows that revenue administration performance measurement has a long way to go, especially in developing countries.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RA-FIT Questionnaire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144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Questionnaire Structure (1</a:t>
            </a:r>
            <a:r>
              <a:rPr lang="en-US" baseline="30000" dirty="0" smtClean="0"/>
              <a:t>st</a:t>
            </a:r>
            <a:r>
              <a:rPr lang="en-US" dirty="0" smtClean="0"/>
              <a:t> Iteration)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A 62-question survey organized along the following themes: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400" dirty="0" smtClean="0"/>
              <a:t>Revenue Data 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 Tax and Customs Administrations’ Institutional Arrangements (type of entity, autonomy, office network, staffing, cost)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 Tax Administration Operations (registration, filing, audit, arrears enforcement, dispute resolution)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 Customs Administration Operations (selectivity channels and clearance times, post-clearance audits)  </a:t>
            </a:r>
          </a:p>
          <a:p>
            <a:r>
              <a:rPr lang="en-US" dirty="0" smtClean="0"/>
              <a:t>Targeted 120 countries (mainly developing countries supported by our Regional Technical Assistance Centers).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Response Summary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83534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" y="5715000"/>
            <a:ext cx="8305800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Received returns from 85 of the 120 countries surveyed</a:t>
            </a:r>
          </a:p>
          <a:p>
            <a:pPr algn="ctr"/>
            <a:r>
              <a:rPr lang="en-US" sz="2400" dirty="0" smtClean="0"/>
              <a:t>(70 percent response rate)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Composition of Survey Respondents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92570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370496879"/>
              </p:ext>
            </p:extLst>
          </p:nvPr>
        </p:nvGraphicFramePr>
        <p:xfrm>
          <a:off x="228600" y="1600200"/>
          <a:ext cx="434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912326535"/>
              </p:ext>
            </p:extLst>
          </p:nvPr>
        </p:nvGraphicFramePr>
        <p:xfrm>
          <a:off x="4572000" y="1600200"/>
          <a:ext cx="434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3A2FC-E2D3-43E7-BE9D-D42B88C5218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58674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60% of respondents are from LIC AND LMIC countries; 72% are from AFR and WHD (mainly Caribbean and Central America)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1103</Words>
  <Application>Microsoft Office PowerPoint</Application>
  <PresentationFormat>Affichage à l'écran (4:3)</PresentationFormat>
  <Paragraphs>246</Paragraphs>
  <Slides>31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Office Theme</vt:lpstr>
      <vt:lpstr>Présentation PowerPoint</vt:lpstr>
      <vt:lpstr>Presentation Overview</vt:lpstr>
      <vt:lpstr>The RA-FIT Project</vt:lpstr>
      <vt:lpstr> RA-FIT is an IMF initiative to: </vt:lpstr>
      <vt:lpstr>The RA-FIT Project</vt:lpstr>
      <vt:lpstr>RA-FIT Questionnaire</vt:lpstr>
      <vt:lpstr>Questionnaire Structure (1st Iteration)</vt:lpstr>
      <vt:lpstr>Survey Response Summary</vt:lpstr>
      <vt:lpstr>Composition of Survey Respondents</vt:lpstr>
      <vt:lpstr>Preliminary Results of the 1st Iteration</vt:lpstr>
      <vt:lpstr> Data Issues</vt:lpstr>
      <vt:lpstr>Revenue Data</vt:lpstr>
      <vt:lpstr>Présentation PowerPoint</vt:lpstr>
      <vt:lpstr>RA-FIT VAT Composition- 2010</vt:lpstr>
      <vt:lpstr>Institutional Arrangements </vt:lpstr>
      <vt:lpstr>Institutional Arrangements</vt:lpstr>
      <vt:lpstr>Human Resources</vt:lpstr>
      <vt:lpstr>Cost of Collection-Tax Admin</vt:lpstr>
      <vt:lpstr>Cost of Collection- Customs Admin</vt:lpstr>
      <vt:lpstr>Large Taxpayer Office Metrics</vt:lpstr>
      <vt:lpstr>On-time Filing Rates</vt:lpstr>
      <vt:lpstr>Audit Mix</vt:lpstr>
      <vt:lpstr>Audit Coverage as a % of  Taxpayer Population</vt:lpstr>
      <vt:lpstr>Audits assessments as a % of collections</vt:lpstr>
      <vt:lpstr>Customs: Traffic by Channel</vt:lpstr>
      <vt:lpstr>Customs: Traffic by Channel</vt:lpstr>
      <vt:lpstr>Launching the 2nd Iteration</vt:lpstr>
      <vt:lpstr>2nd Iteration</vt:lpstr>
      <vt:lpstr>Lessons Learned</vt:lpstr>
      <vt:lpstr>Lessons Learned</vt:lpstr>
      <vt:lpstr>Thank you!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Rutendo Ruzvidzo</dc:creator>
  <cp:lastModifiedBy>Kelly Labar</cp:lastModifiedBy>
  <cp:revision>132</cp:revision>
  <dcterms:created xsi:type="dcterms:W3CDTF">2013-12-30T15:15:25Z</dcterms:created>
  <dcterms:modified xsi:type="dcterms:W3CDTF">2014-06-09T09:25:19Z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195078730</vt:i4>
  </property>
  <property fmtid="{D5CDD505-2E9C-101B-9397-08002B2CF9AE}" pid="4" name="_EmailSubject">
    <vt:lpwstr>Conf. Clermont-Ferrand 12-13 June : programme and information</vt:lpwstr>
  </property>
  <property fmtid="{D5CDD505-2E9C-101B-9397-08002B2CF9AE}" pid="5" name="_AuthorEmail">
    <vt:lpwstr>DKloeden@imf.org</vt:lpwstr>
  </property>
  <property fmtid="{D5CDD505-2E9C-101B-9397-08002B2CF9AE}" pid="6" name="_AuthorEmailDisplayName">
    <vt:lpwstr>Kloeden, David Anthony</vt:lpwstr>
  </property>
  <property fmtid="{D5CDD505-2E9C-101B-9397-08002B2CF9AE}" pid="7" name="_PreviousAdHocReviewCycleID">
    <vt:i4>-199061275</vt:i4>
  </property>
</Properties>
</file>