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68" r:id="rId2"/>
    <p:sldId id="1151" r:id="rId3"/>
    <p:sldId id="1158" r:id="rId4"/>
    <p:sldId id="1147" r:id="rId5"/>
    <p:sldId id="1148" r:id="rId6"/>
    <p:sldId id="1171" r:id="rId7"/>
    <p:sldId id="1142" r:id="rId8"/>
    <p:sldId id="1336" r:id="rId9"/>
    <p:sldId id="1343" r:id="rId10"/>
    <p:sldId id="1159" r:id="rId11"/>
    <p:sldId id="1160" r:id="rId12"/>
    <p:sldId id="1161" r:id="rId13"/>
    <p:sldId id="1162" r:id="rId14"/>
    <p:sldId id="1081" r:id="rId15"/>
    <p:sldId id="1332" r:id="rId16"/>
    <p:sldId id="1344" r:id="rId17"/>
  </p:sldIdLst>
  <p:sldSz cx="9144000" cy="6858000" type="screen4x3"/>
  <p:notesSz cx="10221913" cy="7086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00"/>
    <a:srgbClr val="E1F5FF"/>
    <a:srgbClr val="2707E7"/>
    <a:srgbClr val="959200"/>
    <a:srgbClr val="FFABAB"/>
    <a:srgbClr val="008EEE"/>
    <a:srgbClr val="FF6600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008" autoAdjust="0"/>
    <p:restoredTop sz="86596" autoAdjust="0"/>
  </p:normalViewPr>
  <p:slideViewPr>
    <p:cSldViewPr snapToGrid="0">
      <p:cViewPr varScale="1">
        <p:scale>
          <a:sx n="72" d="100"/>
          <a:sy n="72" d="100"/>
        </p:scale>
        <p:origin x="-2232" y="-96"/>
      </p:cViewPr>
      <p:guideLst>
        <p:guide orient="horz" pos="1548"/>
        <p:guide pos="2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1542" y="-96"/>
      </p:cViewPr>
      <p:guideLst>
        <p:guide orient="horz" pos="2232"/>
        <p:guide pos="32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29496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0643" y="0"/>
            <a:ext cx="4429496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30630"/>
            <a:ext cx="4429496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0643" y="6730630"/>
            <a:ext cx="4429496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C15D98E9-2BDC-4124-8E28-89AB572E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29496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0643" y="0"/>
            <a:ext cx="4429496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8513" y="531813"/>
            <a:ext cx="3544887" cy="265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192" y="3366135"/>
            <a:ext cx="8177530" cy="318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30630"/>
            <a:ext cx="4429496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0643" y="6730630"/>
            <a:ext cx="4429496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2942F17-903A-4EFC-9746-D5BFCCCA5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1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42F17-903A-4EFC-9746-D5BFCCCA597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8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E45D-58D7-8349-B05A-88AF9CEBBE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99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387600"/>
            <a:ext cx="6400800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46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1"/>
            <a:ext cx="8229600" cy="4851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46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7402" y="6150171"/>
            <a:ext cx="1333406" cy="5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0" r:id="rId3"/>
    <p:sldLayoutId id="2147483681" r:id="rId4"/>
    <p:sldLayoutId id="214748368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36601" y="4118731"/>
            <a:ext cx="7577666" cy="2348159"/>
          </a:xfrm>
        </p:spPr>
        <p:txBody>
          <a:bodyPr/>
          <a:lstStyle/>
          <a:p>
            <a:r>
              <a:rPr lang="en-PH" altLang="ja-JP" sz="2400" b="1" dirty="0" smtClean="0">
                <a:ea typeface="ＭＳ Ｐゴシック" pitchFamily="50" charset="-128"/>
                <a:cs typeface="Arial" pitchFamily="34" charset="0"/>
              </a:rPr>
              <a:t>Achim Dobermann</a:t>
            </a:r>
          </a:p>
          <a:p>
            <a:r>
              <a:rPr lang="en-PH" altLang="ja-JP" sz="1800" b="1" dirty="0" smtClean="0">
                <a:ea typeface="ＭＳ Ｐゴシック" pitchFamily="50" charset="-128"/>
                <a:cs typeface="Arial" pitchFamily="34" charset="0"/>
              </a:rPr>
              <a:t>SDSN, </a:t>
            </a:r>
            <a:r>
              <a:rPr lang="en-PH" altLang="ja-JP" sz="1800" b="1" dirty="0">
                <a:ea typeface="ＭＳ Ｐゴシック" pitchFamily="50" charset="-128"/>
                <a:cs typeface="Arial" pitchFamily="34" charset="0"/>
              </a:rPr>
              <a:t>TG 7 – Sustainable Agriculture and Food Systems</a:t>
            </a:r>
            <a:endParaRPr lang="en-US" altLang="ja-JP" sz="1800" b="1" dirty="0">
              <a:ea typeface="ＭＳ Ｐゴシック" pitchFamily="50" charset="-128"/>
              <a:cs typeface="Arial" pitchFamily="34" charset="0"/>
            </a:endParaRPr>
          </a:p>
          <a:p>
            <a:endParaRPr lang="en-US" altLang="ja-JP" sz="800" dirty="0" smtClean="0">
              <a:ea typeface="ＭＳ Ｐゴシック" pitchFamily="50" charset="-128"/>
              <a:cs typeface="Arial" pitchFamily="34" charset="0"/>
            </a:endParaRPr>
          </a:p>
          <a:p>
            <a:r>
              <a:rPr lang="en-US" sz="2000" dirty="0" smtClean="0"/>
              <a:t>Workshop on Food </a:t>
            </a:r>
            <a:r>
              <a:rPr lang="en-US" sz="2000" dirty="0"/>
              <a:t>Security in the Post‐2015 Development </a:t>
            </a:r>
            <a:r>
              <a:rPr lang="en-US" sz="2000" dirty="0" smtClean="0"/>
              <a:t>Agenda</a:t>
            </a:r>
            <a:r>
              <a:rPr lang="en-US" altLang="ja-JP" sz="2000" dirty="0" smtClean="0">
                <a:ea typeface="ＭＳ Ｐゴシック" pitchFamily="50" charset="-128"/>
                <a:cs typeface="Arial" pitchFamily="34" charset="0"/>
              </a:rPr>
              <a:t>, Paris, 29 January 2014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3666" y="2406671"/>
            <a:ext cx="7740867" cy="1347938"/>
          </a:xfrm>
        </p:spPr>
        <p:txBody>
          <a:bodyPr/>
          <a:lstStyle/>
          <a:p>
            <a:r>
              <a:rPr lang="en-US" sz="3200" dirty="0" smtClean="0"/>
              <a:t>Agriculture in the Post-2015 Sustainable Development Agenda</a:t>
            </a:r>
            <a:endParaRPr lang="en-US" sz="32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481" y="401389"/>
            <a:ext cx="3849003" cy="160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678"/>
            <a:ext cx="8229600" cy="652462"/>
          </a:xfrm>
        </p:spPr>
        <p:txBody>
          <a:bodyPr/>
          <a:lstStyle/>
          <a:p>
            <a:r>
              <a:rPr lang="en-US" dirty="0" smtClean="0"/>
              <a:t>10 SDGs proposed by the SDSN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2597"/>
            <a:ext cx="8229600" cy="4851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End Extreme Poverty Including Hunger*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Achieve Development within Planetary Boundaries*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Ensure Effective Learning for All Children and Youth for Life and Livelihood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Achieve Gender Equality, Social Inclusion, and Human Rights for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Achieve Health and Wellbeing at All Ages*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Improve Agricultural Systems and Raise Rural Prosperity*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Empower Inclusive, Productive and Resilient Cities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Curb Human-Induced Climate Change and Ensure Sustainable Energy*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Secure Ecosystem Services, Biodiversity and Good Management of Natural Resources*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Transform Governance for Sustainable Development*</a:t>
            </a:r>
          </a:p>
          <a:p>
            <a:pPr marL="514350" indent="-514350">
              <a:buNone/>
            </a:pPr>
            <a:r>
              <a:rPr lang="en-US" sz="1800" dirty="0" smtClean="0"/>
              <a:t>* Goals that could include targets and indicators for agriculture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1517" y="626179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http://unsdsn.org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6: Improve Agriculture Systems and Raise Rural Prosperity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956"/>
            <a:ext cx="8229600" cy="5030303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Targets:</a:t>
            </a:r>
          </a:p>
          <a:p>
            <a:r>
              <a:rPr lang="en-US" sz="2400" dirty="0" smtClean="0"/>
              <a:t>6a. Ensure sustainable food production systems that achieve high yields with high efficiency of water, nutrients, and energy, and have low food losses and waste.</a:t>
            </a:r>
          </a:p>
          <a:p>
            <a:pPr lvl="0"/>
            <a:r>
              <a:rPr lang="en-US" sz="2400" dirty="0" smtClean="0"/>
              <a:t>6b. Halt forest and wetland conversion to agriculture, protect soil resources, and ensure that farming systems are resilient to climatic change and disasters.</a:t>
            </a:r>
          </a:p>
          <a:p>
            <a:r>
              <a:rPr lang="en-US" sz="2400" dirty="0" smtClean="0"/>
              <a:t>6c. Ensure universal access in rural areas to basic resources and infrastructure services (land, water, sanitation, modern energy, transport, mobile and broadband communication, agricultural inputs, and advisory services).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24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86" y="260990"/>
            <a:ext cx="8229600" cy="652462"/>
          </a:xfrm>
        </p:spPr>
        <p:txBody>
          <a:bodyPr/>
          <a:lstStyle/>
          <a:p>
            <a:r>
              <a:rPr lang="en-US" dirty="0" smtClean="0"/>
              <a:t>Target 6a: Sustainable food production systems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004"/>
            <a:ext cx="8229600" cy="5030303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Core Indicators:</a:t>
            </a:r>
          </a:p>
          <a:p>
            <a:r>
              <a:rPr lang="en-US" sz="2400" dirty="0" smtClean="0"/>
              <a:t>Crop </a:t>
            </a:r>
            <a:r>
              <a:rPr lang="en-US" sz="2400" dirty="0"/>
              <a:t>yield gap (actual yield as % of yield potential)</a:t>
            </a:r>
          </a:p>
          <a:p>
            <a:r>
              <a:rPr lang="en-US" sz="2400" dirty="0"/>
              <a:t>Crop nitrogen use efficiency (%) </a:t>
            </a:r>
            <a:endParaRPr lang="en-US" sz="2400" dirty="0" smtClean="0"/>
          </a:p>
          <a:p>
            <a:r>
              <a:rPr lang="en-US" sz="2400" dirty="0" smtClean="0"/>
              <a:t>Crop </a:t>
            </a:r>
            <a:r>
              <a:rPr lang="en-US" sz="2400" dirty="0"/>
              <a:t>water productivity (tons of harvested product per unit irrigation water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Share of agricultural produce loss and food waste (% of food production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1800" u="sng" dirty="0" smtClean="0"/>
              <a:t>Tier 2 Indicators, e.g.:</a:t>
            </a:r>
            <a:endParaRPr lang="en-US" sz="1800" u="sng" dirty="0"/>
          </a:p>
          <a:p>
            <a:r>
              <a:rPr lang="en-US" sz="1800" dirty="0"/>
              <a:t>Cereal yield growth rate (% p.a</a:t>
            </a:r>
            <a:r>
              <a:rPr lang="en-US" sz="1800" dirty="0" smtClean="0"/>
              <a:t>.)</a:t>
            </a:r>
          </a:p>
          <a:p>
            <a:r>
              <a:rPr lang="en-US" sz="1800" dirty="0"/>
              <a:t>Indicator on livestock and fish productivity </a:t>
            </a:r>
            <a:endParaRPr lang="en-US" sz="1800" dirty="0" smtClean="0"/>
          </a:p>
          <a:p>
            <a:r>
              <a:rPr lang="en-US" sz="1800" dirty="0" smtClean="0"/>
              <a:t>Full-chain nitrogen [phosphorus] use efficiency (%)</a:t>
            </a:r>
          </a:p>
          <a:p>
            <a:r>
              <a:rPr lang="en-US" sz="1800" dirty="0" smtClean="0"/>
              <a:t>……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42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86" y="260990"/>
            <a:ext cx="8229600" cy="652462"/>
          </a:xfrm>
        </p:spPr>
        <p:txBody>
          <a:bodyPr/>
          <a:lstStyle/>
          <a:p>
            <a:r>
              <a:rPr lang="en-US" dirty="0" smtClean="0"/>
              <a:t>Target 6a: Sustainable food production systems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116"/>
            <a:ext cx="8229600" cy="4191327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err="1" smtClean="0"/>
              <a:t>Aspirational</a:t>
            </a:r>
            <a:r>
              <a:rPr lang="en-US" sz="2400" u="sng" dirty="0" smtClean="0"/>
              <a:t> outcomes:</a:t>
            </a:r>
          </a:p>
          <a:p>
            <a:r>
              <a:rPr lang="en-US" sz="2400" dirty="0" smtClean="0"/>
              <a:t>The majority of farms achieve [80]% of the attainable water-limited yield potential by 2030.</a:t>
            </a:r>
          </a:p>
          <a:p>
            <a:r>
              <a:rPr lang="en-US" sz="2400" dirty="0" smtClean="0"/>
              <a:t>Nitrogen efficiency of </a:t>
            </a:r>
            <a:r>
              <a:rPr lang="en-US" sz="2400" dirty="0"/>
              <a:t>crop production increased by [30]% in countries with </a:t>
            </a:r>
            <a:r>
              <a:rPr lang="en-US" sz="2400" dirty="0" smtClean="0"/>
              <a:t>sub-optimal [low] nitrogen use efficiency.</a:t>
            </a:r>
            <a:endParaRPr lang="en-US" sz="2400" dirty="0"/>
          </a:p>
          <a:p>
            <a:r>
              <a:rPr lang="en-US" sz="2400" dirty="0" smtClean="0"/>
              <a:t>Water productivity of crop production increased by [30]% in countries with high water use for irrigation.</a:t>
            </a:r>
            <a:endParaRPr lang="en-US" sz="2400" dirty="0"/>
          </a:p>
          <a:p>
            <a:r>
              <a:rPr lang="en-US" sz="2400" dirty="0"/>
              <a:t>Post-harvest losses and food waste have been reduced by [30]% in 2030 </a:t>
            </a:r>
            <a:r>
              <a:rPr lang="en-US" sz="2400" dirty="0" smtClean="0"/>
              <a:t>relative </a:t>
            </a:r>
            <a:r>
              <a:rPr lang="en-US" sz="2400" dirty="0"/>
              <a:t>to current levels.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8" y="274638"/>
            <a:ext cx="8375504" cy="652462"/>
          </a:xfrm>
        </p:spPr>
        <p:txBody>
          <a:bodyPr/>
          <a:lstStyle/>
          <a:p>
            <a:r>
              <a:rPr lang="en-PH" sz="2400" dirty="0" smtClean="0"/>
              <a:t>Total factor productivity is the primary source of growth in agriculture – but is highly </a:t>
            </a:r>
            <a:r>
              <a:rPr lang="en-PH" sz="2400" u="sng" dirty="0" smtClean="0"/>
              <a:t>variable</a:t>
            </a:r>
            <a:r>
              <a:rPr lang="en-PH" sz="2400" dirty="0" smtClean="0"/>
              <a:t> among countries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1595" b="3710"/>
          <a:stretch>
            <a:fillRect/>
          </a:stretch>
        </p:blipFill>
        <p:spPr bwMode="auto">
          <a:xfrm>
            <a:off x="834585" y="1254387"/>
            <a:ext cx="6954047" cy="483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717" y="6243144"/>
            <a:ext cx="2831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1600" dirty="0" smtClean="0"/>
              <a:t>Source: K. </a:t>
            </a:r>
            <a:r>
              <a:rPr lang="en-PH" sz="1600" dirty="0" err="1" smtClean="0"/>
              <a:t>Fuglie</a:t>
            </a:r>
            <a:r>
              <a:rPr lang="en-PH" sz="1600" dirty="0" smtClean="0"/>
              <a:t> et al., 2012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13440" y="1923393"/>
            <a:ext cx="1860331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331422" y="2128345"/>
            <a:ext cx="394142" cy="165538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99060" y="277136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S&amp;T role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7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More public and private investments in agricultural S&amp;T</a:t>
            </a:r>
            <a:endParaRPr kumimoji="1" lang="ja-JP" altLang="en-US" sz="2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177" y="816910"/>
            <a:ext cx="822962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PH" sz="2800" dirty="0" smtClean="0"/>
              <a:t>Increase funding for public agric. R&amp;D in all countries.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PH" sz="2400" u="sng" dirty="0" smtClean="0"/>
              <a:t>Target 10b</a:t>
            </a:r>
            <a:r>
              <a:rPr lang="en-PH" sz="2400" dirty="0" smtClean="0"/>
              <a:t>: </a:t>
            </a:r>
          </a:p>
          <a:p>
            <a:pPr marL="1150938" lvl="2" indent="-236538">
              <a:buFont typeface="Arial" pitchFamily="34" charset="0"/>
              <a:buChar char="•"/>
            </a:pPr>
            <a:r>
              <a:rPr lang="en-PH" sz="2400" dirty="0"/>
              <a:t>Low- and </a:t>
            </a:r>
            <a:r>
              <a:rPr lang="en-PH" sz="2400" dirty="0" smtClean="0"/>
              <a:t>middle-income should spend at least 10% of natl. budget on agriculture, including at </a:t>
            </a:r>
            <a:r>
              <a:rPr lang="en-PH" sz="2400" dirty="0"/>
              <a:t>least 1% of agricultural GDP on R&amp;D in their country (</a:t>
            </a:r>
            <a:r>
              <a:rPr lang="en-PH" sz="2400" dirty="0" smtClean="0"/>
              <a:t>currently: ~0.5</a:t>
            </a:r>
            <a:r>
              <a:rPr lang="en-PH" sz="2400" dirty="0"/>
              <a:t>% or less) </a:t>
            </a:r>
            <a:endParaRPr lang="en-US" sz="2400" dirty="0"/>
          </a:p>
          <a:p>
            <a:pPr marL="1150938" lvl="2" indent="-236538">
              <a:buFont typeface="Arial" pitchFamily="34" charset="0"/>
              <a:buChar char="•"/>
            </a:pPr>
            <a:r>
              <a:rPr lang="en-PH" sz="2400" dirty="0" smtClean="0"/>
              <a:t>ODA: spend at least 10% on agriculture</a:t>
            </a:r>
          </a:p>
          <a:p>
            <a:pPr marL="693738" lvl="1" indent="-236538">
              <a:buFont typeface="Arial" pitchFamily="34" charset="0"/>
              <a:buChar char="•"/>
            </a:pPr>
            <a:endParaRPr lang="en-PH" sz="1100" dirty="0" smtClean="0"/>
          </a:p>
          <a:p>
            <a:pPr marL="236538" indent="-236538">
              <a:buFont typeface="Arial" pitchFamily="34" charset="0"/>
              <a:buChar char="•"/>
            </a:pPr>
            <a:r>
              <a:rPr lang="en-PH" sz="2800" dirty="0" smtClean="0"/>
              <a:t>Create IP laws, other regulations, technology incentives that encourage greater private sector investments in S&amp;T as well as wide access to innovations.</a:t>
            </a:r>
          </a:p>
        </p:txBody>
      </p:sp>
    </p:spTree>
    <p:extLst>
      <p:ext uri="{BB962C8B-B14F-4D97-AF65-F5344CB8AC3E}">
        <p14:creationId xmlns:p14="http://schemas.microsoft.com/office/powerpoint/2010/main" val="1901935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 smtClean="0"/>
              <a:t>Major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96" y="1278336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SzPct val="90000"/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ontext-specific targets, policy and technology roadmaps at national and sub-national levels</a:t>
            </a:r>
          </a:p>
          <a:p>
            <a:pPr>
              <a:lnSpc>
                <a:spcPct val="110000"/>
              </a:lnSpc>
              <a:buSzPct val="90000"/>
              <a:buFont typeface="Arial"/>
              <a:buChar char="•"/>
            </a:pPr>
            <a:r>
              <a:rPr lang="en-US" dirty="0" smtClean="0"/>
              <a:t>Monitoring the performance of agriculture and food systems at unprecedented levels</a:t>
            </a:r>
          </a:p>
          <a:p>
            <a:pPr>
              <a:lnSpc>
                <a:spcPct val="110000"/>
              </a:lnSpc>
              <a:buSzPct val="90000"/>
              <a:buFont typeface="Arial"/>
              <a:buChar char="•"/>
            </a:pPr>
            <a:r>
              <a:rPr lang="en-US" dirty="0" smtClean="0"/>
              <a:t>Increased public and private R&amp;D while ensuring wide access to know-how and information</a:t>
            </a:r>
          </a:p>
          <a:p>
            <a:pPr>
              <a:lnSpc>
                <a:spcPct val="110000"/>
              </a:lnSpc>
              <a:buSzPct val="90000"/>
              <a:buFont typeface="Arial"/>
              <a:buChar char="•"/>
            </a:pPr>
            <a:r>
              <a:rPr lang="en-US" dirty="0" smtClean="0"/>
              <a:t>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23825"/>
            <a:ext cx="8123237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88672"/>
            <a:ext cx="5410200" cy="2057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800" b="1" dirty="0" smtClean="0"/>
              <a:t>Website: 	www.unsdsn.org</a:t>
            </a:r>
          </a:p>
          <a:p>
            <a:pPr algn="l">
              <a:spcBef>
                <a:spcPts val="0"/>
              </a:spcBef>
            </a:pPr>
            <a:r>
              <a:rPr lang="en-US" sz="2800" b="1" dirty="0" smtClean="0"/>
              <a:t>Email: 	</a:t>
            </a:r>
            <a:r>
              <a:rPr lang="en-US" sz="2800" b="1" dirty="0" err="1" smtClean="0"/>
              <a:t>info@unsdsn.org</a:t>
            </a:r>
            <a:endParaRPr lang="en-US" sz="2800" b="1" dirty="0" smtClean="0"/>
          </a:p>
          <a:p>
            <a:pPr algn="l">
              <a:spcBef>
                <a:spcPts val="0"/>
              </a:spcBef>
            </a:pPr>
            <a:endParaRPr lang="en-US" sz="2800" b="1" dirty="0"/>
          </a:p>
          <a:p>
            <a:pPr algn="l">
              <a:spcBef>
                <a:spcPts val="0"/>
              </a:spcBef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a1651e1f-bb87-4299-8101-7b35d7f52b38@m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89" y="5514536"/>
            <a:ext cx="314597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114800" cy="516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4956"/>
            <a:ext cx="4126766" cy="520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4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054"/>
            <a:ext cx="8229600" cy="652462"/>
          </a:xfrm>
        </p:spPr>
        <p:txBody>
          <a:bodyPr/>
          <a:lstStyle/>
          <a:p>
            <a:r>
              <a:rPr lang="en-US" dirty="0" smtClean="0"/>
              <a:t>The pillars of the new sustainable development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201" y="2238630"/>
            <a:ext cx="6073255" cy="2982727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3200" b="1" dirty="0" smtClean="0"/>
              <a:t>Economic development</a:t>
            </a:r>
          </a:p>
          <a:p>
            <a:pPr algn="ctr">
              <a:buNone/>
            </a:pPr>
            <a:r>
              <a:rPr lang="en-US" sz="3200" b="1" dirty="0" smtClean="0"/>
              <a:t>Social inclusion</a:t>
            </a:r>
          </a:p>
          <a:p>
            <a:pPr algn="ctr">
              <a:buNone/>
            </a:pPr>
            <a:r>
              <a:rPr lang="en-US" sz="3200" b="1" dirty="0" smtClean="0"/>
              <a:t>Environmental </a:t>
            </a:r>
            <a:r>
              <a:rPr lang="en-US" sz="3200" b="1" dirty="0" smtClean="0"/>
              <a:t>sustainability</a:t>
            </a:r>
          </a:p>
          <a:p>
            <a:pPr algn="ctr"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/>
              <a:t>Good governance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29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791000"/>
            <a:ext cx="8229600" cy="5022945"/>
          </a:xfrm>
        </p:spPr>
        <p:txBody>
          <a:bodyPr/>
          <a:lstStyle/>
          <a:p>
            <a:pPr marL="0" lvl="0" indent="0" algn="ctr">
              <a:spcBef>
                <a:spcPts val="1200"/>
              </a:spcBef>
              <a:buNone/>
            </a:pPr>
            <a:r>
              <a:rPr lang="en-US" dirty="0" smtClean="0"/>
              <a:t>Our generation needs to make </a:t>
            </a:r>
            <a:r>
              <a:rPr lang="en-US" b="1" u="sng" dirty="0" smtClean="0"/>
              <a:t>deep changes</a:t>
            </a:r>
            <a:r>
              <a:rPr lang="en-US" dirty="0" smtClean="0"/>
              <a:t> in technologies and policies to </a:t>
            </a:r>
            <a:r>
              <a:rPr lang="en-US" b="1" u="sng" dirty="0" smtClean="0"/>
              <a:t>decouple</a:t>
            </a:r>
            <a:r>
              <a:rPr lang="en-US" dirty="0" smtClean="0"/>
              <a:t> future economic growth from unsustainable use of:</a:t>
            </a:r>
          </a:p>
          <a:p>
            <a:pPr marL="0" lvl="0" indent="0" algn="ctr">
              <a:spcBef>
                <a:spcPts val="1200"/>
              </a:spcBef>
              <a:buNone/>
            </a:pPr>
            <a:endParaRPr lang="en-US" sz="300" dirty="0" smtClean="0"/>
          </a:p>
          <a:p>
            <a:pPr marL="265113" indent="-265113" algn="ctr">
              <a:spcBef>
                <a:spcPts val="1200"/>
              </a:spcBef>
              <a:buNone/>
            </a:pPr>
            <a:r>
              <a:rPr lang="en-US" dirty="0" smtClean="0"/>
              <a:t>Fossil fuels</a:t>
            </a:r>
          </a:p>
          <a:p>
            <a:pPr marL="265113" indent="-265113" algn="ctr">
              <a:spcBef>
                <a:spcPts val="1200"/>
              </a:spcBef>
              <a:buNone/>
            </a:pPr>
            <a:r>
              <a:rPr lang="en-US" dirty="0" smtClean="0"/>
              <a:t>Land </a:t>
            </a:r>
          </a:p>
          <a:p>
            <a:pPr marL="265113" indent="-265113" algn="ctr">
              <a:spcBef>
                <a:spcPts val="1200"/>
              </a:spcBef>
              <a:buNone/>
            </a:pPr>
            <a:r>
              <a:rPr lang="en-US" dirty="0" smtClean="0"/>
              <a:t>Oceans</a:t>
            </a:r>
          </a:p>
          <a:p>
            <a:pPr marL="265113" indent="-265113" algn="ctr">
              <a:spcBef>
                <a:spcPts val="1200"/>
              </a:spcBef>
              <a:buNone/>
            </a:pPr>
            <a:r>
              <a:rPr lang="en-US" dirty="0" smtClean="0"/>
              <a:t>Freshwater</a:t>
            </a:r>
          </a:p>
          <a:p>
            <a:pPr marL="265113" indent="-265113" algn="ctr">
              <a:spcBef>
                <a:spcPts val="1200"/>
              </a:spcBef>
              <a:buNone/>
            </a:pPr>
            <a:r>
              <a:rPr lang="en-US" dirty="0" smtClean="0"/>
              <a:t>Other resources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The new food system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30" y="1376691"/>
            <a:ext cx="8229600" cy="3850402"/>
          </a:xfr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Change behavior towards healthier diets and reduce food loss and waste</a:t>
            </a:r>
            <a:endParaRPr lang="en-US" dirty="0" smtClean="0">
              <a:latin typeface="Arial" pitchFamily="34" charset="0"/>
              <a:ea typeface="ＭＳ Ｐゴシック" pitchFamily="-16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-16" charset="-128"/>
                <a:cs typeface="Arial" pitchFamily="34" charset="0"/>
              </a:rPr>
              <a:t>Increase productivity by more than 60% on existing crop and pasture land by 2050</a:t>
            </a:r>
          </a:p>
          <a:p>
            <a:r>
              <a:rPr lang="en-PH" dirty="0" smtClean="0">
                <a:latin typeface="Arial" pitchFamily="34" charset="0"/>
                <a:ea typeface="ＭＳ Ｐゴシック" pitchFamily="-16" charset="-128"/>
                <a:cs typeface="Arial" pitchFamily="34" charset="0"/>
              </a:rPr>
              <a:t>Preserve the environment through lower resource intensity and sound use of inputs</a:t>
            </a:r>
          </a:p>
          <a:p>
            <a:r>
              <a:rPr lang="en-PH" dirty="0" smtClean="0"/>
              <a:t>Make</a:t>
            </a:r>
            <a:r>
              <a:rPr lang="en-US" dirty="0" smtClean="0"/>
              <a:t> farming an attractive economic opportunity for (young) people living in rural areas</a:t>
            </a:r>
            <a:endParaRPr lang="en-US" dirty="0" smtClean="0">
              <a:latin typeface="Arial" pitchFamily="34" charset="0"/>
              <a:ea typeface="ＭＳ Ｐゴシック" pitchFamily="-16" charset="-128"/>
              <a:cs typeface="Arial" pitchFamily="34" charset="0"/>
            </a:endParaRPr>
          </a:p>
          <a:p>
            <a:endParaRPr lang="en-US" sz="800" dirty="0" smtClean="0">
              <a:latin typeface="Arial" pitchFamily="34" charset="0"/>
              <a:ea typeface="ＭＳ Ｐゴシック" pitchFamily="-16" charset="-128"/>
              <a:cs typeface="Arial" pitchFamily="34" charset="0"/>
            </a:endParaRPr>
          </a:p>
          <a:p>
            <a:endParaRPr lang="en-PH" dirty="0" smtClean="0">
              <a:latin typeface="Arial" pitchFamily="34" charset="0"/>
              <a:ea typeface="ＭＳ Ｐゴシック" pitchFamily="-16" charset="-128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ea typeface="ＭＳ Ｐゴシック" pitchFamily="-16" charset="-128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ea typeface="ＭＳ Ｐゴシック" pitchFamily="-16" charset="-128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t="-993"/>
          <a:stretch>
            <a:fillRect/>
          </a:stretch>
        </p:blipFill>
        <p:spPr bwMode="auto">
          <a:xfrm>
            <a:off x="1440492" y="974931"/>
            <a:ext cx="6100175" cy="493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3047" y="6215907"/>
            <a:ext cx="855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PH" sz="1400" dirty="0" smtClean="0"/>
              <a:t>Sutton, M.A.</a:t>
            </a:r>
            <a:r>
              <a:rPr lang="en-PH" sz="1400" i="1" dirty="0" smtClean="0"/>
              <a:t> et al.</a:t>
            </a:r>
            <a:r>
              <a:rPr lang="en-PH" sz="1400" dirty="0" smtClean="0"/>
              <a:t> 2012).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71239" y="824802"/>
            <a:ext cx="23230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Full Chain NUE</a:t>
            </a:r>
            <a:r>
              <a:rPr lang="en-US" sz="2000" b="1" baseline="-25000" dirty="0" smtClean="0"/>
              <a:t>N,P</a:t>
            </a:r>
            <a:endParaRPr lang="en-US" sz="2000" b="1" dirty="0" smtClean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ea typeface="ＭＳ Ｐゴシック" pitchFamily="50" charset="-128"/>
              </a:rPr>
              <a:t>10 actions to increase nutrient use efficiency</a:t>
            </a:r>
            <a:endParaRPr kumimoji="1" lang="ja-JP" altLang="en-US" sz="2800" b="1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766"/>
            <a:ext cx="8229600" cy="614362"/>
          </a:xfrm>
        </p:spPr>
        <p:txBody>
          <a:bodyPr/>
          <a:lstStyle/>
          <a:p>
            <a:r>
              <a:rPr lang="en-US" dirty="0" smtClean="0"/>
              <a:t>Different contexts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different targets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different solutions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50116" y="2318562"/>
            <a:ext cx="0" cy="297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002316" y="3793576"/>
            <a:ext cx="289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12410" y="1750266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market access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94076" y="5454430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Poor market access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60509" y="3055616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 resource endowment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41714" y="3055616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 </a:t>
            </a:r>
            <a:r>
              <a:rPr lang="en-US" sz="2800" dirty="0"/>
              <a:t>resource endowment</a:t>
            </a:r>
          </a:p>
        </p:txBody>
      </p:sp>
      <p:sp>
        <p:nvSpPr>
          <p:cNvPr id="13" name="Oval 12"/>
          <p:cNvSpPr/>
          <p:nvPr/>
        </p:nvSpPr>
        <p:spPr>
          <a:xfrm>
            <a:off x="5177937" y="4565144"/>
            <a:ext cx="756745" cy="693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65451" y="4559884"/>
            <a:ext cx="756745" cy="693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65451" y="2342124"/>
            <a:ext cx="756745" cy="693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77937" y="2342124"/>
            <a:ext cx="756745" cy="693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5" idx="6"/>
            <a:endCxn id="16" idx="2"/>
          </p:cNvCxnSpPr>
          <p:nvPr/>
        </p:nvCxnSpPr>
        <p:spPr>
          <a:xfrm>
            <a:off x="3722196" y="2688966"/>
            <a:ext cx="1455741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0"/>
            <a:endCxn id="15" idx="4"/>
          </p:cNvCxnSpPr>
          <p:nvPr/>
        </p:nvCxnSpPr>
        <p:spPr>
          <a:xfrm flipV="1">
            <a:off x="3343824" y="3035807"/>
            <a:ext cx="0" cy="152407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0"/>
            <a:endCxn id="16" idx="4"/>
          </p:cNvCxnSpPr>
          <p:nvPr/>
        </p:nvCxnSpPr>
        <p:spPr>
          <a:xfrm flipV="1">
            <a:off x="5556310" y="3035807"/>
            <a:ext cx="0" cy="152933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7"/>
            <a:endCxn id="16" idx="3"/>
          </p:cNvCxnSpPr>
          <p:nvPr/>
        </p:nvCxnSpPr>
        <p:spPr>
          <a:xfrm flipV="1">
            <a:off x="3611373" y="2934220"/>
            <a:ext cx="1677387" cy="1727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8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974"/>
            <a:ext cx="8229600" cy="652462"/>
          </a:xfrm>
        </p:spPr>
        <p:txBody>
          <a:bodyPr/>
          <a:lstStyle/>
          <a:p>
            <a:r>
              <a:rPr lang="en-US" sz="3600" dirty="0" smtClean="0"/>
              <a:t>SDSN proposal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93" y="2024574"/>
            <a:ext cx="8229600" cy="261432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10 SDGs </a:t>
            </a:r>
          </a:p>
          <a:p>
            <a:pPr marL="0" indent="0" algn="ctr">
              <a:buNone/>
            </a:pPr>
            <a:r>
              <a:rPr lang="en-US" sz="3600" dirty="0" smtClean="0"/>
              <a:t>30 Targets</a:t>
            </a:r>
          </a:p>
          <a:p>
            <a:pPr marL="0" indent="0" algn="ctr">
              <a:buNone/>
            </a:pPr>
            <a:r>
              <a:rPr lang="en-US" sz="3600" dirty="0" smtClean="0"/>
              <a:t>100 Core indicators</a:t>
            </a:r>
          </a:p>
          <a:p>
            <a:pPr marL="0" indent="0" algn="ctr">
              <a:buNone/>
            </a:pPr>
            <a:r>
              <a:rPr lang="en-US" sz="3600" dirty="0" smtClean="0"/>
              <a:t>Additional indicators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214" y="6158977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http://unsdsn.org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39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7493</TotalTime>
  <Words>740</Words>
  <Application>Microsoft Office PowerPoint</Application>
  <PresentationFormat>On-screen Show (4:3)</PresentationFormat>
  <Paragraphs>99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Agriculture in the Post-2015 Sustainable Development Agenda</vt:lpstr>
      <vt:lpstr>PowerPoint Presentation</vt:lpstr>
      <vt:lpstr>PowerPoint Presentation</vt:lpstr>
      <vt:lpstr>The pillars of the new sustainable development agenda</vt:lpstr>
      <vt:lpstr>PowerPoint Presentation</vt:lpstr>
      <vt:lpstr>The new food system challenge</vt:lpstr>
      <vt:lpstr>PowerPoint Presentation</vt:lpstr>
      <vt:lpstr>Different contexts  different targets  different solutions</vt:lpstr>
      <vt:lpstr>SDSN proposal</vt:lpstr>
      <vt:lpstr>10 SDGs proposed by the SDSN</vt:lpstr>
      <vt:lpstr>Goal 6: Improve Agriculture Systems and Raise Rural Prosperity </vt:lpstr>
      <vt:lpstr>Target 6a: Sustainable food production systems  </vt:lpstr>
      <vt:lpstr>Target 6a: Sustainable food production systems  </vt:lpstr>
      <vt:lpstr>Total factor productivity is the primary source of growth in agriculture – but is highly variable among countries</vt:lpstr>
      <vt:lpstr>PowerPoint Presentation</vt:lpstr>
      <vt:lpstr>Major challenges</vt:lpstr>
    </vt:vector>
  </TitlesOfParts>
  <Company>International Rice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tclabita</dc:creator>
  <cp:lastModifiedBy>Dobermann, Achim (IRRI)</cp:lastModifiedBy>
  <cp:revision>693</cp:revision>
  <dcterms:created xsi:type="dcterms:W3CDTF">2011-05-10T00:31:14Z</dcterms:created>
  <dcterms:modified xsi:type="dcterms:W3CDTF">2014-01-29T06:43:03Z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5494639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D5.0.2</vt:lpwstr>
  </property>
</Properties>
</file>