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8" r:id="rId5"/>
    <p:sldId id="265" r:id="rId6"/>
    <p:sldId id="271" r:id="rId7"/>
    <p:sldId id="264" r:id="rId8"/>
    <p:sldId id="272" r:id="rId9"/>
    <p:sldId id="273" r:id="rId10"/>
    <p:sldId id="269" r:id="rId11"/>
    <p:sldId id="270" r:id="rId12"/>
    <p:sldId id="274" r:id="rId13"/>
    <p:sldId id="267" r:id="rId14"/>
    <p:sldId id="266" r:id="rId15"/>
    <p:sldId id="259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Sweet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E2FD1-863E-4F5D-93D5-FE20939A316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AA513C-E7B8-4B66-BE25-3D77F91CB3B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Identify performance gaps by comparing actual performance with benchmarks and international good practices in the area of taxation</a:t>
          </a:r>
        </a:p>
        <a:p>
          <a:pPr rtl="0"/>
          <a:r>
            <a:rPr lang="es-ES" dirty="0" err="1" smtClean="0"/>
            <a:t>Elaborate</a:t>
          </a:r>
          <a:r>
            <a:rPr lang="es-ES" dirty="0" smtClean="0"/>
            <a:t> </a:t>
          </a:r>
          <a:r>
            <a:rPr lang="es-ES" dirty="0" err="1" smtClean="0"/>
            <a:t>an</a:t>
          </a:r>
          <a:r>
            <a:rPr lang="es-ES" dirty="0" smtClean="0"/>
            <a:t> </a:t>
          </a:r>
          <a:r>
            <a:rPr lang="es-ES" dirty="0" err="1" smtClean="0"/>
            <a:t>action</a:t>
          </a:r>
          <a:r>
            <a:rPr lang="es-ES" dirty="0" smtClean="0"/>
            <a:t> plan </a:t>
          </a:r>
          <a:r>
            <a:rPr lang="es-ES" dirty="0" err="1" smtClean="0"/>
            <a:t>that</a:t>
          </a:r>
          <a:r>
            <a:rPr lang="es-ES" dirty="0" smtClean="0"/>
            <a:t> </a:t>
          </a:r>
          <a:r>
            <a:rPr lang="es-ES" dirty="0" err="1" smtClean="0"/>
            <a:t>prioritizes</a:t>
          </a:r>
          <a:r>
            <a:rPr lang="es-ES" dirty="0" smtClean="0"/>
            <a:t> </a:t>
          </a:r>
          <a:r>
            <a:rPr lang="es-ES" dirty="0" err="1" smtClean="0"/>
            <a:t>technical</a:t>
          </a:r>
          <a:r>
            <a:rPr lang="es-ES" dirty="0" smtClean="0"/>
            <a:t> </a:t>
          </a:r>
          <a:r>
            <a:rPr lang="es-ES" dirty="0" err="1" smtClean="0"/>
            <a:t>assistance</a:t>
          </a:r>
          <a:r>
            <a:rPr lang="es-ES" dirty="0" smtClean="0"/>
            <a:t> </a:t>
          </a:r>
          <a:r>
            <a:rPr lang="es-ES" dirty="0" err="1" smtClean="0"/>
            <a:t>activities</a:t>
          </a:r>
          <a:r>
            <a:rPr lang="es-ES" dirty="0" smtClean="0"/>
            <a:t> </a:t>
          </a:r>
          <a:r>
            <a:rPr lang="es-ES" dirty="0" err="1" smtClean="0"/>
            <a:t>aimed</a:t>
          </a:r>
          <a:r>
            <a:rPr lang="es-ES" dirty="0" smtClean="0"/>
            <a:t> at </a:t>
          </a:r>
          <a:r>
            <a:rPr lang="es-ES" dirty="0" err="1" smtClean="0"/>
            <a:t>addressing</a:t>
          </a:r>
          <a:r>
            <a:rPr lang="es-ES" dirty="0" smtClean="0"/>
            <a:t> </a:t>
          </a:r>
          <a:r>
            <a:rPr lang="es-ES" dirty="0" err="1" smtClean="0"/>
            <a:t>identified</a:t>
          </a:r>
          <a:r>
            <a:rPr lang="es-ES" dirty="0" smtClean="0"/>
            <a:t> performance gaps </a:t>
          </a:r>
          <a:endParaRPr lang="es-ES" dirty="0"/>
        </a:p>
      </dgm:t>
    </dgm:pt>
    <dgm:pt modelId="{8C5DBC2F-50DC-463A-ABBD-596D5CD2A7A2}" type="parTrans" cxnId="{5B377601-A337-4C8C-9DC5-C2311B961CD1}">
      <dgm:prSet/>
      <dgm:spPr/>
      <dgm:t>
        <a:bodyPr/>
        <a:lstStyle/>
        <a:p>
          <a:endParaRPr lang="es-ES"/>
        </a:p>
      </dgm:t>
    </dgm:pt>
    <dgm:pt modelId="{2322E37C-93CD-46DC-9A38-9C37EB3DCEDE}" type="sibTrans" cxnId="{5B377601-A337-4C8C-9DC5-C2311B961CD1}">
      <dgm:prSet/>
      <dgm:spPr/>
      <dgm:t>
        <a:bodyPr/>
        <a:lstStyle/>
        <a:p>
          <a:endParaRPr lang="es-ES"/>
        </a:p>
      </dgm:t>
    </dgm:pt>
    <dgm:pt modelId="{BD21321F-CDB1-4804-904C-1A5BC58000C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Undertake a diagnostic study of tax administration in order to establish a baseline that allows us to monitor tax administration performance over time (TTAP) </a:t>
          </a:r>
          <a:endParaRPr lang="es-ES" dirty="0"/>
        </a:p>
      </dgm:t>
    </dgm:pt>
    <dgm:pt modelId="{82252EC1-D720-4D52-B842-DDF5544A4F3D}" type="parTrans" cxnId="{5ED87CA0-76DF-48A4-B771-F5487DFB2C74}">
      <dgm:prSet/>
      <dgm:spPr/>
      <dgm:t>
        <a:bodyPr/>
        <a:lstStyle/>
        <a:p>
          <a:endParaRPr lang="es-ES"/>
        </a:p>
      </dgm:t>
    </dgm:pt>
    <dgm:pt modelId="{509A1067-0916-4925-BBBD-276DAF7FA84C}" type="sibTrans" cxnId="{5ED87CA0-76DF-48A4-B771-F5487DFB2C74}">
      <dgm:prSet/>
      <dgm:spPr/>
      <dgm:t>
        <a:bodyPr/>
        <a:lstStyle/>
        <a:p>
          <a:endParaRPr lang="es-ES"/>
        </a:p>
      </dgm:t>
    </dgm:pt>
    <dgm:pt modelId="{3CB13307-DA46-4DBF-BD44-25B90DA4D381}" type="pres">
      <dgm:prSet presAssocID="{76CE2FD1-863E-4F5D-93D5-FE20939A31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99D495-4AC8-4149-85AD-41645D6F536D}" type="pres">
      <dgm:prSet presAssocID="{F6AA513C-E7B8-4B66-BE25-3D77F91CB3B8}" presName="vertOne" presStyleCnt="0"/>
      <dgm:spPr/>
    </dgm:pt>
    <dgm:pt modelId="{69D9310A-4051-46EC-BF59-57A6AEF63CA0}" type="pres">
      <dgm:prSet presAssocID="{F6AA513C-E7B8-4B66-BE25-3D77F91CB3B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351AFD-B01F-4983-98E7-7554CE0D644F}" type="pres">
      <dgm:prSet presAssocID="{F6AA513C-E7B8-4B66-BE25-3D77F91CB3B8}" presName="parTransOne" presStyleCnt="0"/>
      <dgm:spPr/>
    </dgm:pt>
    <dgm:pt modelId="{73E75C91-207A-4FE9-B189-5415B152125A}" type="pres">
      <dgm:prSet presAssocID="{F6AA513C-E7B8-4B66-BE25-3D77F91CB3B8}" presName="horzOne" presStyleCnt="0"/>
      <dgm:spPr/>
    </dgm:pt>
    <dgm:pt modelId="{092E88C5-C713-4148-A6A3-A832E42C943C}" type="pres">
      <dgm:prSet presAssocID="{BD21321F-CDB1-4804-904C-1A5BC58000CA}" presName="vertTwo" presStyleCnt="0"/>
      <dgm:spPr/>
    </dgm:pt>
    <dgm:pt modelId="{02A36E82-5617-42D3-A6EE-CB058044A0F4}" type="pres">
      <dgm:prSet presAssocID="{BD21321F-CDB1-4804-904C-1A5BC58000C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F921B3-C148-4975-A74A-D118A5607D8A}" type="pres">
      <dgm:prSet presAssocID="{BD21321F-CDB1-4804-904C-1A5BC58000CA}" presName="horzTwo" presStyleCnt="0"/>
      <dgm:spPr/>
    </dgm:pt>
  </dgm:ptLst>
  <dgm:cxnLst>
    <dgm:cxn modelId="{5B377601-A337-4C8C-9DC5-C2311B961CD1}" srcId="{76CE2FD1-863E-4F5D-93D5-FE20939A316E}" destId="{F6AA513C-E7B8-4B66-BE25-3D77F91CB3B8}" srcOrd="0" destOrd="0" parTransId="{8C5DBC2F-50DC-463A-ABBD-596D5CD2A7A2}" sibTransId="{2322E37C-93CD-46DC-9A38-9C37EB3DCEDE}"/>
    <dgm:cxn modelId="{8737DF0E-FC67-46E4-80A4-AB0B5A3053AB}" type="presOf" srcId="{BD21321F-CDB1-4804-904C-1A5BC58000CA}" destId="{02A36E82-5617-42D3-A6EE-CB058044A0F4}" srcOrd="0" destOrd="0" presId="urn:microsoft.com/office/officeart/2005/8/layout/hierarchy4"/>
    <dgm:cxn modelId="{56B06D98-2CF6-4007-8883-0E96F73183E5}" type="presOf" srcId="{F6AA513C-E7B8-4B66-BE25-3D77F91CB3B8}" destId="{69D9310A-4051-46EC-BF59-57A6AEF63CA0}" srcOrd="0" destOrd="0" presId="urn:microsoft.com/office/officeart/2005/8/layout/hierarchy4"/>
    <dgm:cxn modelId="{B2200086-77FA-48D2-A4E7-EA02991E7B02}" type="presOf" srcId="{76CE2FD1-863E-4F5D-93D5-FE20939A316E}" destId="{3CB13307-DA46-4DBF-BD44-25B90DA4D381}" srcOrd="0" destOrd="0" presId="urn:microsoft.com/office/officeart/2005/8/layout/hierarchy4"/>
    <dgm:cxn modelId="{5ED87CA0-76DF-48A4-B771-F5487DFB2C74}" srcId="{F6AA513C-E7B8-4B66-BE25-3D77F91CB3B8}" destId="{BD21321F-CDB1-4804-904C-1A5BC58000CA}" srcOrd="0" destOrd="0" parTransId="{82252EC1-D720-4D52-B842-DDF5544A4F3D}" sibTransId="{509A1067-0916-4925-BBBD-276DAF7FA84C}"/>
    <dgm:cxn modelId="{C72059A2-EB08-4945-B888-49B2CE58EDEE}" type="presParOf" srcId="{3CB13307-DA46-4DBF-BD44-25B90DA4D381}" destId="{5099D495-4AC8-4149-85AD-41645D6F536D}" srcOrd="0" destOrd="0" presId="urn:microsoft.com/office/officeart/2005/8/layout/hierarchy4"/>
    <dgm:cxn modelId="{652B7E09-6B10-4D00-B94C-39A3B7188F3C}" type="presParOf" srcId="{5099D495-4AC8-4149-85AD-41645D6F536D}" destId="{69D9310A-4051-46EC-BF59-57A6AEF63CA0}" srcOrd="0" destOrd="0" presId="urn:microsoft.com/office/officeart/2005/8/layout/hierarchy4"/>
    <dgm:cxn modelId="{2D3B68A4-FC00-413A-80DE-C57690134BEC}" type="presParOf" srcId="{5099D495-4AC8-4149-85AD-41645D6F536D}" destId="{C9351AFD-B01F-4983-98E7-7554CE0D644F}" srcOrd="1" destOrd="0" presId="urn:microsoft.com/office/officeart/2005/8/layout/hierarchy4"/>
    <dgm:cxn modelId="{01C08A7A-688F-4502-9CD1-EA86FA9A7FDA}" type="presParOf" srcId="{5099D495-4AC8-4149-85AD-41645D6F536D}" destId="{73E75C91-207A-4FE9-B189-5415B152125A}" srcOrd="2" destOrd="0" presId="urn:microsoft.com/office/officeart/2005/8/layout/hierarchy4"/>
    <dgm:cxn modelId="{59531B54-9AAC-4B5C-B8D7-3F666451EB34}" type="presParOf" srcId="{73E75C91-207A-4FE9-B189-5415B152125A}" destId="{092E88C5-C713-4148-A6A3-A832E42C943C}" srcOrd="0" destOrd="0" presId="urn:microsoft.com/office/officeart/2005/8/layout/hierarchy4"/>
    <dgm:cxn modelId="{AC86A2DC-4FFF-426D-9782-F4A73674D2A8}" type="presParOf" srcId="{092E88C5-C713-4148-A6A3-A832E42C943C}" destId="{02A36E82-5617-42D3-A6EE-CB058044A0F4}" srcOrd="0" destOrd="0" presId="urn:microsoft.com/office/officeart/2005/8/layout/hierarchy4"/>
    <dgm:cxn modelId="{76AAB8CA-4F11-4B94-A8FC-C4E640AFBC93}" type="presParOf" srcId="{092E88C5-C713-4148-A6A3-A832E42C943C}" destId="{4AF921B3-C148-4975-A74A-D118A5607D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2F719-F97C-41F5-B455-EBB255D6E1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6614FC-A0B7-4D0B-AA74-F54A77290873}">
      <dgm:prSet/>
      <dgm:spPr/>
      <dgm:t>
        <a:bodyPr/>
        <a:lstStyle/>
        <a:p>
          <a:pPr rtl="0"/>
          <a:r>
            <a:rPr lang="en-US" dirty="0" smtClean="0"/>
            <a:t>Indicators and good practices are classified according to three levels of analysis:</a:t>
          </a:r>
          <a:endParaRPr lang="es-ES" dirty="0"/>
        </a:p>
      </dgm:t>
    </dgm:pt>
    <dgm:pt modelId="{2D4F9C9D-907C-4664-B822-63B67C276A7E}" type="parTrans" cxnId="{5BDC0675-D31E-418C-8BC7-16C96B836A97}">
      <dgm:prSet/>
      <dgm:spPr/>
      <dgm:t>
        <a:bodyPr/>
        <a:lstStyle/>
        <a:p>
          <a:endParaRPr lang="es-ES"/>
        </a:p>
      </dgm:t>
    </dgm:pt>
    <dgm:pt modelId="{1B2734ED-7FA2-4796-9254-A0E42012CEA1}" type="sibTrans" cxnId="{5BDC0675-D31E-418C-8BC7-16C96B836A97}">
      <dgm:prSet/>
      <dgm:spPr/>
      <dgm:t>
        <a:bodyPr/>
        <a:lstStyle/>
        <a:p>
          <a:endParaRPr lang="es-ES"/>
        </a:p>
      </dgm:t>
    </dgm:pt>
    <dgm:pt modelId="{FD180722-4266-418F-9A9C-161B9C28A827}">
      <dgm:prSet/>
      <dgm:spPr/>
      <dgm:t>
        <a:bodyPr/>
        <a:lstStyle/>
        <a:p>
          <a:pPr algn="just" rtl="0"/>
          <a:r>
            <a:rPr lang="en-US" b="1" dirty="0" smtClean="0"/>
            <a:t>Legal and regulatory framework: </a:t>
          </a:r>
          <a:r>
            <a:rPr lang="en-US" b="0" dirty="0" smtClean="0"/>
            <a:t>stability of tax laws, potential impact of tax policy design and procedural regulations on efficient tax administration operation.</a:t>
          </a:r>
          <a:endParaRPr lang="es-ES" b="0" dirty="0"/>
        </a:p>
      </dgm:t>
    </dgm:pt>
    <dgm:pt modelId="{149FB72B-381F-4FC6-B3E4-A7E035D25FC4}" type="parTrans" cxnId="{6C765887-E703-432B-970C-CA6AD8D55470}">
      <dgm:prSet/>
      <dgm:spPr/>
      <dgm:t>
        <a:bodyPr/>
        <a:lstStyle/>
        <a:p>
          <a:endParaRPr lang="es-ES"/>
        </a:p>
      </dgm:t>
    </dgm:pt>
    <dgm:pt modelId="{7A4CE5E8-C4F9-4561-9BC4-62BC9C72A063}" type="sibTrans" cxnId="{6C765887-E703-432B-970C-CA6AD8D55470}">
      <dgm:prSet/>
      <dgm:spPr/>
      <dgm:t>
        <a:bodyPr/>
        <a:lstStyle/>
        <a:p>
          <a:endParaRPr lang="es-ES"/>
        </a:p>
      </dgm:t>
    </dgm:pt>
    <dgm:pt modelId="{1502F9EE-50F9-4C93-BB1F-8389B03D993A}">
      <dgm:prSet/>
      <dgm:spPr/>
      <dgm:t>
        <a:bodyPr/>
        <a:lstStyle/>
        <a:p>
          <a:pPr algn="l" rtl="0"/>
          <a:r>
            <a:rPr lang="en-US" b="1" dirty="0" smtClean="0"/>
            <a:t>Institutional set up and capacity building: </a:t>
          </a:r>
          <a:r>
            <a:rPr lang="en-US" b="0" dirty="0" smtClean="0"/>
            <a:t>degree of autonomy of tax administrations, organizational structure, allocation of responsibilities between HQ and territorial offices, human resources and budget management, strategic planning, ICTs, or internal audit.</a:t>
          </a:r>
          <a:endParaRPr lang="es-ES" b="0" dirty="0"/>
        </a:p>
      </dgm:t>
    </dgm:pt>
    <dgm:pt modelId="{509EB4B7-825A-45E3-960F-9C6AB7CC8C32}" type="parTrans" cxnId="{D28312A8-8467-4412-92A7-DD504CD97E76}">
      <dgm:prSet/>
      <dgm:spPr/>
      <dgm:t>
        <a:bodyPr/>
        <a:lstStyle/>
        <a:p>
          <a:endParaRPr lang="es-ES"/>
        </a:p>
      </dgm:t>
    </dgm:pt>
    <dgm:pt modelId="{E16ED925-F42B-43CE-B74F-B613D607A738}" type="sibTrans" cxnId="{D28312A8-8467-4412-92A7-DD504CD97E76}">
      <dgm:prSet/>
      <dgm:spPr/>
      <dgm:t>
        <a:bodyPr/>
        <a:lstStyle/>
        <a:p>
          <a:endParaRPr lang="es-ES"/>
        </a:p>
      </dgm:t>
    </dgm:pt>
    <dgm:pt modelId="{E18B8F18-8E21-4240-B7EE-17ED78462D37}">
      <dgm:prSet/>
      <dgm:spPr/>
      <dgm:t>
        <a:bodyPr/>
        <a:lstStyle/>
        <a:p>
          <a:pPr algn="l" rtl="0"/>
          <a:r>
            <a:rPr lang="en-US" b="1" dirty="0" smtClean="0"/>
            <a:t>Core business processes (operations): </a:t>
          </a:r>
          <a:r>
            <a:rPr lang="en-US" b="0" dirty="0" smtClean="0"/>
            <a:t>key outcomes and intermediate outputs of core business areas of a tax administration</a:t>
          </a:r>
          <a:r>
            <a:rPr lang="en-US" b="1" dirty="0" smtClean="0"/>
            <a:t>.</a:t>
          </a:r>
          <a:endParaRPr lang="es-ES" dirty="0"/>
        </a:p>
      </dgm:t>
    </dgm:pt>
    <dgm:pt modelId="{46C8AD10-058D-4A53-A1AA-AC70FF0309D0}" type="parTrans" cxnId="{06A8673D-CC29-45C0-9488-525FE4B81BC1}">
      <dgm:prSet/>
      <dgm:spPr/>
      <dgm:t>
        <a:bodyPr/>
        <a:lstStyle/>
        <a:p>
          <a:endParaRPr lang="es-ES"/>
        </a:p>
      </dgm:t>
    </dgm:pt>
    <dgm:pt modelId="{77FB4268-6710-4C82-B248-76A10E06FAAF}" type="sibTrans" cxnId="{06A8673D-CC29-45C0-9488-525FE4B81BC1}">
      <dgm:prSet/>
      <dgm:spPr/>
      <dgm:t>
        <a:bodyPr/>
        <a:lstStyle/>
        <a:p>
          <a:endParaRPr lang="es-ES"/>
        </a:p>
      </dgm:t>
    </dgm:pt>
    <dgm:pt modelId="{90A14728-F6ED-402E-A8CA-F96104602BA2}" type="pres">
      <dgm:prSet presAssocID="{6DB2F719-F97C-41F5-B455-EBB255D6E1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BCD7F2-021E-4E00-AC55-F8C69BD678A3}" type="pres">
      <dgm:prSet presAssocID="{A96614FC-A0B7-4D0B-AA74-F54A77290873}" presName="composite" presStyleCnt="0"/>
      <dgm:spPr/>
    </dgm:pt>
    <dgm:pt modelId="{1EFA3231-6191-46C5-8C99-BACDEDB817CA}" type="pres">
      <dgm:prSet presAssocID="{A96614FC-A0B7-4D0B-AA74-F54A7729087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5504A-9180-4BBF-B95D-8853E70BB9AF}" type="pres">
      <dgm:prSet presAssocID="{A96614FC-A0B7-4D0B-AA74-F54A7729087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372C2C-DFB1-4F7D-9C2C-3753FA1DCA15}" type="presOf" srcId="{A96614FC-A0B7-4D0B-AA74-F54A77290873}" destId="{1EFA3231-6191-46C5-8C99-BACDEDB817CA}" srcOrd="0" destOrd="0" presId="urn:microsoft.com/office/officeart/2005/8/layout/hList1"/>
    <dgm:cxn modelId="{B447BFFD-BE7C-46AE-BE02-C5A9530FBB73}" type="presOf" srcId="{6DB2F719-F97C-41F5-B455-EBB255D6E1D3}" destId="{90A14728-F6ED-402E-A8CA-F96104602BA2}" srcOrd="0" destOrd="0" presId="urn:microsoft.com/office/officeart/2005/8/layout/hList1"/>
    <dgm:cxn modelId="{06A8673D-CC29-45C0-9488-525FE4B81BC1}" srcId="{A96614FC-A0B7-4D0B-AA74-F54A77290873}" destId="{E18B8F18-8E21-4240-B7EE-17ED78462D37}" srcOrd="2" destOrd="0" parTransId="{46C8AD10-058D-4A53-A1AA-AC70FF0309D0}" sibTransId="{77FB4268-6710-4C82-B248-76A10E06FAAF}"/>
    <dgm:cxn modelId="{CF8ACBDE-4EB3-49AC-84DE-3D8DC50BA491}" type="presOf" srcId="{FD180722-4266-418F-9A9C-161B9C28A827}" destId="{4DF5504A-9180-4BBF-B95D-8853E70BB9AF}" srcOrd="0" destOrd="0" presId="urn:microsoft.com/office/officeart/2005/8/layout/hList1"/>
    <dgm:cxn modelId="{5BDC0675-D31E-418C-8BC7-16C96B836A97}" srcId="{6DB2F719-F97C-41F5-B455-EBB255D6E1D3}" destId="{A96614FC-A0B7-4D0B-AA74-F54A77290873}" srcOrd="0" destOrd="0" parTransId="{2D4F9C9D-907C-4664-B822-63B67C276A7E}" sibTransId="{1B2734ED-7FA2-4796-9254-A0E42012CEA1}"/>
    <dgm:cxn modelId="{D28312A8-8467-4412-92A7-DD504CD97E76}" srcId="{A96614FC-A0B7-4D0B-AA74-F54A77290873}" destId="{1502F9EE-50F9-4C93-BB1F-8389B03D993A}" srcOrd="1" destOrd="0" parTransId="{509EB4B7-825A-45E3-960F-9C6AB7CC8C32}" sibTransId="{E16ED925-F42B-43CE-B74F-B613D607A738}"/>
    <dgm:cxn modelId="{BC88DBD9-5A75-4DD6-AF72-5DE362653923}" type="presOf" srcId="{E18B8F18-8E21-4240-B7EE-17ED78462D37}" destId="{4DF5504A-9180-4BBF-B95D-8853E70BB9AF}" srcOrd="0" destOrd="2" presId="urn:microsoft.com/office/officeart/2005/8/layout/hList1"/>
    <dgm:cxn modelId="{6C765887-E703-432B-970C-CA6AD8D55470}" srcId="{A96614FC-A0B7-4D0B-AA74-F54A77290873}" destId="{FD180722-4266-418F-9A9C-161B9C28A827}" srcOrd="0" destOrd="0" parTransId="{149FB72B-381F-4FC6-B3E4-A7E035D25FC4}" sibTransId="{7A4CE5E8-C4F9-4561-9BC4-62BC9C72A063}"/>
    <dgm:cxn modelId="{D553F032-F8B0-424D-A721-36DF8668B794}" type="presOf" srcId="{1502F9EE-50F9-4C93-BB1F-8389B03D993A}" destId="{4DF5504A-9180-4BBF-B95D-8853E70BB9AF}" srcOrd="0" destOrd="1" presId="urn:microsoft.com/office/officeart/2005/8/layout/hList1"/>
    <dgm:cxn modelId="{7DFE08CB-036E-46EE-BE6A-9D2F089B4FD6}" type="presParOf" srcId="{90A14728-F6ED-402E-A8CA-F96104602BA2}" destId="{23BCD7F2-021E-4E00-AC55-F8C69BD678A3}" srcOrd="0" destOrd="0" presId="urn:microsoft.com/office/officeart/2005/8/layout/hList1"/>
    <dgm:cxn modelId="{B55B594E-A8E5-472E-9ADF-7600C472A4E9}" type="presParOf" srcId="{23BCD7F2-021E-4E00-AC55-F8C69BD678A3}" destId="{1EFA3231-6191-46C5-8C99-BACDEDB817CA}" srcOrd="0" destOrd="0" presId="urn:microsoft.com/office/officeart/2005/8/layout/hList1"/>
    <dgm:cxn modelId="{562AFF43-875D-40D6-BFD4-6F40C03FA4F0}" type="presParOf" srcId="{23BCD7F2-021E-4E00-AC55-F8C69BD678A3}" destId="{4DF5504A-9180-4BBF-B95D-8853E70BB9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E85BE-654F-41E2-A475-F4DCD1330A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9189B9-1002-49AB-8244-9AD511DFAD30}">
      <dgm:prSet custT="1"/>
      <dgm:spPr/>
      <dgm:t>
        <a:bodyPr/>
        <a:lstStyle/>
        <a:p>
          <a:pPr algn="just" rtl="0"/>
          <a:r>
            <a:rPr lang="en-US" sz="2400" b="1" dirty="0" smtClean="0"/>
            <a:t>Strategic vision and legal framework – </a:t>
          </a:r>
          <a:r>
            <a:rPr lang="en-US" sz="2400" b="0" dirty="0" smtClean="0"/>
            <a:t>which includes inter alia strategic vision, strategic planning capacity, transparency and equity, and tax simplification</a:t>
          </a:r>
          <a:r>
            <a:rPr lang="en-US" sz="2400" b="1" dirty="0" smtClean="0"/>
            <a:t>.</a:t>
          </a:r>
          <a:endParaRPr lang="es-ES" sz="2400" dirty="0"/>
        </a:p>
      </dgm:t>
    </dgm:pt>
    <dgm:pt modelId="{E4A05D79-6BAC-4966-8289-898C67096F4D}" type="parTrans" cxnId="{C3F58484-08FA-4625-B55E-E24AF89ACFEA}">
      <dgm:prSet/>
      <dgm:spPr/>
      <dgm:t>
        <a:bodyPr/>
        <a:lstStyle/>
        <a:p>
          <a:endParaRPr lang="es-ES"/>
        </a:p>
      </dgm:t>
    </dgm:pt>
    <dgm:pt modelId="{28326E46-D216-49B5-B961-B5324E7972A8}" type="sibTrans" cxnId="{C3F58484-08FA-4625-B55E-E24AF89ACFEA}">
      <dgm:prSet/>
      <dgm:spPr/>
      <dgm:t>
        <a:bodyPr/>
        <a:lstStyle/>
        <a:p>
          <a:endParaRPr lang="es-ES"/>
        </a:p>
      </dgm:t>
    </dgm:pt>
    <dgm:pt modelId="{18955849-54AB-4DF1-BA79-CDCACE85CB72}">
      <dgm:prSet custT="1"/>
      <dgm:spPr/>
      <dgm:t>
        <a:bodyPr/>
        <a:lstStyle/>
        <a:p>
          <a:pPr algn="just" rtl="0"/>
          <a:r>
            <a:rPr lang="en-US" sz="2400" b="1" dirty="0" smtClean="0"/>
            <a:t>Operational performance </a:t>
          </a:r>
          <a:r>
            <a:rPr lang="en-US" sz="2400" dirty="0" smtClean="0"/>
            <a:t>– which includes efficiency and effectiveness of tax administration operation, taxpayer services, external communication, control of compliance, etc. It measures operational capacity of key functions of tax administration.</a:t>
          </a:r>
          <a:endParaRPr lang="es-ES" sz="2400" dirty="0"/>
        </a:p>
      </dgm:t>
    </dgm:pt>
    <dgm:pt modelId="{6BE8AA64-9486-4777-8EC5-1AB8F61A2EE1}" type="parTrans" cxnId="{ADDB03EB-ED24-4D5C-A241-FE906B171557}">
      <dgm:prSet/>
      <dgm:spPr/>
      <dgm:t>
        <a:bodyPr/>
        <a:lstStyle/>
        <a:p>
          <a:endParaRPr lang="es-ES"/>
        </a:p>
      </dgm:t>
    </dgm:pt>
    <dgm:pt modelId="{C7DECE2A-8FF1-42AC-85E7-D9ABD294A7D9}" type="sibTrans" cxnId="{ADDB03EB-ED24-4D5C-A241-FE906B171557}">
      <dgm:prSet/>
      <dgm:spPr/>
      <dgm:t>
        <a:bodyPr/>
        <a:lstStyle/>
        <a:p>
          <a:endParaRPr lang="es-ES"/>
        </a:p>
      </dgm:t>
    </dgm:pt>
    <dgm:pt modelId="{24A8343B-4791-4FDA-BDA1-E54323D222B9}">
      <dgm:prSet/>
      <dgm:spPr/>
      <dgm:t>
        <a:bodyPr/>
        <a:lstStyle/>
        <a:p>
          <a:pPr rtl="0"/>
          <a:endParaRPr lang="es-ES"/>
        </a:p>
      </dgm:t>
    </dgm:pt>
    <dgm:pt modelId="{80CBC10A-0A3A-4361-A6FC-4B1366566398}" type="sibTrans" cxnId="{949C4194-89DD-49F3-AAAB-67593B6FB254}">
      <dgm:prSet/>
      <dgm:spPr/>
      <dgm:t>
        <a:bodyPr/>
        <a:lstStyle/>
        <a:p>
          <a:endParaRPr lang="es-ES"/>
        </a:p>
      </dgm:t>
    </dgm:pt>
    <dgm:pt modelId="{80023BAE-3D79-48F2-BF4F-0CA2B4119A7E}" type="parTrans" cxnId="{949C4194-89DD-49F3-AAAB-67593B6FB254}">
      <dgm:prSet/>
      <dgm:spPr/>
      <dgm:t>
        <a:bodyPr/>
        <a:lstStyle/>
        <a:p>
          <a:endParaRPr lang="es-ES"/>
        </a:p>
      </dgm:t>
    </dgm:pt>
    <dgm:pt modelId="{60C50A31-FD28-4B14-8D5B-5862758D9682}">
      <dgm:prSet custT="1"/>
      <dgm:spPr/>
      <dgm:t>
        <a:bodyPr/>
        <a:lstStyle/>
        <a:p>
          <a:pPr rtl="0"/>
          <a:r>
            <a:rPr lang="en-US" sz="2000" dirty="0" smtClean="0"/>
            <a:t>A bi-dimensional graph places a given tax administration in four levels of institutional capacity as follows: low performance, average performance, good performance, and outstanding performance (gold standard)</a:t>
          </a:r>
          <a:endParaRPr lang="es-ES" sz="2000" dirty="0"/>
        </a:p>
      </dgm:t>
    </dgm:pt>
    <dgm:pt modelId="{74C2774D-1981-4559-BBD3-02A2FECDA78E}" type="parTrans" cxnId="{E63F11DF-D2CC-41B6-88F9-2F01D05543D9}">
      <dgm:prSet/>
      <dgm:spPr/>
      <dgm:t>
        <a:bodyPr/>
        <a:lstStyle/>
        <a:p>
          <a:endParaRPr lang="es-ES"/>
        </a:p>
      </dgm:t>
    </dgm:pt>
    <dgm:pt modelId="{3782AA8F-54A6-4140-A413-01219337B15D}" type="sibTrans" cxnId="{E63F11DF-D2CC-41B6-88F9-2F01D05543D9}">
      <dgm:prSet/>
      <dgm:spPr/>
      <dgm:t>
        <a:bodyPr/>
        <a:lstStyle/>
        <a:p>
          <a:endParaRPr lang="es-ES"/>
        </a:p>
      </dgm:t>
    </dgm:pt>
    <dgm:pt modelId="{C384FAA1-33B1-4CB4-A109-BA62FB35AB8D}">
      <dgm:prSet custT="1"/>
      <dgm:spPr/>
      <dgm:t>
        <a:bodyPr/>
        <a:lstStyle/>
        <a:p>
          <a:pPr algn="l" rtl="0"/>
          <a:endParaRPr lang="es-ES" sz="1800" dirty="0"/>
        </a:p>
      </dgm:t>
    </dgm:pt>
    <dgm:pt modelId="{96576509-9171-49AB-9B52-D74544470A7F}" type="parTrans" cxnId="{6B3BD049-2BE9-43ED-90A2-751A1C4803F8}">
      <dgm:prSet/>
      <dgm:spPr/>
      <dgm:t>
        <a:bodyPr/>
        <a:lstStyle/>
        <a:p>
          <a:endParaRPr lang="es-ES"/>
        </a:p>
      </dgm:t>
    </dgm:pt>
    <dgm:pt modelId="{9AA6D627-6567-4D77-B28C-82ABBB3AFA4E}" type="sibTrans" cxnId="{6B3BD049-2BE9-43ED-90A2-751A1C4803F8}">
      <dgm:prSet/>
      <dgm:spPr/>
      <dgm:t>
        <a:bodyPr/>
        <a:lstStyle/>
        <a:p>
          <a:endParaRPr lang="es-ES"/>
        </a:p>
      </dgm:t>
    </dgm:pt>
    <dgm:pt modelId="{EACF4E8A-99FE-47DA-B5D8-7687F7938755}" type="pres">
      <dgm:prSet presAssocID="{30CE85BE-654F-41E2-A475-F4DCD1330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CC4F02-4ABA-42BA-A58D-F6F965C168C4}" type="pres">
      <dgm:prSet presAssocID="{24A8343B-4791-4FDA-BDA1-E54323D222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BAFFF0-9BD5-4DFD-AB05-148FEF5B8A4A}" type="pres">
      <dgm:prSet presAssocID="{24A8343B-4791-4FDA-BDA1-E54323D222B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CF0AC-33EB-4720-9AC5-5AD5E2B975AE}" type="pres">
      <dgm:prSet presAssocID="{60C50A31-FD28-4B14-8D5B-5862758D9682}" presName="parentText" presStyleLbl="node1" presStyleIdx="1" presStyleCnt="2" custLinFactY="-100000" custLinFactNeighborY="-10163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F96DDE-B3BB-4269-90F4-5042516EB485}" type="presOf" srcId="{60C50A31-FD28-4B14-8D5B-5862758D9682}" destId="{CAECF0AC-33EB-4720-9AC5-5AD5E2B975AE}" srcOrd="0" destOrd="0" presId="urn:microsoft.com/office/officeart/2005/8/layout/vList2"/>
    <dgm:cxn modelId="{76903F86-25F6-4991-997C-F8D69595DB3F}" type="presOf" srcId="{409189B9-1002-49AB-8244-9AD511DFAD30}" destId="{D7BAFFF0-9BD5-4DFD-AB05-148FEF5B8A4A}" srcOrd="0" destOrd="1" presId="urn:microsoft.com/office/officeart/2005/8/layout/vList2"/>
    <dgm:cxn modelId="{6B3BD049-2BE9-43ED-90A2-751A1C4803F8}" srcId="{24A8343B-4791-4FDA-BDA1-E54323D222B9}" destId="{C384FAA1-33B1-4CB4-A109-BA62FB35AB8D}" srcOrd="0" destOrd="0" parTransId="{96576509-9171-49AB-9B52-D74544470A7F}" sibTransId="{9AA6D627-6567-4D77-B28C-82ABBB3AFA4E}"/>
    <dgm:cxn modelId="{949C4194-89DD-49F3-AAAB-67593B6FB254}" srcId="{30CE85BE-654F-41E2-A475-F4DCD1330AD8}" destId="{24A8343B-4791-4FDA-BDA1-E54323D222B9}" srcOrd="0" destOrd="0" parTransId="{80023BAE-3D79-48F2-BF4F-0CA2B4119A7E}" sibTransId="{80CBC10A-0A3A-4361-A6FC-4B1366566398}"/>
    <dgm:cxn modelId="{C3F58484-08FA-4625-B55E-E24AF89ACFEA}" srcId="{24A8343B-4791-4FDA-BDA1-E54323D222B9}" destId="{409189B9-1002-49AB-8244-9AD511DFAD30}" srcOrd="1" destOrd="0" parTransId="{E4A05D79-6BAC-4966-8289-898C67096F4D}" sibTransId="{28326E46-D216-49B5-B961-B5324E7972A8}"/>
    <dgm:cxn modelId="{F1B0A9E4-BBA2-42F4-A996-421B505EE5AF}" type="presOf" srcId="{30CE85BE-654F-41E2-A475-F4DCD1330AD8}" destId="{EACF4E8A-99FE-47DA-B5D8-7687F7938755}" srcOrd="0" destOrd="0" presId="urn:microsoft.com/office/officeart/2005/8/layout/vList2"/>
    <dgm:cxn modelId="{2034E8A8-14C5-4158-9A05-88CF9475A57F}" type="presOf" srcId="{C384FAA1-33B1-4CB4-A109-BA62FB35AB8D}" destId="{D7BAFFF0-9BD5-4DFD-AB05-148FEF5B8A4A}" srcOrd="0" destOrd="0" presId="urn:microsoft.com/office/officeart/2005/8/layout/vList2"/>
    <dgm:cxn modelId="{ADDB03EB-ED24-4D5C-A241-FE906B171557}" srcId="{24A8343B-4791-4FDA-BDA1-E54323D222B9}" destId="{18955849-54AB-4DF1-BA79-CDCACE85CB72}" srcOrd="2" destOrd="0" parTransId="{6BE8AA64-9486-4777-8EC5-1AB8F61A2EE1}" sibTransId="{C7DECE2A-8FF1-42AC-85E7-D9ABD294A7D9}"/>
    <dgm:cxn modelId="{E63F11DF-D2CC-41B6-88F9-2F01D05543D9}" srcId="{30CE85BE-654F-41E2-A475-F4DCD1330AD8}" destId="{60C50A31-FD28-4B14-8D5B-5862758D9682}" srcOrd="1" destOrd="0" parTransId="{74C2774D-1981-4559-BBD3-02A2FECDA78E}" sibTransId="{3782AA8F-54A6-4140-A413-01219337B15D}"/>
    <dgm:cxn modelId="{6E11D696-67B1-485A-85B0-8187F499396A}" type="presOf" srcId="{18955849-54AB-4DF1-BA79-CDCACE85CB72}" destId="{D7BAFFF0-9BD5-4DFD-AB05-148FEF5B8A4A}" srcOrd="0" destOrd="2" presId="urn:microsoft.com/office/officeart/2005/8/layout/vList2"/>
    <dgm:cxn modelId="{A706A8A2-B17F-4420-A73E-28FD40547B93}" type="presOf" srcId="{24A8343B-4791-4FDA-BDA1-E54323D222B9}" destId="{6ACC4F02-4ABA-42BA-A58D-F6F965C168C4}" srcOrd="0" destOrd="0" presId="urn:microsoft.com/office/officeart/2005/8/layout/vList2"/>
    <dgm:cxn modelId="{D5F0CDCD-A5BF-482F-A3E0-982CE6C86E66}" type="presParOf" srcId="{EACF4E8A-99FE-47DA-B5D8-7687F7938755}" destId="{6ACC4F02-4ABA-42BA-A58D-F6F965C168C4}" srcOrd="0" destOrd="0" presId="urn:microsoft.com/office/officeart/2005/8/layout/vList2"/>
    <dgm:cxn modelId="{FCDFDC37-1FFB-499B-8262-95018B935338}" type="presParOf" srcId="{EACF4E8A-99FE-47DA-B5D8-7687F7938755}" destId="{D7BAFFF0-9BD5-4DFD-AB05-148FEF5B8A4A}" srcOrd="1" destOrd="0" presId="urn:microsoft.com/office/officeart/2005/8/layout/vList2"/>
    <dgm:cxn modelId="{2E6E5F44-3CE7-4039-8FCF-6DF9D9A3B221}" type="presParOf" srcId="{EACF4E8A-99FE-47DA-B5D8-7687F7938755}" destId="{CAECF0AC-33EB-4720-9AC5-5AD5E2B975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9310A-4051-46EC-BF59-57A6AEF63CA0}">
      <dsp:nvSpPr>
        <dsp:cNvPr id="0" name=""/>
        <dsp:cNvSpPr/>
      </dsp:nvSpPr>
      <dsp:spPr>
        <a:xfrm>
          <a:off x="4018" y="908"/>
          <a:ext cx="8221563" cy="215248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 performance gaps by comparing actual performance with benchmarks and international good practices in the area of taxation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Elaborate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an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action</a:t>
          </a:r>
          <a:r>
            <a:rPr lang="es-ES" sz="2400" kern="1200" dirty="0" smtClean="0"/>
            <a:t> plan </a:t>
          </a:r>
          <a:r>
            <a:rPr lang="es-ES" sz="2400" kern="1200" dirty="0" err="1" smtClean="0"/>
            <a:t>that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prioritizes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technical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assistance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activities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aimed</a:t>
          </a:r>
          <a:r>
            <a:rPr lang="es-ES" sz="2400" kern="1200" dirty="0" smtClean="0"/>
            <a:t> at </a:t>
          </a:r>
          <a:r>
            <a:rPr lang="es-ES" sz="2400" kern="1200" dirty="0" err="1" smtClean="0"/>
            <a:t>addressing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identified</a:t>
          </a:r>
          <a:r>
            <a:rPr lang="es-ES" sz="2400" kern="1200" dirty="0" smtClean="0"/>
            <a:t> performance gaps </a:t>
          </a:r>
          <a:endParaRPr lang="es-ES" sz="2400" kern="1200" dirty="0"/>
        </a:p>
      </dsp:txBody>
      <dsp:txXfrm>
        <a:off x="67062" y="63952"/>
        <a:ext cx="8095475" cy="2026396"/>
      </dsp:txXfrm>
    </dsp:sp>
    <dsp:sp modelId="{02A36E82-5617-42D3-A6EE-CB058044A0F4}">
      <dsp:nvSpPr>
        <dsp:cNvPr id="0" name=""/>
        <dsp:cNvSpPr/>
      </dsp:nvSpPr>
      <dsp:spPr>
        <a:xfrm>
          <a:off x="4018" y="2372570"/>
          <a:ext cx="8221563" cy="215248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Undertake a diagnostic study of tax administration in order to establish a baseline that allows us to monitor tax administration performance over time (TTAP) </a:t>
          </a:r>
          <a:endParaRPr lang="es-ES" sz="2400" kern="1200" dirty="0"/>
        </a:p>
      </dsp:txBody>
      <dsp:txXfrm>
        <a:off x="67062" y="2435614"/>
        <a:ext cx="8095475" cy="2026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3231-6191-46C5-8C99-BACDEDB817CA}">
      <dsp:nvSpPr>
        <dsp:cNvPr id="0" name=""/>
        <dsp:cNvSpPr/>
      </dsp:nvSpPr>
      <dsp:spPr>
        <a:xfrm>
          <a:off x="0" y="111801"/>
          <a:ext cx="8229599" cy="7997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Indicators and good practices are classified according to three levels of analysis:</a:t>
          </a:r>
          <a:endParaRPr lang="es-ES" sz="2200" kern="1200" dirty="0"/>
        </a:p>
      </dsp:txBody>
      <dsp:txXfrm>
        <a:off x="0" y="111801"/>
        <a:ext cx="8229599" cy="799739"/>
      </dsp:txXfrm>
    </dsp:sp>
    <dsp:sp modelId="{4DF5504A-9180-4BBF-B95D-8853E70BB9AF}">
      <dsp:nvSpPr>
        <dsp:cNvPr id="0" name=""/>
        <dsp:cNvSpPr/>
      </dsp:nvSpPr>
      <dsp:spPr>
        <a:xfrm>
          <a:off x="0" y="911541"/>
          <a:ext cx="8229599" cy="3502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Legal and regulatory framework: </a:t>
          </a:r>
          <a:r>
            <a:rPr lang="en-US" sz="2200" b="0" kern="1200" dirty="0" smtClean="0"/>
            <a:t>stability of tax laws, potential impact of tax policy design and procedural regulations on efficient tax administration operation.</a:t>
          </a:r>
          <a:endParaRPr lang="es-ES" sz="2200" b="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Institutional set up and capacity building: </a:t>
          </a:r>
          <a:r>
            <a:rPr lang="en-US" sz="2200" b="0" kern="1200" dirty="0" smtClean="0"/>
            <a:t>degree of autonomy of tax administrations, organizational structure, allocation of responsibilities between HQ and territorial offices, human resources and budget management, strategic planning, ICTs, or internal audit.</a:t>
          </a:r>
          <a:endParaRPr lang="es-ES" sz="2200" b="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Core business processes (operations): </a:t>
          </a:r>
          <a:r>
            <a:rPr lang="en-US" sz="2200" b="0" kern="1200" dirty="0" smtClean="0"/>
            <a:t>key outcomes and intermediate outputs of core business areas of a tax administration</a:t>
          </a:r>
          <a:r>
            <a:rPr lang="en-US" sz="2200" b="1" kern="1200" dirty="0" smtClean="0"/>
            <a:t>.</a:t>
          </a:r>
          <a:endParaRPr lang="es-ES" sz="2200" kern="1200" dirty="0"/>
        </a:p>
      </dsp:txBody>
      <dsp:txXfrm>
        <a:off x="0" y="911541"/>
        <a:ext cx="8229599" cy="3502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8909D71-444A-452D-B4A2-9F8F274B40EC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48AF07-5A0D-4678-9657-B26607E0819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EF68F-D190-4DF0-906F-AC01ADB557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4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3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6FD9-996E-4B41-A604-CAEF0E65135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0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A3EC-3A07-426E-83F7-45CAF233811E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06B8-E02F-4EBF-B2DA-FEA84B7BDC3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8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2421872"/>
            <a:ext cx="7772400" cy="1470025"/>
          </a:xfrm>
        </p:spPr>
        <p:txBody>
          <a:bodyPr/>
          <a:lstStyle/>
          <a:p>
            <a:r>
              <a:rPr lang="en-US" dirty="0" smtClean="0"/>
              <a:t>The IAMTAX: an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1"/>
            <a:ext cx="4724399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8407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9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analysis</a:t>
            </a:r>
            <a:endParaRPr lang="en-U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5489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50"/>
            <a:ext cx="990600" cy="12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capacity of tax administrations</a:t>
            </a:r>
            <a:endParaRPr lang="en-U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595444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50"/>
            <a:ext cx="990600" cy="12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Interpreting and presenting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40511"/>
            <a:ext cx="3048000" cy="2665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524000"/>
            <a:ext cx="4851400" cy="2316877"/>
          </a:xfrm>
          <a:prstGeom prst="rect">
            <a:avLst/>
          </a:prstGeom>
        </p:spPr>
      </p:pic>
      <p:pic>
        <p:nvPicPr>
          <p:cNvPr id="6" name="Picture 5" descr="Captura de pantalla 2012-12-09 a la(s) 18.46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3429000" cy="2330022"/>
          </a:xfrm>
          <a:prstGeom prst="rect">
            <a:avLst/>
          </a:prstGeom>
        </p:spPr>
      </p:pic>
      <p:pic>
        <p:nvPicPr>
          <p:cNvPr id="7" name="Picture 6" descr="Captura de pantalla 2012-12-09 a la(s) 18.46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4017375"/>
            <a:ext cx="4114800" cy="25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6" y="2553844"/>
            <a:ext cx="2463482" cy="184761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4884">
            <a:off x="2943231" y="1944090"/>
            <a:ext cx="1095650" cy="593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496">
            <a:off x="3129612" y="2332112"/>
            <a:ext cx="1095650" cy="593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197">
            <a:off x="3304730" y="2832015"/>
            <a:ext cx="1095650" cy="593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920">
            <a:off x="3304730" y="3271212"/>
            <a:ext cx="1095650" cy="593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478">
            <a:off x="3241368" y="3814076"/>
            <a:ext cx="1095650" cy="593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552">
            <a:off x="3075888" y="4277120"/>
            <a:ext cx="1095650" cy="593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2777324" y="2044203"/>
            <a:ext cx="886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xure Handwriting" pitchFamily="34" charset="0"/>
              </a:rPr>
              <a:t>The Toolkit</a:t>
            </a:r>
            <a:endParaRPr lang="en-US" sz="3200" dirty="0">
              <a:latin typeface="Axure Handwriting" pitchFamily="34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83" y="1295400"/>
            <a:ext cx="562723" cy="685737"/>
          </a:xfrm>
          <a:prstGeom prst="rect">
            <a:avLst/>
          </a:prstGeom>
        </p:spPr>
      </p:pic>
      <p:pic>
        <p:nvPicPr>
          <p:cNvPr id="8194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85" y="2132470"/>
            <a:ext cx="1714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49864" y="3656156"/>
            <a:ext cx="349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xure Handwriting" pitchFamily="34" charset="0"/>
              </a:rPr>
              <a:t>Political Economy of Tax Reforms</a:t>
            </a:r>
            <a:endParaRPr lang="en-US" dirty="0">
              <a:latin typeface="Axure Handwriti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5145" y="4298022"/>
            <a:ext cx="349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xure Handwriting" pitchFamily="34" charset="0"/>
              </a:rPr>
              <a:t>Subnational tax administrations (in prep.)</a:t>
            </a:r>
            <a:endParaRPr lang="en-US" dirty="0">
              <a:latin typeface="Axure Handwriti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0282" y="4916942"/>
            <a:ext cx="471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xure Handwriting" pitchFamily="34" charset="0"/>
              </a:rPr>
              <a:t>Small Municipalities</a:t>
            </a:r>
            <a:endParaRPr lang="en-US" dirty="0">
              <a:latin typeface="Axure Handwriting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3019" y="5505993"/>
            <a:ext cx="471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xure Handwriting" pitchFamily="34" charset="0"/>
              </a:rPr>
              <a:t>Business Taxation Module (BTM)</a:t>
            </a:r>
            <a:endParaRPr lang="en-US" dirty="0">
              <a:latin typeface="Axure Handwriting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0668">
            <a:off x="2689697" y="4620076"/>
            <a:ext cx="1095650" cy="593732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3" y="2628978"/>
            <a:ext cx="709986" cy="685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6835" y="2861477"/>
            <a:ext cx="8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TTAP</a:t>
            </a:r>
            <a:endParaRPr lang="en-US" sz="2400" b="1" dirty="0"/>
          </a:p>
        </p:txBody>
      </p:sp>
      <p:pic>
        <p:nvPicPr>
          <p:cNvPr id="2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83" y="2806287"/>
            <a:ext cx="1714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962">
            <a:off x="7211960" y="2503989"/>
            <a:ext cx="1394872" cy="1112155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Moving towards enhancing the “quality” of tax systems and modernizing revenue administration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6368534"/>
            <a:ext cx="417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TTAP: Tracking Tax Administration Progress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815" y="1536339"/>
            <a:ext cx="204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(Tax administration)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5389" y="213830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(Customs)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648626"/>
            <a:ext cx="134915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829" y="1600200"/>
            <a:ext cx="280302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IAMTAX External Assessment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36362"/>
            <a:ext cx="280302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IAMTAX Self Assessment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8528" flipV="1">
            <a:off x="3538880" y="2687203"/>
            <a:ext cx="520719" cy="282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6780" flipV="1">
            <a:off x="3496900" y="1927183"/>
            <a:ext cx="520719" cy="2821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915" flipV="1">
            <a:off x="5521518" y="2460038"/>
            <a:ext cx="520719" cy="2821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72200" y="1031465"/>
            <a:ext cx="2761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xure Handwriting" pitchFamily="34" charset="0"/>
              </a:rPr>
              <a:t>Tracks improvement goals for the Tax Administration</a:t>
            </a:r>
          </a:p>
          <a:p>
            <a:endParaRPr lang="en-US" dirty="0" smtClean="0">
              <a:latin typeface="Axure Handwriting" pitchFamily="34" charset="0"/>
            </a:endParaRPr>
          </a:p>
          <a:p>
            <a:r>
              <a:rPr lang="en-US" dirty="0" smtClean="0">
                <a:latin typeface="Axure Handwriting" pitchFamily="34" charset="0"/>
              </a:rPr>
              <a:t>Monitor tax administration projects</a:t>
            </a:r>
          </a:p>
          <a:p>
            <a:endParaRPr lang="en-US" dirty="0" smtClean="0">
              <a:latin typeface="Axure Handwriting" pitchFamily="34" charset="0"/>
            </a:endParaRPr>
          </a:p>
          <a:p>
            <a:r>
              <a:rPr lang="en-US" dirty="0" smtClean="0">
                <a:latin typeface="Axure Handwriting" pitchFamily="34" charset="0"/>
              </a:rPr>
              <a:t>Produces easy to use progress reports on measurable goals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568196"/>
            <a:ext cx="4797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xure Handwriting" pitchFamily="34" charset="0"/>
              </a:rPr>
              <a:t>Allows results-oriented planning based on actual objective measurements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3280" y="3200400"/>
            <a:ext cx="1307170" cy="353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TTAP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3274" y="304799"/>
            <a:ext cx="797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TRACKING TAX ADMINISTRATION PROGRESS (TTAP)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9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Mann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9273" r="757" b="1349"/>
          <a:stretch>
            <a:fillRect/>
          </a:stretch>
        </p:blipFill>
        <p:spPr bwMode="auto">
          <a:xfrm>
            <a:off x="1411" y="0"/>
            <a:ext cx="91567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81000" y="5410200"/>
            <a:ext cx="59407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smtClean="0">
                <a:latin typeface="Cambria" charset="0"/>
                <a:cs typeface="Arial" charset="0"/>
              </a:rPr>
              <a:t>Thanks for your attention</a:t>
            </a:r>
          </a:p>
          <a:p>
            <a:r>
              <a:rPr lang="en-US" sz="3600" b="1" smtClean="0">
                <a:latin typeface="Cambria" charset="0"/>
                <a:cs typeface="Arial" charset="0"/>
              </a:rPr>
              <a:t>Questions?</a:t>
            </a:r>
            <a:endParaRPr lang="en-US" sz="3600" b="1">
              <a:latin typeface="Cambria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B565-3F9F-024D-B3FC-113F7F9AEAEB}" type="slidenum">
              <a:rPr lang="es-ES_tradnl" smtClean="0">
                <a:solidFill>
                  <a:srgbClr val="FFFFFF"/>
                </a:solidFill>
              </a:rPr>
              <a:pPr/>
              <a:t>15</a:t>
            </a:fld>
            <a:endParaRPr lang="es-ES_trad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Delivering better results from revenue administration reform interventions requires </a:t>
            </a:r>
            <a:r>
              <a:rPr lang="en-US" i="1" u="sng" dirty="0" smtClean="0"/>
              <a:t>explicit evidence </a:t>
            </a:r>
            <a:r>
              <a:rPr lang="en-US" dirty="0" smtClean="0"/>
              <a:t>to enable measuring these results in practice</a:t>
            </a:r>
            <a:endParaRPr lang="en-US" dirty="0"/>
          </a:p>
          <a:p>
            <a:r>
              <a:rPr lang="en-US" dirty="0" smtClean="0"/>
              <a:t>Revenue administration reform is </a:t>
            </a:r>
            <a:r>
              <a:rPr lang="en-US" i="1" u="sng" dirty="0" smtClean="0"/>
              <a:t>highly-context dependent</a:t>
            </a:r>
          </a:p>
          <a:p>
            <a:r>
              <a:rPr lang="en-US" i="1" u="sng" dirty="0" smtClean="0"/>
              <a:t>Political economy factors </a:t>
            </a:r>
            <a:r>
              <a:rPr lang="en-US" dirty="0" smtClean="0"/>
              <a:t>matter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policy + revenue administration= the real policy</a:t>
            </a:r>
          </a:p>
          <a:p>
            <a:r>
              <a:rPr lang="en-US" sz="3600" b="1" dirty="0" smtClean="0"/>
              <a:t>Developing performance indicators that try to measure the extent to which tax structures are efficient, equitable, effectively administered, and promote the social contract between citizens and the state.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title"/>
          </p:nvPr>
        </p:nvSpPr>
        <p:spPr>
          <a:xfrm>
            <a:off x="-30480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000" b="1" dirty="0" smtClean="0">
                <a:latin typeface="Axure Handwriting" pitchFamily="34" charset="0"/>
              </a:rPr>
              <a:t>The elusive quest for measuring performance in the public sector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Dealing with risks….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302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000" i="1" dirty="0" smtClean="0"/>
              <a:t>IAMTAX is a management tool that facilitates revenue administration managers to identify  </a:t>
            </a:r>
            <a:r>
              <a:rPr lang="en-US" sz="3000" i="1" dirty="0"/>
              <a:t>internal and external risks and </a:t>
            </a:r>
            <a:r>
              <a:rPr lang="en-US" sz="3000" i="1" dirty="0" smtClean="0"/>
              <a:t>to deal with them</a:t>
            </a:r>
          </a:p>
          <a:p>
            <a:r>
              <a:rPr lang="en-US" sz="3000" i="1" dirty="0" smtClean="0"/>
              <a:t>The model measures current performance against a set of desirable standards and good practices and also allows countries to evaluate its performance over time</a:t>
            </a:r>
          </a:p>
          <a:p>
            <a:r>
              <a:rPr lang="en-US" sz="3000" i="1" dirty="0" smtClean="0"/>
              <a:t>This tool places </a:t>
            </a:r>
            <a:r>
              <a:rPr lang="en-US" sz="3000" i="1" dirty="0"/>
              <a:t>strong emphasis on a country’s context and its evolving nature by proposing a </a:t>
            </a:r>
            <a:r>
              <a:rPr lang="en-US" sz="3000" i="1" dirty="0" smtClean="0"/>
              <a:t>dynamic framework </a:t>
            </a:r>
            <a:r>
              <a:rPr lang="en-US" sz="3000" i="1" dirty="0"/>
              <a:t>to better accommodate changes in the country’s </a:t>
            </a:r>
            <a:r>
              <a:rPr lang="en-US" sz="3000" i="1" dirty="0" smtClean="0"/>
              <a:t>environment</a:t>
            </a:r>
          </a:p>
          <a:p>
            <a:r>
              <a:rPr lang="es-ES" sz="3000" i="1" dirty="0" smtClean="0"/>
              <a:t>IAMTAX </a:t>
            </a:r>
            <a:r>
              <a:rPr lang="es-ES" sz="3000" i="1" dirty="0" err="1" smtClean="0"/>
              <a:t>is</a:t>
            </a:r>
            <a:r>
              <a:rPr lang="es-ES" sz="3000" i="1" dirty="0" smtClean="0"/>
              <a:t> a web-</a:t>
            </a:r>
            <a:r>
              <a:rPr lang="es-ES" sz="3000" i="1" dirty="0" err="1" smtClean="0"/>
              <a:t>based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tool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that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includes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both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an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external</a:t>
            </a:r>
            <a:r>
              <a:rPr lang="es-ES" sz="3000" i="1" dirty="0"/>
              <a:t> </a:t>
            </a:r>
            <a:r>
              <a:rPr lang="es-ES" sz="3000" i="1" dirty="0" err="1" smtClean="0"/>
              <a:t>evaluation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function</a:t>
            </a:r>
            <a:r>
              <a:rPr lang="es-ES" sz="3000" i="1" dirty="0" smtClean="0"/>
              <a:t> and a </a:t>
            </a:r>
            <a:r>
              <a:rPr lang="es-ES" sz="3000" i="1" dirty="0" err="1" smtClean="0"/>
              <a:t>self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assessment</a:t>
            </a:r>
            <a:r>
              <a:rPr lang="es-ES" sz="3000" i="1" dirty="0" smtClean="0"/>
              <a:t> </a:t>
            </a:r>
            <a:r>
              <a:rPr lang="es-ES" sz="3000" i="1" dirty="0" err="1" smtClean="0"/>
              <a:t>option</a:t>
            </a:r>
            <a:endParaRPr lang="en-US" sz="3000" i="1" dirty="0" smtClean="0"/>
          </a:p>
          <a:p>
            <a:endParaRPr lang="en-US" sz="3000" i="1" dirty="0" smtClean="0"/>
          </a:p>
          <a:p>
            <a:r>
              <a:rPr lang="en-US" sz="2800" dirty="0" smtClean="0">
                <a:solidFill>
                  <a:srgbClr val="FFFFFF"/>
                </a:solidFill>
              </a:rPr>
              <a:t>The model </a:t>
            </a:r>
            <a:r>
              <a:rPr lang="en-US" sz="2800" dirty="0">
                <a:solidFill>
                  <a:srgbClr val="FFFFFF"/>
                </a:solidFill>
              </a:rPr>
              <a:t>is built on be</a:t>
            </a:r>
            <a:r>
              <a:rPr lang="en-US" sz="3300" dirty="0">
                <a:solidFill>
                  <a:srgbClr val="FFFFFF"/>
                </a:solidFill>
              </a:rPr>
              <a:t>nch</a:t>
            </a:r>
            <a:r>
              <a:rPr lang="en-US" dirty="0">
                <a:solidFill>
                  <a:srgbClr val="FFFFFF"/>
                </a:solidFill>
              </a:rPr>
              <a:t>marking analysis, but it recognizes the fact that no one-size fits all.  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798"/>
            <a:ext cx="3048001" cy="19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31646"/>
            <a:ext cx="22129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IAMTAX </a:t>
            </a:r>
            <a:r>
              <a:rPr lang="en-US" dirty="0" smtClean="0"/>
              <a:t>- Objectives</a:t>
            </a:r>
            <a:endParaRPr 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91211"/>
              </p:ext>
            </p:extLst>
          </p:nvPr>
        </p:nvGraphicFramePr>
        <p:xfrm>
          <a:off x="457200" y="1874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50"/>
            <a:ext cx="990600" cy="12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447800" cy="1764296"/>
          </a:xfrm>
        </p:spPr>
      </p:pic>
      <p:sp>
        <p:nvSpPr>
          <p:cNvPr id="3" name="TextBox 2"/>
          <p:cNvSpPr txBox="1"/>
          <p:nvPr/>
        </p:nvSpPr>
        <p:spPr>
          <a:xfrm>
            <a:off x="4876800" y="1066800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Making benchmarking effective: risks and opportunities</a:t>
            </a:r>
          </a:p>
          <a:p>
            <a:endParaRPr lang="en-US" b="1" dirty="0"/>
          </a:p>
          <a:p>
            <a:r>
              <a:rPr lang="en-US" b="1" dirty="0" smtClean="0"/>
              <a:t>Opportunities: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Better understand the strengths and limitations of existing systems and practices in order to guide reform efforts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Identify opportunities, priorities,  and directions for reform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Judge reform programs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Need to adopt a systemic approach and have a broader understanding of the overall tax system environment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286000"/>
            <a:ext cx="44706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Risks: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Benchmarking and diagnostic exercises</a:t>
            </a:r>
          </a:p>
          <a:p>
            <a:r>
              <a:rPr lang="en-US" dirty="0"/>
              <a:t>c</a:t>
            </a:r>
            <a:r>
              <a:rPr lang="en-US" dirty="0" smtClean="0"/>
              <a:t>an easily become focused on ranking</a:t>
            </a:r>
          </a:p>
          <a:p>
            <a:r>
              <a:rPr lang="en-US" dirty="0"/>
              <a:t>t</a:t>
            </a:r>
            <a:r>
              <a:rPr lang="en-US" dirty="0" smtClean="0"/>
              <a:t>ax systems in order to facilitate </a:t>
            </a:r>
          </a:p>
          <a:p>
            <a:r>
              <a:rPr lang="en-US" dirty="0"/>
              <a:t>c</a:t>
            </a:r>
            <a:r>
              <a:rPr lang="en-US" dirty="0" smtClean="0"/>
              <a:t>ross-country comparisons and simple</a:t>
            </a:r>
          </a:p>
          <a:p>
            <a:r>
              <a:rPr lang="en-US" dirty="0"/>
              <a:t>q</a:t>
            </a:r>
            <a:r>
              <a:rPr lang="en-US" dirty="0" smtClean="0"/>
              <a:t>uantitative </a:t>
            </a:r>
            <a:r>
              <a:rPr lang="en-US" smtClean="0"/>
              <a:t>judgments about system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ffectiveness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 practice it is frequently donors and </a:t>
            </a:r>
          </a:p>
          <a:p>
            <a:r>
              <a:rPr lang="en-US" dirty="0"/>
              <a:t>e</a:t>
            </a:r>
            <a:r>
              <a:rPr lang="en-US" dirty="0" smtClean="0"/>
              <a:t>xternal actors who are most heavily</a:t>
            </a:r>
          </a:p>
          <a:p>
            <a:r>
              <a:rPr lang="en-US" dirty="0"/>
              <a:t>f</a:t>
            </a:r>
            <a:r>
              <a:rPr lang="en-US" dirty="0" smtClean="0"/>
              <a:t>ocused on international comparison while</a:t>
            </a:r>
          </a:p>
          <a:p>
            <a:r>
              <a:rPr lang="en-US" dirty="0"/>
              <a:t>l</a:t>
            </a:r>
            <a:r>
              <a:rPr lang="en-US" dirty="0" smtClean="0"/>
              <a:t>ocal actors are primarily concerned with</a:t>
            </a:r>
          </a:p>
          <a:p>
            <a:r>
              <a:rPr lang="en-US" dirty="0"/>
              <a:t>t</a:t>
            </a:r>
            <a:r>
              <a:rPr lang="en-US" dirty="0" smtClean="0"/>
              <a:t>argeted diagnostic exercises that can inform</a:t>
            </a:r>
          </a:p>
          <a:p>
            <a:r>
              <a:rPr lang="en-US" dirty="0"/>
              <a:t>r</a:t>
            </a:r>
            <a:r>
              <a:rPr lang="en-US" dirty="0" smtClean="0"/>
              <a:t>eform priorities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20468"/>
            <a:ext cx="48006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Inherent limitations of benchmarking….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da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3" y="1492624"/>
            <a:ext cx="7253661" cy="5254874"/>
          </a:xfrm>
          <a:prstGeom prst="rect">
            <a:avLst/>
          </a:prstGeom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1435840" y="1933386"/>
            <a:ext cx="27626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53F27"/>
                </a:solidFill>
                <a:latin typeface="Calibri" pitchFamily="34" charset="0"/>
              </a:rPr>
              <a:t>Key features of developed tax administrations</a:t>
            </a:r>
            <a:r>
              <a:rPr lang="en-US" sz="2400" b="1" i="1" dirty="0" smtClean="0">
                <a:solidFill>
                  <a:srgbClr val="453F27"/>
                </a:solidFill>
                <a:latin typeface="Calibri" pitchFamily="34" charset="0"/>
              </a:rPr>
              <a:t>:</a:t>
            </a:r>
            <a:endParaRPr lang="en-US" sz="2400" b="1" i="1" dirty="0">
              <a:solidFill>
                <a:srgbClr val="453F27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/>
              <a:t>IAMTAX reference system revolves around 14 strategic dimensions  (….and 12 business areas)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64066" y="2895600"/>
            <a:ext cx="2534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A new paradigm for control of compliance based on cooperation </a:t>
            </a:r>
          </a:p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Customer orientation</a:t>
            </a:r>
          </a:p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Market segmentation together with risk analysis techniques as a central plank of a modern control of compliance strategy </a:t>
            </a:r>
            <a:endParaRPr lang="en-US" sz="2000" i="1" dirty="0">
              <a:latin typeface="Monotype Corsiva"/>
              <a:cs typeface="Monotype Corsi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276" y="2191423"/>
            <a:ext cx="25519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Fostering voluntary compliance</a:t>
            </a:r>
          </a:p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Process orientation (Business Intelligence)</a:t>
            </a:r>
          </a:p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The key role of ICTs</a:t>
            </a:r>
          </a:p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Progress made in international dimensions of taxation</a:t>
            </a:r>
          </a:p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Information as a key asset of tax administration </a:t>
            </a:r>
          </a:p>
          <a:p>
            <a:pPr marL="285750" indent="-285750">
              <a:buFont typeface="Zapf Dingbats" charset="0"/>
              <a:buChar char="✓"/>
            </a:pPr>
            <a:r>
              <a:rPr lang="en-US" sz="2000" i="1" dirty="0" smtClean="0">
                <a:latin typeface="Monotype Corsiva"/>
                <a:cs typeface="Monotype Corsiva"/>
              </a:rPr>
              <a:t>……..</a:t>
            </a:r>
          </a:p>
          <a:p>
            <a:pPr marL="285750" indent="-285750">
              <a:buFont typeface="Zapf Dingbats" charset="0"/>
              <a:buChar char="✓"/>
            </a:pPr>
            <a:endParaRPr lang="en-US" sz="2000" i="1" dirty="0" smtClean="0">
              <a:latin typeface="Monotype Corsiva"/>
              <a:cs typeface="Monotype Corsiva"/>
            </a:endParaRPr>
          </a:p>
          <a:p>
            <a:pPr marL="285750" indent="-285750">
              <a:buFont typeface="Zapf Dingbats" charset="0"/>
              <a:buChar char="✓"/>
            </a:pPr>
            <a:endParaRPr lang="en-US" sz="2000" i="1" dirty="0">
              <a:latin typeface="Monotype Corsiva"/>
              <a:cs typeface="Monotype Corsiv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D76FD9-996E-4B41-A604-CAEF0E65135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7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1305" y="1619766"/>
            <a:ext cx="4394200" cy="4927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50" smtClean="0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/>
              <a:t>The reference system is linked to the environment in which tax administration operates…..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268505" y="1638300"/>
            <a:ext cx="2705100" cy="4927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Simplification of tax legislation;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Client/taxpayer orientation;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Enhancing voluntary compliance;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Extensive use of Information and Communication Technology;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Segmentation of taxpayers;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Compliance risk management approach to tax audit: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Information as a fundamental asset of the tax administration;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Emphasis on Human Resource Management;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Increasing  relevance of international taxation;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Equity and transparency of tax system;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Process orientation;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Planning as a core element of tax administration; 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Increasing the analytical capacities of tax administration</a:t>
            </a:r>
          </a:p>
          <a:p>
            <a:pPr marL="342900" indent="-342900">
              <a:buAutoNum type="alphaUcPeriod"/>
            </a:pPr>
            <a:r>
              <a:rPr lang="en-US" sz="1200" dirty="0" smtClean="0">
                <a:solidFill>
                  <a:srgbClr val="000000"/>
                </a:solidFill>
              </a:rPr>
              <a:t>External communication policy, which fosters relations with the private sector and other stakeholders;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05" y="1250434"/>
            <a:ext cx="389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Objectives      Strategic Dimensions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02405" y="1250434"/>
            <a:ext cx="18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Operational Level</a:t>
            </a:r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4748305" y="1854200"/>
            <a:ext cx="1828800" cy="1168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smtClean="0">
                <a:solidFill>
                  <a:srgbClr val="000000"/>
                </a:solidFill>
              </a:rPr>
              <a:t>Outputs</a:t>
            </a:r>
          </a:p>
          <a:p>
            <a:pPr marL="171450" indent="-171450">
              <a:buFont typeface="Arial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No. of tax audits;</a:t>
            </a:r>
          </a:p>
          <a:p>
            <a:pPr marL="171450" indent="-171450">
              <a:buFont typeface="Arial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Tax disputes resolved;</a:t>
            </a:r>
          </a:p>
          <a:p>
            <a:pPr marL="171450" indent="-171450">
              <a:buFont typeface="Arial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Tax services provided;</a:t>
            </a:r>
          </a:p>
          <a:p>
            <a:pPr marL="171450" indent="-171450">
              <a:buFont typeface="Arial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Tax arrears collected;</a:t>
            </a:r>
          </a:p>
          <a:p>
            <a:pPr marL="171450" indent="-171450">
              <a:buFont typeface="Arial"/>
              <a:buChar char="•"/>
            </a:pPr>
            <a:r>
              <a:rPr lang="en-US" sz="1100" smtClean="0">
                <a:solidFill>
                  <a:srgbClr val="000000"/>
                </a:solidFill>
              </a:rPr>
              <a:t>Other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34305" y="1841500"/>
            <a:ext cx="1828800" cy="1181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 smtClean="0">
                <a:solidFill>
                  <a:srgbClr val="000000"/>
                </a:solidFill>
              </a:rPr>
              <a:t>Outcomes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Change in compliance behavior;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Increased level of voluntary compliance;</a:t>
            </a:r>
          </a:p>
          <a:p>
            <a:pPr marL="171450" indent="-171450"/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7305" y="3282434"/>
            <a:ext cx="1724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Core Business Processes</a:t>
            </a:r>
            <a:endParaRPr lang="en-US" sz="1200" b="1"/>
          </a:p>
        </p:txBody>
      </p:sp>
      <p:sp>
        <p:nvSpPr>
          <p:cNvPr id="14" name="Rectangle 13"/>
          <p:cNvSpPr/>
          <p:nvPr/>
        </p:nvSpPr>
        <p:spPr>
          <a:xfrm>
            <a:off x="4748305" y="3559433"/>
            <a:ext cx="4114800" cy="9236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8305" y="3567500"/>
            <a:ext cx="2025028" cy="469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Mass Processes (Processing of tax returns, taxpayer services..)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8305" y="4050100"/>
            <a:ext cx="2025028" cy="4266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rgbClr val="000000"/>
                </a:solidFill>
              </a:rPr>
              <a:t>Taxpayer registry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9205" y="3558233"/>
            <a:ext cx="1993900" cy="469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Market segmentation (Tax audit function, revenue arrears management…)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9205" y="4040833"/>
            <a:ext cx="1993900" cy="4266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smtClean="0">
                <a:solidFill>
                  <a:srgbClr val="000000"/>
                </a:solidFill>
              </a:rPr>
              <a:t>Taxpayer account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6459" y="6228035"/>
            <a:ext cx="114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Environment</a:t>
            </a:r>
            <a:endParaRPr lang="en-US" sz="1400" b="1"/>
          </a:p>
        </p:txBody>
      </p:sp>
      <p:sp>
        <p:nvSpPr>
          <p:cNvPr id="21" name="Rectangle 20"/>
          <p:cNvSpPr/>
          <p:nvPr/>
        </p:nvSpPr>
        <p:spPr>
          <a:xfrm>
            <a:off x="5166895" y="5676900"/>
            <a:ext cx="3035396" cy="5934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smtClean="0">
                <a:solidFill>
                  <a:srgbClr val="000000"/>
                </a:solidFill>
              </a:rPr>
              <a:t>Inputs</a:t>
            </a:r>
            <a:endParaRPr lang="en-US" sz="1100" smtClean="0">
              <a:solidFill>
                <a:srgbClr val="000000"/>
              </a:solidFill>
            </a:endParaRPr>
          </a:p>
          <a:p>
            <a:pPr algn="ctr"/>
            <a:r>
              <a:rPr lang="en-US" sz="1100" smtClean="0">
                <a:solidFill>
                  <a:srgbClr val="000000"/>
                </a:solidFill>
              </a:rPr>
              <a:t>Human resources; budget; and infrastructure (physical and IT)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8029" y="4881266"/>
            <a:ext cx="859776" cy="469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0000"/>
                </a:solidFill>
              </a:rPr>
              <a:t>e - Offices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38029" y="4881266"/>
            <a:ext cx="1113776" cy="469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0000"/>
                </a:solidFill>
              </a:rPr>
              <a:t>Third party information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11229" y="4885732"/>
            <a:ext cx="859776" cy="469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mtClean="0">
                <a:solidFill>
                  <a:srgbClr val="000000"/>
                </a:solidFill>
              </a:rPr>
              <a:t>Banks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4100605" y="5393732"/>
            <a:ext cx="444500" cy="296862"/>
          </a:xfrm>
          <a:prstGeom prst="left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4100605" y="4037400"/>
            <a:ext cx="444500" cy="296862"/>
          </a:xfrm>
          <a:prstGeom prst="left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4100605" y="2738438"/>
            <a:ext cx="444500" cy="296862"/>
          </a:xfrm>
          <a:prstGeom prst="left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74705" y="1640551"/>
            <a:ext cx="1193800" cy="884238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Transparency, equity and simplification of tax legislation 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74705" y="2629511"/>
            <a:ext cx="1193800" cy="642938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Strategic Vision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74705" y="4362431"/>
            <a:ext cx="1193800" cy="642938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smtClean="0">
                <a:solidFill>
                  <a:srgbClr val="000000"/>
                </a:solidFill>
              </a:rPr>
              <a:t>Effectiveness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67953" y="5094972"/>
            <a:ext cx="1193800" cy="642938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smtClean="0">
                <a:solidFill>
                  <a:srgbClr val="000000"/>
                </a:solidFill>
              </a:rPr>
              <a:t>Efficiency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68918" y="5906566"/>
            <a:ext cx="1193800" cy="642938"/>
          </a:xfrm>
          <a:prstGeom prst="homePlat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Taxpayer services and external communication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691405" y="2306638"/>
            <a:ext cx="279400" cy="20109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Up Arrow 2047"/>
          <p:cNvSpPr/>
          <p:nvPr/>
        </p:nvSpPr>
        <p:spPr>
          <a:xfrm>
            <a:off x="7885207" y="3120767"/>
            <a:ext cx="177800" cy="323334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5294405" y="3120767"/>
            <a:ext cx="177800" cy="323334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5294405" y="4522233"/>
            <a:ext cx="177800" cy="323334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6691405" y="4522233"/>
            <a:ext cx="177800" cy="323334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8056241" y="4522233"/>
            <a:ext cx="177800" cy="323334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5942105" y="4648200"/>
            <a:ext cx="177800" cy="909083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7466105" y="4648200"/>
            <a:ext cx="177800" cy="909083"/>
          </a:xfrm>
          <a:prstGeom prst="up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66560" y="6491822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Pentagon 40"/>
          <p:cNvSpPr/>
          <p:nvPr/>
        </p:nvSpPr>
        <p:spPr>
          <a:xfrm>
            <a:off x="68918" y="3467738"/>
            <a:ext cx="1193800" cy="64293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Control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/>
              <a:t>Measurement Framework Indicators </a:t>
            </a:r>
            <a:endParaRPr lang="en-US" sz="3200" b="1" dirty="0"/>
          </a:p>
        </p:txBody>
      </p:sp>
      <p:pic>
        <p:nvPicPr>
          <p:cNvPr id="4" name="Picture 3" descr="DrillDownRepor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815076"/>
            <a:ext cx="3517900" cy="4255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9543" y="2184408"/>
            <a:ext cx="16014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Type of taxpayer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26" y="1673300"/>
            <a:ext cx="1219199" cy="1209599"/>
          </a:xfrm>
          <a:prstGeom prst="rect">
            <a:avLst/>
          </a:prstGeom>
        </p:spPr>
      </p:pic>
      <p:pic>
        <p:nvPicPr>
          <p:cNvPr id="8" name="Picture 7" descr="regionesnaturalescolomb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26" y="4988190"/>
            <a:ext cx="1183544" cy="16723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30900" y="5732046"/>
            <a:ext cx="1747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984807"/>
                </a:solidFill>
                <a:latin typeface="+mj-lt"/>
              </a:rPr>
              <a:t>Geographic Location/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984807"/>
                </a:solidFill>
                <a:latin typeface="+mj-lt"/>
              </a:rPr>
              <a:t>Region</a:t>
            </a:r>
            <a:endParaRPr lang="en-US" sz="1600" dirty="0">
              <a:solidFill>
                <a:srgbClr val="984807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0046" y="3770628"/>
            <a:ext cx="157627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984807"/>
                </a:solidFill>
                <a:latin typeface="+mj-lt"/>
              </a:rPr>
              <a:t>Economic sector</a:t>
            </a:r>
            <a:endParaRPr lang="en-US" sz="1600" dirty="0">
              <a:solidFill>
                <a:srgbClr val="984807"/>
              </a:solidFill>
              <a:latin typeface="+mj-lt"/>
            </a:endParaRPr>
          </a:p>
        </p:txBody>
      </p:sp>
      <p:pic>
        <p:nvPicPr>
          <p:cNvPr id="9" name="Picture 8" descr="Sectores economico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5" y="3208470"/>
            <a:ext cx="1919111" cy="13817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278171"/>
            <a:ext cx="257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IAMTAX Indicators</a:t>
            </a:r>
            <a:endParaRPr lang="en-US" sz="2400" b="1"/>
          </a:p>
        </p:txBody>
      </p:sp>
      <p:sp>
        <p:nvSpPr>
          <p:cNvPr id="27" name="TextBox 26"/>
          <p:cNvSpPr txBox="1"/>
          <p:nvPr/>
        </p:nvSpPr>
        <p:spPr>
          <a:xfrm>
            <a:off x="77561" y="2338296"/>
            <a:ext cx="1522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Performance indicators</a:t>
            </a:r>
          </a:p>
          <a:p>
            <a:r>
              <a:rPr lang="en-US" b="1" dirty="0" smtClean="0"/>
              <a:t>(53)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377" y="3791277"/>
            <a:ext cx="145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 indicators</a:t>
            </a:r>
          </a:p>
          <a:p>
            <a:r>
              <a:rPr lang="en-US" b="1" dirty="0" smtClean="0"/>
              <a:t>(32)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7238" y="5224214"/>
            <a:ext cx="131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Drill down indicators</a:t>
            </a:r>
            <a:endParaRPr lang="en-US" b="1"/>
          </a:p>
        </p:txBody>
      </p: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4000499" y="2353685"/>
            <a:ext cx="1569044" cy="313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1"/>
          </p:cNvCxnSpPr>
          <p:nvPr/>
        </p:nvCxnSpPr>
        <p:spPr>
          <a:xfrm flipV="1">
            <a:off x="4000500" y="3939905"/>
            <a:ext cx="1079546" cy="1546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endCxn id="23" idx="1"/>
          </p:cNvCxnSpPr>
          <p:nvPr/>
        </p:nvCxnSpPr>
        <p:spPr>
          <a:xfrm>
            <a:off x="4000500" y="5486400"/>
            <a:ext cx="1930400" cy="661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Down Arrow 130"/>
          <p:cNvSpPr/>
          <p:nvPr/>
        </p:nvSpPr>
        <p:spPr>
          <a:xfrm>
            <a:off x="1485901" y="3261626"/>
            <a:ext cx="114301" cy="196258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8800" y="6356350"/>
            <a:ext cx="2133600" cy="365125"/>
          </a:xfrm>
        </p:spPr>
        <p:txBody>
          <a:bodyPr/>
          <a:lstStyle/>
          <a:p>
            <a:fld id="{476EB565-3F9F-024D-B3FC-113F7F9AEAEB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895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88" y="274638"/>
            <a:ext cx="756621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/>
              <a:t>Good Practices in Tax Administration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524000"/>
            <a:ext cx="8877300" cy="179335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The model incorporates a significant number of good practices (145) extracted from international examples (e.g. EU Fiscal Blueprints), tax literature and the extensive experience of the World Bank Group in tax administration reform projects.</a:t>
            </a:r>
            <a:endParaRPr lang="en-US" sz="2800" dirty="0"/>
          </a:p>
        </p:txBody>
      </p:sp>
      <p:pic>
        <p:nvPicPr>
          <p:cNvPr id="4" name="Picture 3" descr="Imagen-buenas-práctic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927600"/>
            <a:ext cx="1524000" cy="1524000"/>
          </a:xfrm>
          <a:prstGeom prst="rect">
            <a:avLst/>
          </a:prstGeom>
        </p:spPr>
      </p:pic>
      <p:pic>
        <p:nvPicPr>
          <p:cNvPr id="6" name="Picture 5" descr="buenasPracticas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03"/>
            <a:ext cx="1120588" cy="1120588"/>
          </a:xfrm>
          <a:prstGeom prst="rect">
            <a:avLst/>
          </a:prstGeom>
        </p:spPr>
      </p:pic>
      <p:pic>
        <p:nvPicPr>
          <p:cNvPr id="8" name="Picture 7" descr="ACCOUNTING BEST PRACTIC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400"/>
            <a:ext cx="1532597" cy="23142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B565-3F9F-024D-B3FC-113F7F9AEAEB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85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1053</Words>
  <Application>Microsoft Office PowerPoint</Application>
  <PresentationFormat>Affichage à l'écran (4:3)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The IAMTAX: an overview</vt:lpstr>
      <vt:lpstr>The elusive quest for measuring performance in the public sector</vt:lpstr>
      <vt:lpstr>Dealing with risks….</vt:lpstr>
      <vt:lpstr>IAMTAX - Objectives</vt:lpstr>
      <vt:lpstr>Présentation PowerPoint</vt:lpstr>
      <vt:lpstr>Présentation PowerPoint</vt:lpstr>
      <vt:lpstr>The reference system is linked to the environment in which tax administration operates…..</vt:lpstr>
      <vt:lpstr>Measurement Framework Indicators </vt:lpstr>
      <vt:lpstr>Good Practices in Tax Administration</vt:lpstr>
      <vt:lpstr>Levels of analysis</vt:lpstr>
      <vt:lpstr>Levels of capacity of tax administrations</vt:lpstr>
      <vt:lpstr>Interpreting and presenting results</vt:lpstr>
      <vt:lpstr>Moving towards enhancing the “quality” of tax systems and modernizing revenue administration</vt:lpstr>
      <vt:lpstr>Présentation PowerPoint</vt:lpstr>
      <vt:lpstr>Présentation PowerPoint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touch of reality: IAMTAX in Guatemala</dc:title>
  <dc:creator>Raul Felix Junquera-Varela</dc:creator>
  <cp:lastModifiedBy>guesteconomie</cp:lastModifiedBy>
  <cp:revision>14</cp:revision>
  <cp:lastPrinted>2014-05-19T15:41:58Z</cp:lastPrinted>
  <dcterms:created xsi:type="dcterms:W3CDTF">2014-04-07T21:22:07Z</dcterms:created>
  <dcterms:modified xsi:type="dcterms:W3CDTF">2014-06-12T10:49:06Z</dcterms:modified>
</cp:coreProperties>
</file>