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3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2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4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4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6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68FD-10E7-49CA-804E-2455E5281A43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AA02-F332-4C3D-B893-BA3ADCAC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2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Food Security in the Post-2015 Development Agenda (1)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 Potential Vision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2943"/>
            <a:ext cx="9098310" cy="4947683"/>
          </a:xfrm>
        </p:spPr>
      </p:pic>
    </p:spTree>
    <p:extLst>
      <p:ext uri="{BB962C8B-B14F-4D97-AF65-F5344CB8AC3E}">
        <p14:creationId xmlns:p14="http://schemas.microsoft.com/office/powerpoint/2010/main" val="13741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Food Security in the Post-2015 Development Agenda (2)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Open Working Group develops Universal </a:t>
            </a:r>
            <a:r>
              <a:rPr lang="en-US" sz="3400" b="1" u="sng" dirty="0" smtClean="0">
                <a:solidFill>
                  <a:srgbClr val="FF0000"/>
                </a:solidFill>
              </a:rPr>
              <a:t>Goals</a:t>
            </a:r>
            <a:r>
              <a:rPr lang="en-US" sz="3400" b="1" dirty="0" smtClean="0">
                <a:solidFill>
                  <a:srgbClr val="FF0000"/>
                </a:solidFill>
              </a:rPr>
              <a:t> for the World: Combining Economic, Environmental and Human </a:t>
            </a:r>
            <a:r>
              <a:rPr lang="en-US" sz="3400" b="1" dirty="0">
                <a:solidFill>
                  <a:srgbClr val="FF0000"/>
                </a:solidFill>
              </a:rPr>
              <a:t>S</a:t>
            </a:r>
            <a:r>
              <a:rPr lang="en-US" sz="3400" b="1" dirty="0" smtClean="0">
                <a:solidFill>
                  <a:srgbClr val="FF0000"/>
                </a:solidFill>
              </a:rPr>
              <a:t>ustainability </a:t>
            </a:r>
          </a:p>
          <a:p>
            <a:r>
              <a:rPr lang="en-US" sz="3400" b="1" dirty="0" smtClean="0">
                <a:solidFill>
                  <a:schemeClr val="accent5"/>
                </a:solidFill>
              </a:rPr>
              <a:t>JOINED-UP ISSUES: FRAMEWORK OF REFERENCE</a:t>
            </a:r>
          </a:p>
          <a:p>
            <a:r>
              <a:rPr lang="en-US" sz="3400" b="1" dirty="0" smtClean="0">
                <a:solidFill>
                  <a:schemeClr val="accent5"/>
                </a:solidFill>
              </a:rPr>
              <a:t>Food &amp; Nutrition Security: Availability, Access, Utilization, Stability </a:t>
            </a:r>
          </a:p>
          <a:p>
            <a:pPr marL="857250" lvl="2" indent="-457200"/>
            <a:r>
              <a:rPr lang="en-US" sz="3400" b="1" dirty="0" smtClean="0"/>
              <a:t>Food and Nutrition Security </a:t>
            </a:r>
            <a:r>
              <a:rPr lang="en-US" sz="3400" b="1" u="sng" dirty="0" smtClean="0"/>
              <a:t>for All</a:t>
            </a:r>
            <a:r>
              <a:rPr lang="en-US" sz="3400" b="1" dirty="0" smtClean="0"/>
              <a:t> </a:t>
            </a:r>
          </a:p>
          <a:p>
            <a:pPr marL="857250" lvl="2" indent="-457200"/>
            <a:r>
              <a:rPr lang="en-US" sz="3400" b="1" dirty="0" smtClean="0"/>
              <a:t>Food and Nutrition Security for All through Sustainable  … Agriculture and Food Systems</a:t>
            </a:r>
          </a:p>
          <a:p>
            <a:pPr marL="857250" lvl="2" indent="-457200"/>
            <a:r>
              <a:rPr lang="en-US" sz="3400" b="1" dirty="0" smtClean="0"/>
              <a:t>Food and Nutrition Security for All through Women-powering, Sustainable … Agriculture and Food Systems</a:t>
            </a:r>
          </a:p>
          <a:p>
            <a:pPr marL="857250" lvl="2" indent="-457200"/>
            <a:r>
              <a:rPr lang="en-US" sz="3400" b="1" dirty="0" smtClean="0"/>
              <a:t>Food and Nutrition Security for All through women-powering, Sustainable, Climate Compatible … Agriculture and Food Systems</a:t>
            </a:r>
          </a:p>
          <a:p>
            <a:pPr marL="857250" lvl="2" indent="-457200"/>
            <a:r>
              <a:rPr lang="en-US" sz="3400" b="1" dirty="0" smtClean="0"/>
              <a:t>Food and Nutrition Security for All through Women-powering, Sustainable, Climate Compatible … Agriculture, Food Systems and Food Consumption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3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Food Security in the Post-2015 Development Agenda (3)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1816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Targets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that take account of interests and needs of specific Nations and Populations: NB Employment …</a:t>
            </a:r>
          </a:p>
          <a:p>
            <a:r>
              <a:rPr lang="en-US" sz="2800" b="1" u="sng" dirty="0" smtClean="0">
                <a:solidFill>
                  <a:srgbClr val="92D050"/>
                </a:solidFill>
              </a:rPr>
              <a:t>Means of Implementation</a:t>
            </a:r>
            <a:r>
              <a:rPr lang="en-US" sz="2800" b="1" dirty="0" smtClean="0">
                <a:solidFill>
                  <a:srgbClr val="92D050"/>
                </a:solidFill>
              </a:rPr>
              <a:t>: Multi-stakeholder Partnerships with Clear Objectives, Operating Principles, Inclusive Membership and Dedicated Well-</a:t>
            </a:r>
            <a:r>
              <a:rPr lang="en-US" sz="2800" b="1" dirty="0">
                <a:solidFill>
                  <a:srgbClr val="92D050"/>
                </a:solidFill>
              </a:rPr>
              <a:t>U</a:t>
            </a:r>
            <a:r>
              <a:rPr lang="en-US" sz="2800" b="1" dirty="0" smtClean="0">
                <a:solidFill>
                  <a:srgbClr val="92D050"/>
                </a:solidFill>
              </a:rPr>
              <a:t>sed Finance.</a:t>
            </a:r>
          </a:p>
          <a:p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Verification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: Indicators, Data Systems, Analysis of Impact.</a:t>
            </a:r>
          </a:p>
          <a:p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Governance and Accountability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 Mutuality: Build on CFS.</a:t>
            </a:r>
            <a:endParaRPr lang="en-US" sz="2800" b="1" dirty="0" smtClean="0"/>
          </a:p>
          <a:p>
            <a:r>
              <a:rPr lang="en-US" sz="2800" b="1" u="sng" dirty="0" smtClean="0"/>
              <a:t>Extremely complex systems</a:t>
            </a:r>
            <a:r>
              <a:rPr lang="en-US" sz="2800" b="1" dirty="0" smtClean="0"/>
              <a:t> which are challenging to Govern: The ideal is (a) common purpose, (b) </a:t>
            </a:r>
            <a:r>
              <a:rPr lang="en-US" sz="2800" b="1" dirty="0"/>
              <a:t>single set of expected </a:t>
            </a:r>
            <a:r>
              <a:rPr lang="en-US" sz="2800" b="1" dirty="0" smtClean="0"/>
              <a:t>results; (</a:t>
            </a:r>
            <a:r>
              <a:rPr lang="en-US" sz="2800" b="1" dirty="0"/>
              <a:t>c</a:t>
            </a:r>
            <a:r>
              <a:rPr lang="en-US" sz="2800" b="1" dirty="0" smtClean="0"/>
              <a:t>) synergy of action and (d) benefit.</a:t>
            </a:r>
          </a:p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Managing conflicts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what is success: varying criteria for accountability: building trust, countries at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centre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….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005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Security in the Post-2015 Development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Fit-for-Purpose Governance</a:t>
            </a:r>
          </a:p>
          <a:p>
            <a:r>
              <a:rPr lang="en-US" b="1" dirty="0" smtClean="0"/>
              <a:t>People-responsive </a:t>
            </a:r>
            <a:r>
              <a:rPr lang="en-US" b="1" i="1" dirty="0" smtClean="0"/>
              <a:t>[</a:t>
            </a:r>
            <a:r>
              <a:rPr lang="en-US" b="1" i="1" dirty="0" err="1" smtClean="0"/>
              <a:t>esp</a:t>
            </a:r>
            <a:r>
              <a:rPr lang="en-US" b="1" i="1" dirty="0" smtClean="0"/>
              <a:t> poor people]</a:t>
            </a:r>
          </a:p>
          <a:p>
            <a:r>
              <a:rPr lang="en-US" b="1" dirty="0" smtClean="0"/>
              <a:t>Comprehensive Framework</a:t>
            </a:r>
          </a:p>
          <a:p>
            <a:r>
              <a:rPr lang="en-US" b="1" dirty="0" smtClean="0"/>
              <a:t>Metric-driven</a:t>
            </a:r>
          </a:p>
          <a:p>
            <a:r>
              <a:rPr lang="en-US" b="1" dirty="0" smtClean="0"/>
              <a:t>Country-Led</a:t>
            </a:r>
          </a:p>
          <a:p>
            <a:r>
              <a:rPr lang="en-US" b="1" i="1" dirty="0" err="1" smtClean="0"/>
              <a:t>Territoires</a:t>
            </a:r>
            <a:r>
              <a:rPr lang="en-US" b="1" i="1" dirty="0" smtClean="0"/>
              <a:t> </a:t>
            </a:r>
            <a:r>
              <a:rPr lang="en-US" b="1" dirty="0" smtClean="0"/>
              <a:t>/ </a:t>
            </a:r>
            <a:r>
              <a:rPr lang="en-US" b="1" dirty="0" err="1" smtClean="0"/>
              <a:t>PeopleScapes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Sectors Joined-Up and not Silos</a:t>
            </a:r>
          </a:p>
          <a:p>
            <a:r>
              <a:rPr lang="en-US" b="1" dirty="0" smtClean="0"/>
              <a:t>Multi-stakeholder engagement</a:t>
            </a:r>
          </a:p>
          <a:p>
            <a:r>
              <a:rPr lang="en-US" b="1" dirty="0"/>
              <a:t>Safe </a:t>
            </a:r>
            <a:r>
              <a:rPr lang="en-US" b="1" dirty="0" smtClean="0"/>
              <a:t>space: conflict is managed</a:t>
            </a:r>
          </a:p>
          <a:p>
            <a:r>
              <a:rPr lang="en-US" b="1" dirty="0"/>
              <a:t>Regional Bodies</a:t>
            </a:r>
          </a:p>
          <a:p>
            <a:r>
              <a:rPr lang="en-US" b="1" dirty="0" smtClean="0"/>
              <a:t>Role of UN System role: Catalyze, Facilitate, Convene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302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Food Security in the Post-2015 Development Agenda (1) A Potential Vision</vt:lpstr>
      <vt:lpstr>Food Security in the Post-2015 Development Agenda (2)</vt:lpstr>
      <vt:lpstr>Food Security in the Post-2015 Development Agenda (3)</vt:lpstr>
      <vt:lpstr>Food Security in the Post-2015 Development Agenda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Security in the Post-2015 Development Agenda</dc:title>
  <dc:creator>David</dc:creator>
  <cp:lastModifiedBy>David</cp:lastModifiedBy>
  <cp:revision>12</cp:revision>
  <dcterms:created xsi:type="dcterms:W3CDTF">2014-01-29T14:48:26Z</dcterms:created>
  <dcterms:modified xsi:type="dcterms:W3CDTF">2014-01-29T16:57:01Z</dcterms:modified>
</cp:coreProperties>
</file>