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684" r:id="rId3"/>
    <p:sldMasterId id="2147483660" r:id="rId4"/>
    <p:sldMasterId id="2147483672" r:id="rId5"/>
  </p:sldMasterIdLst>
  <p:notesMasterIdLst>
    <p:notesMasterId r:id="rId24"/>
  </p:notesMasterIdLst>
  <p:sldIdLst>
    <p:sldId id="256" r:id="rId6"/>
    <p:sldId id="269" r:id="rId7"/>
    <p:sldId id="268" r:id="rId8"/>
    <p:sldId id="271" r:id="rId9"/>
    <p:sldId id="282" r:id="rId10"/>
    <p:sldId id="272" r:id="rId11"/>
    <p:sldId id="273" r:id="rId12"/>
    <p:sldId id="296" r:id="rId13"/>
    <p:sldId id="279" r:id="rId14"/>
    <p:sldId id="298" r:id="rId15"/>
    <p:sldId id="300" r:id="rId16"/>
    <p:sldId id="299" r:id="rId17"/>
    <p:sldId id="285" r:id="rId18"/>
    <p:sldId id="289" r:id="rId19"/>
    <p:sldId id="286" r:id="rId20"/>
    <p:sldId id="288" r:id="rId21"/>
    <p:sldId id="287" r:id="rId22"/>
    <p:sldId id="292" r:id="rId2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B1131-8A1E-44E3-A85B-93F5C8B30BEB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93409-D8C4-4A93-A602-20654AD2E258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403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001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6672"/>
            <a:ext cx="1798638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29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4010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5465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0930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37622"/>
            <a:ext cx="1798638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77272"/>
            <a:ext cx="8001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184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798638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2346"/>
            <a:ext cx="8001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90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319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2988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37622"/>
            <a:ext cx="1798638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77272"/>
            <a:ext cx="8001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662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0584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717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6145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65304"/>
            <a:ext cx="1798638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04954"/>
            <a:ext cx="8001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700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1559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1241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7926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78909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08788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999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7880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13823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42674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502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798638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2346"/>
            <a:ext cx="8001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1083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98549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0393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0218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38217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41250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226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76230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351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10154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185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20762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527418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61306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9943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15579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80332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92708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6101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0736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43424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712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69582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35148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1376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42113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19173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27452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171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65304"/>
            <a:ext cx="1798638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04954"/>
            <a:ext cx="8001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3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125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901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421E-B2B6-41BC-9549-0D5C9066BFA0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489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8421E-B2B6-41BC-9549-0D5C9066BFA0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B6661-3283-4184-A310-33D3C393B04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28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DB4D-059B-41E1-AC4E-BD6FAE512B6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9F617-6B4D-4879-8F10-3F5792EB36D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022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2971-4BFC-4446-80F8-B6E48094DF75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C3F75-3410-4E25-B1E9-AB1E53CC9CD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567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D2954-E2AF-43B7-8C50-0781962C70D6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4A720-7623-4DCC-B8DD-2557EBAB035D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057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FB836-CBF7-482B-96AD-8DB49F3A9327}" type="datetimeFigureOut">
              <a:rPr lang="de-CH" smtClean="0"/>
              <a:t>29.01.14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20AF-3E42-41AB-BCF1-420F2A650259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472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2952328"/>
          </a:xfrm>
        </p:spPr>
        <p:txBody>
          <a:bodyPr>
            <a:normAutofit/>
          </a:bodyPr>
          <a:lstStyle/>
          <a:p>
            <a:r>
              <a:rPr lang="en-US" dirty="0" smtClean="0"/>
              <a:t>Setting a Goal for Food and Nutrition Security through Sustainable </a:t>
            </a:r>
            <a:r>
              <a:rPr lang="en-US" dirty="0"/>
              <a:t>A</a:t>
            </a:r>
            <a:r>
              <a:rPr lang="en-US" dirty="0" smtClean="0"/>
              <a:t>griculture and </a:t>
            </a:r>
            <a:r>
              <a:rPr lang="en-US" dirty="0"/>
              <a:t>F</a:t>
            </a:r>
            <a:r>
              <a:rPr lang="en-US" dirty="0" smtClean="0"/>
              <a:t>ood </a:t>
            </a:r>
            <a:r>
              <a:rPr lang="en-US" dirty="0"/>
              <a:t>S</a:t>
            </a:r>
            <a:r>
              <a:rPr lang="en-US" dirty="0" smtClean="0"/>
              <a:t>ystems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1187624" y="501300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tint val="75000"/>
                  </a:schemeClr>
                </a:solidFill>
              </a:rPr>
              <a:t>Dr. </a:t>
            </a: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</a:rPr>
              <a:t>Birgit Kopainsky, System Dynamics Group, University of Bergen, Norway</a:t>
            </a:r>
          </a:p>
          <a:p>
            <a:pPr algn="ctr"/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</a:rPr>
              <a:t>Workshop: Food Security in the Post-2015 Development Agenda</a:t>
            </a:r>
          </a:p>
          <a:p>
            <a:pPr algn="ctr"/>
            <a:r>
              <a:rPr lang="en-US" sz="1600" dirty="0">
                <a:solidFill>
                  <a:schemeClr val="tx1">
                    <a:tint val="75000"/>
                  </a:schemeClr>
                </a:solidFill>
              </a:rPr>
              <a:t>January </a:t>
            </a: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</a:rPr>
              <a:t>29, 2014; Paris</a:t>
            </a:r>
            <a:endParaRPr lang="de-CH" sz="16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/>
          <p:cNvCxnSpPr>
            <a:stCxn id="23" idx="5"/>
          </p:cNvCxnSpPr>
          <p:nvPr/>
        </p:nvCxnSpPr>
        <p:spPr>
          <a:xfrm>
            <a:off x="3101703" y="2763146"/>
            <a:ext cx="966241" cy="53962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4" idx="7"/>
          </p:cNvCxnSpPr>
          <p:nvPr/>
        </p:nvCxnSpPr>
        <p:spPr>
          <a:xfrm flipV="1">
            <a:off x="3101703" y="3555234"/>
            <a:ext cx="966241" cy="53962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067944" y="476672"/>
            <a:ext cx="4968552" cy="5904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83968" y="692696"/>
            <a:ext cx="4608512" cy="2088232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Food system ACTIVITIES</a:t>
            </a: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 smtClean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 smtClean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984" y="1340768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Producing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6096" y="1340768"/>
            <a:ext cx="100811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Processing &amp; packaging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6216" y="1340768"/>
            <a:ext cx="120243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Distributing &amp; retailing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12360" y="1340768"/>
            <a:ext cx="98640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Consuming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3968" y="3140968"/>
            <a:ext cx="4608512" cy="576064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Food system OUTCOMES contributing to: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3968" y="3717032"/>
            <a:ext cx="1296144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Social welfare</a:t>
            </a:r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96336" y="3717032"/>
            <a:ext cx="1296144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Environmental welfare</a:t>
            </a:r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52120" y="3717032"/>
            <a:ext cx="1800200" cy="24482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Food security, </a:t>
            </a:r>
            <a:r>
              <a:rPr lang="en-US" sz="1400" dirty="0" smtClean="0">
                <a:solidFill>
                  <a:srgbClr val="4F6228"/>
                </a:solidFill>
              </a:rPr>
              <a:t>i.e. stability over time for:</a:t>
            </a:r>
          </a:p>
          <a:p>
            <a:pPr algn="ctr"/>
            <a:endParaRPr lang="en-US" sz="1400" dirty="0">
              <a:solidFill>
                <a:srgbClr val="4F6228"/>
              </a:solidFill>
            </a:endParaRPr>
          </a:p>
          <a:p>
            <a:pPr algn="ctr"/>
            <a:endParaRPr lang="en-US" sz="1400" dirty="0" smtClean="0">
              <a:solidFill>
                <a:srgbClr val="4F6228"/>
              </a:solidFill>
            </a:endParaRPr>
          </a:p>
          <a:p>
            <a:pPr algn="ctr"/>
            <a:endParaRPr lang="en-US" sz="1400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52120" y="4293096"/>
            <a:ext cx="1584176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UTILIZATION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52120" y="5589240"/>
            <a:ext cx="1656184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AVAILABILITY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68144" y="4941168"/>
            <a:ext cx="1584176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ACCESS</a:t>
            </a:r>
            <a:endParaRPr lang="en-US" sz="1400" dirty="0">
              <a:solidFill>
                <a:srgbClr val="4F6228"/>
              </a:solidFill>
            </a:endParaRPr>
          </a:p>
        </p:txBody>
      </p:sp>
      <p:cxnSp>
        <p:nvCxnSpPr>
          <p:cNvPr id="16" name="Straight Arrow Connector 15"/>
          <p:cNvCxnSpPr>
            <a:stCxn id="6" idx="2"/>
            <a:endCxn id="7" idx="0"/>
          </p:cNvCxnSpPr>
          <p:nvPr/>
        </p:nvCxnSpPr>
        <p:spPr>
          <a:xfrm>
            <a:off x="6588224" y="2780928"/>
            <a:ext cx="0" cy="36004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  <a:endCxn id="8" idx="2"/>
          </p:cNvCxnSpPr>
          <p:nvPr/>
        </p:nvCxnSpPr>
        <p:spPr>
          <a:xfrm flipH="1" flipV="1">
            <a:off x="4932040" y="4631432"/>
            <a:ext cx="720080" cy="309736"/>
          </a:xfrm>
          <a:prstGeom prst="straightConnector1">
            <a:avLst/>
          </a:prstGeom>
          <a:ln w="28575" cmpd="sng">
            <a:solidFill>
              <a:srgbClr val="77933C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9" idx="2"/>
          </p:cNvCxnSpPr>
          <p:nvPr/>
        </p:nvCxnSpPr>
        <p:spPr>
          <a:xfrm flipV="1">
            <a:off x="7452320" y="4631432"/>
            <a:ext cx="792088" cy="309736"/>
          </a:xfrm>
          <a:prstGeom prst="straightConnector1">
            <a:avLst/>
          </a:prstGeom>
          <a:ln w="28575" cmpd="sng">
            <a:solidFill>
              <a:srgbClr val="77933C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27584" y="980728"/>
            <a:ext cx="2664296" cy="20882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Global environmental change DRIVERS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7584" y="3789040"/>
            <a:ext cx="2664296" cy="20882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Socioeconomic DRIVERS</a:t>
            </a:r>
            <a:endParaRPr lang="en-US" b="1" dirty="0">
              <a:solidFill>
                <a:srgbClr val="4F6228"/>
              </a:solidFill>
            </a:endParaRPr>
          </a:p>
        </p:txBody>
      </p:sp>
      <p:cxnSp>
        <p:nvCxnSpPr>
          <p:cNvPr id="26" name="Elbow Connector 25"/>
          <p:cNvCxnSpPr>
            <a:stCxn id="14" idx="0"/>
            <a:endCxn id="23" idx="0"/>
          </p:cNvCxnSpPr>
          <p:nvPr/>
        </p:nvCxnSpPr>
        <p:spPr>
          <a:xfrm rot="16200000" flipH="1" flipV="1">
            <a:off x="4103948" y="-1467544"/>
            <a:ext cx="504056" cy="4392488"/>
          </a:xfrm>
          <a:prstGeom prst="bentConnector3">
            <a:avLst>
              <a:gd name="adj1" fmla="val -45352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24" idx="4"/>
          </p:cNvCxnSpPr>
          <p:nvPr/>
        </p:nvCxnSpPr>
        <p:spPr>
          <a:xfrm rot="5400000" flipH="1">
            <a:off x="4103948" y="3933056"/>
            <a:ext cx="504056" cy="4392488"/>
          </a:xfrm>
          <a:prstGeom prst="bentConnector3">
            <a:avLst>
              <a:gd name="adj1" fmla="val -45352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0"/>
            <a:endCxn id="23" idx="4"/>
          </p:cNvCxnSpPr>
          <p:nvPr/>
        </p:nvCxnSpPr>
        <p:spPr>
          <a:xfrm flipV="1">
            <a:off x="2159732" y="3068960"/>
            <a:ext cx="0" cy="72008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Diamond 26"/>
          <p:cNvSpPr>
            <a:spLocks noChangeAspect="1"/>
          </p:cNvSpPr>
          <p:nvPr/>
        </p:nvSpPr>
        <p:spPr>
          <a:xfrm>
            <a:off x="5292080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>
            <a:spLocks noChangeAspect="1"/>
          </p:cNvSpPr>
          <p:nvPr/>
        </p:nvSpPr>
        <p:spPr>
          <a:xfrm>
            <a:off x="6393904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>
            <a:spLocks noChangeAspect="1"/>
          </p:cNvSpPr>
          <p:nvPr/>
        </p:nvSpPr>
        <p:spPr>
          <a:xfrm>
            <a:off x="7668344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27984" y="439504"/>
            <a:ext cx="396044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2.1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Implement and diffuse </a:t>
            </a:r>
            <a:r>
              <a:rPr lang="en-US" b="1" dirty="0" err="1" smtClean="0">
                <a:solidFill>
                  <a:srgbClr val="800000"/>
                </a:solidFill>
              </a:rPr>
              <a:t>agri</a:t>
            </a:r>
            <a:r>
              <a:rPr lang="en-US" b="1" dirty="0" smtClean="0">
                <a:solidFill>
                  <a:srgbClr val="800000"/>
                </a:solidFill>
              </a:rPr>
              <a:t>-food systems that conserve natural resources and ecosystems while being productive and resilient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410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9952" y="1988840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Producing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48064" y="1988840"/>
            <a:ext cx="100811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Processing &amp; packaging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28184" y="1988840"/>
            <a:ext cx="120243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Distributing &amp; retailing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24328" y="1988840"/>
            <a:ext cx="98640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Consuming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27" name="Diamond 26"/>
          <p:cNvSpPr>
            <a:spLocks noChangeAspect="1"/>
          </p:cNvSpPr>
          <p:nvPr/>
        </p:nvSpPr>
        <p:spPr>
          <a:xfrm>
            <a:off x="5004048" y="2370584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>
            <a:spLocks noChangeAspect="1"/>
          </p:cNvSpPr>
          <p:nvPr/>
        </p:nvSpPr>
        <p:spPr>
          <a:xfrm>
            <a:off x="6105872" y="2370584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>
            <a:spLocks noChangeAspect="1"/>
          </p:cNvSpPr>
          <p:nvPr/>
        </p:nvSpPr>
        <p:spPr>
          <a:xfrm>
            <a:off x="7380312" y="2370584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11560" y="188640"/>
            <a:ext cx="7920880" cy="17235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Target 2.1</a:t>
            </a:r>
          </a:p>
          <a:p>
            <a:pPr algn="ctr">
              <a:spcBef>
                <a:spcPts val="1200"/>
              </a:spcBef>
            </a:pPr>
            <a:r>
              <a:rPr lang="en-US" sz="2400" b="1" dirty="0">
                <a:solidFill>
                  <a:srgbClr val="800000"/>
                </a:solidFill>
              </a:rPr>
              <a:t>Implement and diffuse </a:t>
            </a:r>
            <a:r>
              <a:rPr lang="en-US" sz="2400" b="1" dirty="0" err="1">
                <a:solidFill>
                  <a:srgbClr val="800000"/>
                </a:solidFill>
              </a:rPr>
              <a:t>agri</a:t>
            </a:r>
            <a:r>
              <a:rPr lang="en-US" sz="2400" b="1" dirty="0">
                <a:solidFill>
                  <a:srgbClr val="800000"/>
                </a:solidFill>
              </a:rPr>
              <a:t>-food systems that conserve natural resources and ecosystems while being productive and resilient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3648" y="4869160"/>
            <a:ext cx="180020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Resource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>
            <a:off x="3203848" y="5085184"/>
            <a:ext cx="1080120" cy="432048"/>
          </a:xfrm>
          <a:prstGeom prst="rightArrow">
            <a:avLst/>
          </a:prstGeom>
          <a:solidFill>
            <a:srgbClr val="7793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Outflow</a:t>
            </a:r>
            <a:endParaRPr lang="en-US" b="1" dirty="0"/>
          </a:p>
        </p:txBody>
      </p:sp>
      <p:sp>
        <p:nvSpPr>
          <p:cNvPr id="15" name="Right Arrow 14"/>
          <p:cNvSpPr/>
          <p:nvPr/>
        </p:nvSpPr>
        <p:spPr>
          <a:xfrm>
            <a:off x="467544" y="5085184"/>
            <a:ext cx="936104" cy="360040"/>
          </a:xfrm>
          <a:prstGeom prst="rightArrow">
            <a:avLst/>
          </a:prstGeom>
          <a:solidFill>
            <a:srgbClr val="7793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Inflow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6163563"/>
            <a:ext cx="1242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production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3768" y="5947539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roductivity/efficiency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0" name="Straight Arrow Connector 9"/>
          <p:cNvCxnSpPr>
            <a:stCxn id="6" idx="2"/>
            <a:endCxn id="8" idx="0"/>
          </p:cNvCxnSpPr>
          <p:nvPr/>
        </p:nvCxnSpPr>
        <p:spPr>
          <a:xfrm flipH="1">
            <a:off x="1232621" y="5589240"/>
            <a:ext cx="1071127" cy="574323"/>
          </a:xfrm>
          <a:prstGeom prst="straightConnector1">
            <a:avLst/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1"/>
          </p:cNvCxnSpPr>
          <p:nvPr/>
        </p:nvCxnSpPr>
        <p:spPr>
          <a:xfrm flipH="1">
            <a:off x="1763688" y="6270705"/>
            <a:ext cx="720080" cy="108882"/>
          </a:xfrm>
          <a:prstGeom prst="straightConnector1">
            <a:avLst/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03648" y="4509120"/>
            <a:ext cx="5943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F6228"/>
                </a:solidFill>
              </a:rPr>
              <a:t>e.g. land, soil fertility, water, nutrients in top soil, biodiversity</a:t>
            </a:r>
            <a:endParaRPr lang="en-US" dirty="0">
              <a:solidFill>
                <a:srgbClr val="4F6228"/>
              </a:solidFill>
            </a:endParaRPr>
          </a:p>
        </p:txBody>
      </p:sp>
      <p:sp>
        <p:nvSpPr>
          <p:cNvPr id="16" name="Up Arrow 15"/>
          <p:cNvSpPr/>
          <p:nvPr/>
        </p:nvSpPr>
        <p:spPr>
          <a:xfrm>
            <a:off x="107504" y="4941168"/>
            <a:ext cx="288032" cy="504056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>
            <a:off x="4283968" y="6019547"/>
            <a:ext cx="288032" cy="504056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 flipH="1" flipV="1">
            <a:off x="4283968" y="5013176"/>
            <a:ext cx="288032" cy="504056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19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5" grpId="0" animBg="1"/>
      <p:bldP spid="8" grpId="0"/>
      <p:bldP spid="17" grpId="0"/>
      <p:bldP spid="14" grpId="0"/>
      <p:bldP spid="16" grpId="0" animBg="1"/>
      <p:bldP spid="26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9952" y="1988840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Producing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48064" y="1988840"/>
            <a:ext cx="100811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Processing &amp; packaging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28184" y="1988840"/>
            <a:ext cx="120243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Distributing &amp; retailing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24328" y="1988840"/>
            <a:ext cx="98640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Consuming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27" name="Diamond 26"/>
          <p:cNvSpPr>
            <a:spLocks noChangeAspect="1"/>
          </p:cNvSpPr>
          <p:nvPr/>
        </p:nvSpPr>
        <p:spPr>
          <a:xfrm>
            <a:off x="5004048" y="2370584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>
            <a:spLocks noChangeAspect="1"/>
          </p:cNvSpPr>
          <p:nvPr/>
        </p:nvSpPr>
        <p:spPr>
          <a:xfrm>
            <a:off x="6105872" y="2370584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>
            <a:spLocks noChangeAspect="1"/>
          </p:cNvSpPr>
          <p:nvPr/>
        </p:nvSpPr>
        <p:spPr>
          <a:xfrm>
            <a:off x="7380312" y="2370584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11560" y="188640"/>
            <a:ext cx="7920880" cy="17235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Target 2.1</a:t>
            </a:r>
          </a:p>
          <a:p>
            <a:pPr algn="ctr">
              <a:spcBef>
                <a:spcPts val="1200"/>
              </a:spcBef>
            </a:pPr>
            <a:r>
              <a:rPr lang="en-US" sz="2400" b="1" dirty="0">
                <a:solidFill>
                  <a:srgbClr val="800000"/>
                </a:solidFill>
              </a:rPr>
              <a:t>Implement and diffuse </a:t>
            </a:r>
            <a:r>
              <a:rPr lang="en-US" sz="2400" b="1" dirty="0" err="1">
                <a:solidFill>
                  <a:srgbClr val="800000"/>
                </a:solidFill>
              </a:rPr>
              <a:t>agri</a:t>
            </a:r>
            <a:r>
              <a:rPr lang="en-US" sz="2400" b="1" dirty="0">
                <a:solidFill>
                  <a:srgbClr val="800000"/>
                </a:solidFill>
              </a:rPr>
              <a:t>-food systems that conserve natural resources and ecosystems while being productive and resilient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7544" y="2996952"/>
            <a:ext cx="4445591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% land under resource conserving low external input farming</a:t>
            </a:r>
            <a:endParaRPr lang="en-US" sz="2200" b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Partly existing; includes resilience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Global level vs. national level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561816" y="4409817"/>
            <a:ext cx="4464496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Carbon &amp;/ water footprint of consumption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Existing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Global level vs. national level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561816" y="5805264"/>
            <a:ext cx="4474680" cy="98488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b="1" dirty="0" smtClean="0"/>
              <a:t>Total factor productivity</a:t>
            </a:r>
            <a:endParaRPr lang="en-US" sz="2200" b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Existing; possibly to be adapted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Mainly national level</a:t>
            </a:r>
            <a:endParaRPr lang="en-US" dirty="0"/>
          </a:p>
        </p:txBody>
      </p:sp>
      <p:sp>
        <p:nvSpPr>
          <p:cNvPr id="57" name="Right Brace 56"/>
          <p:cNvSpPr/>
          <p:nvPr/>
        </p:nvSpPr>
        <p:spPr>
          <a:xfrm rot="16200000">
            <a:off x="2195736" y="2708920"/>
            <a:ext cx="360040" cy="3816424"/>
          </a:xfrm>
          <a:prstGeom prst="rightBrace">
            <a:avLst/>
          </a:prstGeom>
          <a:ln w="38100" cmpd="sng">
            <a:solidFill>
              <a:srgbClr val="37609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03648" y="4870901"/>
            <a:ext cx="180020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Resource</a:t>
            </a:r>
            <a:endParaRPr lang="en-US" b="1" dirty="0"/>
          </a:p>
        </p:txBody>
      </p:sp>
      <p:sp>
        <p:nvSpPr>
          <p:cNvPr id="59" name="Right Arrow 58"/>
          <p:cNvSpPr/>
          <p:nvPr/>
        </p:nvSpPr>
        <p:spPr>
          <a:xfrm>
            <a:off x="3203848" y="5086925"/>
            <a:ext cx="1080120" cy="432048"/>
          </a:xfrm>
          <a:prstGeom prst="rightArrow">
            <a:avLst/>
          </a:prstGeom>
          <a:solidFill>
            <a:srgbClr val="7793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Outflow</a:t>
            </a:r>
            <a:endParaRPr lang="en-US" b="1" dirty="0"/>
          </a:p>
        </p:txBody>
      </p:sp>
      <p:sp>
        <p:nvSpPr>
          <p:cNvPr id="60" name="Right Arrow 59"/>
          <p:cNvSpPr/>
          <p:nvPr/>
        </p:nvSpPr>
        <p:spPr>
          <a:xfrm>
            <a:off x="467544" y="5086925"/>
            <a:ext cx="936104" cy="360040"/>
          </a:xfrm>
          <a:prstGeom prst="rightArrow">
            <a:avLst/>
          </a:prstGeom>
          <a:solidFill>
            <a:srgbClr val="7793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Inflow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11560" y="6165304"/>
            <a:ext cx="1242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production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483768" y="594928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roductivity/efficiency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3" name="Straight Arrow Connector 62"/>
          <p:cNvCxnSpPr>
            <a:stCxn id="58" idx="2"/>
            <a:endCxn id="61" idx="0"/>
          </p:cNvCxnSpPr>
          <p:nvPr/>
        </p:nvCxnSpPr>
        <p:spPr>
          <a:xfrm flipH="1">
            <a:off x="1232621" y="5590981"/>
            <a:ext cx="1071127" cy="574323"/>
          </a:xfrm>
          <a:prstGeom prst="straightConnector1">
            <a:avLst/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62" idx="1"/>
          </p:cNvCxnSpPr>
          <p:nvPr/>
        </p:nvCxnSpPr>
        <p:spPr>
          <a:xfrm flipH="1">
            <a:off x="1763688" y="6272446"/>
            <a:ext cx="720080" cy="108882"/>
          </a:xfrm>
          <a:prstGeom prst="straightConnector1">
            <a:avLst/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Bracket 14"/>
          <p:cNvSpPr/>
          <p:nvPr/>
        </p:nvSpPr>
        <p:spPr>
          <a:xfrm>
            <a:off x="3851920" y="5733256"/>
            <a:ext cx="45719" cy="1008112"/>
          </a:xfrm>
          <a:prstGeom prst="rightBracket">
            <a:avLst/>
          </a:prstGeom>
          <a:ln w="38100" cmpd="sng">
            <a:solidFill>
              <a:srgbClr val="37609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5" idx="2"/>
            <a:endCxn id="36" idx="1"/>
          </p:cNvCxnSpPr>
          <p:nvPr/>
        </p:nvCxnSpPr>
        <p:spPr>
          <a:xfrm flipV="1">
            <a:off x="3897639" y="5071537"/>
            <a:ext cx="664177" cy="1165775"/>
          </a:xfrm>
          <a:prstGeom prst="straightConnector1">
            <a:avLst/>
          </a:prstGeom>
          <a:ln w="38100" cmpd="sng">
            <a:solidFill>
              <a:srgbClr val="37609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38" idx="1"/>
          </p:cNvCxnSpPr>
          <p:nvPr/>
        </p:nvCxnSpPr>
        <p:spPr>
          <a:xfrm>
            <a:off x="3923928" y="6237312"/>
            <a:ext cx="637888" cy="60395"/>
          </a:xfrm>
          <a:prstGeom prst="straightConnector1">
            <a:avLst/>
          </a:prstGeom>
          <a:ln w="38100" cmpd="sng">
            <a:solidFill>
              <a:srgbClr val="37609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373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8" grpId="0" animBg="1"/>
      <p:bldP spid="57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8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and indicator framework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0" y="1772816"/>
            <a:ext cx="4440932" cy="347521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61656" y="1600200"/>
            <a:ext cx="447484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Multidimensional nature of sustainable agriculture and food and nutrition security</a:t>
            </a:r>
            <a:endParaRPr lang="en-US" dirty="0"/>
          </a:p>
          <a:p>
            <a:pPr lvl="1"/>
            <a:r>
              <a:rPr lang="en-US" dirty="0" smtClean="0"/>
              <a:t>Especially for food system outcomes</a:t>
            </a:r>
          </a:p>
          <a:p>
            <a:pPr lvl="1"/>
            <a:r>
              <a:rPr lang="en-US" dirty="0" smtClean="0"/>
              <a:t>Less so for food system activities &amp; food system drivers</a:t>
            </a:r>
          </a:p>
        </p:txBody>
      </p:sp>
    </p:spTree>
    <p:extLst>
      <p:ext uri="{BB962C8B-B14F-4D97-AF65-F5344CB8AC3E}">
        <p14:creationId xmlns:p14="http://schemas.microsoft.com/office/powerpoint/2010/main" val="4029042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and indicator framework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0" y="1772816"/>
            <a:ext cx="4440932" cy="347521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61656" y="1600200"/>
            <a:ext cx="4474840" cy="4925144"/>
          </a:xfrm>
        </p:spPr>
        <p:txBody>
          <a:bodyPr>
            <a:normAutofit/>
          </a:bodyPr>
          <a:lstStyle/>
          <a:p>
            <a:r>
              <a:rPr lang="en-US" dirty="0"/>
              <a:t>Generic framework and targets</a:t>
            </a:r>
          </a:p>
          <a:p>
            <a:r>
              <a:rPr lang="en-US" dirty="0"/>
              <a:t>Common indicators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comparability</a:t>
            </a:r>
          </a:p>
          <a:p>
            <a:r>
              <a:rPr lang="en-US" dirty="0"/>
              <a:t>Differentiation </a:t>
            </a:r>
            <a:r>
              <a:rPr lang="en-US" dirty="0">
                <a:sym typeface="Wingdings"/>
              </a:rPr>
              <a:t> f(accountability)</a:t>
            </a:r>
          </a:p>
          <a:p>
            <a:pPr lvl="1"/>
            <a:r>
              <a:rPr lang="en-US" dirty="0"/>
              <a:t>Global level</a:t>
            </a:r>
          </a:p>
          <a:p>
            <a:pPr lvl="1"/>
            <a:r>
              <a:rPr lang="en-US" dirty="0"/>
              <a:t>National level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9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/>
          <a:lstStyle/>
          <a:p>
            <a:r>
              <a:rPr lang="en-US" dirty="0"/>
              <a:t>Generic framework and targets</a:t>
            </a:r>
          </a:p>
          <a:p>
            <a:r>
              <a:rPr lang="en-US" dirty="0"/>
              <a:t>Common indicators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comparability</a:t>
            </a:r>
          </a:p>
          <a:p>
            <a:r>
              <a:rPr lang="en-US" dirty="0"/>
              <a:t>Differentiation </a:t>
            </a:r>
            <a:r>
              <a:rPr lang="en-US" dirty="0">
                <a:sym typeface="Wingdings"/>
              </a:rPr>
              <a:t> f(accountability)</a:t>
            </a:r>
          </a:p>
          <a:p>
            <a:pPr lvl="1"/>
            <a:r>
              <a:rPr lang="en-US" dirty="0"/>
              <a:t>Global level</a:t>
            </a:r>
          </a:p>
          <a:p>
            <a:pPr lvl="1"/>
            <a:r>
              <a:rPr lang="en-US" dirty="0"/>
              <a:t>National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64288" y="1639341"/>
            <a:ext cx="1800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ym typeface="Wingdings"/>
              </a:rPr>
              <a:t>(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)</a:t>
            </a:r>
            <a:endParaRPr lang="en-US" dirty="0" smtClean="0">
              <a:latin typeface="Wingdings"/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(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lvl="1" indent="0">
              <a:buNone/>
            </a:pPr>
            <a:r>
              <a:rPr lang="en-US" dirty="0">
                <a:sym typeface="Wingdings"/>
              </a:rPr>
              <a:t>(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)</a:t>
            </a:r>
            <a:endParaRPr lang="en-US" dirty="0"/>
          </a:p>
          <a:p>
            <a:pPr marL="0" lvl="1" indent="0"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22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27584" y="3861048"/>
            <a:ext cx="7128792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/>
          <a:lstStyle/>
          <a:p>
            <a:r>
              <a:rPr lang="en-US" dirty="0"/>
              <a:t>Generic framework and targets</a:t>
            </a:r>
          </a:p>
          <a:p>
            <a:r>
              <a:rPr lang="en-US" dirty="0"/>
              <a:t>Common indicators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comparability</a:t>
            </a:r>
          </a:p>
          <a:p>
            <a:r>
              <a:rPr lang="en-US" dirty="0"/>
              <a:t>Differentiation </a:t>
            </a:r>
            <a:r>
              <a:rPr lang="en-US" dirty="0">
                <a:sym typeface="Wingdings"/>
              </a:rPr>
              <a:t> f(accountability)</a:t>
            </a:r>
          </a:p>
          <a:p>
            <a:pPr lvl="1"/>
            <a:r>
              <a:rPr lang="en-US" dirty="0"/>
              <a:t>Global level</a:t>
            </a:r>
          </a:p>
          <a:p>
            <a:pPr lvl="1"/>
            <a:r>
              <a:rPr lang="en-US" dirty="0"/>
              <a:t>National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64288" y="1639341"/>
            <a:ext cx="1800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ym typeface="Wingdings"/>
              </a:rPr>
              <a:t>(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)</a:t>
            </a:r>
            <a:endParaRPr lang="en-US" dirty="0" smtClean="0">
              <a:latin typeface="Wingdings"/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(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lvl="1" indent="0">
              <a:buNone/>
            </a:pPr>
            <a:r>
              <a:rPr lang="en-US" dirty="0">
                <a:sym typeface="Wingdings"/>
              </a:rPr>
              <a:t>(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)</a:t>
            </a:r>
            <a:endParaRPr lang="en-US" dirty="0"/>
          </a:p>
          <a:p>
            <a:pPr marL="0" lvl="1" indent="0"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endParaRPr lang="en-US" dirty="0"/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6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birgit.kopainsky@geog.uib.no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1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4" descr="nature10452-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-26988"/>
            <a:ext cx="6840537" cy="671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1438" y="6453188"/>
            <a:ext cx="90725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28675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28675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28675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28675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28675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828675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828675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828675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828675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1400" dirty="0">
                <a:cs typeface="Arial" charset="0"/>
              </a:rPr>
              <a:t>Foley, J. A., </a:t>
            </a:r>
            <a:r>
              <a:rPr lang="en-US" sz="1400" dirty="0" err="1">
                <a:cs typeface="Arial" charset="0"/>
              </a:rPr>
              <a:t>Ramankutty</a:t>
            </a:r>
            <a:r>
              <a:rPr lang="en-US" sz="1400" dirty="0">
                <a:cs typeface="Arial" charset="0"/>
              </a:rPr>
              <a:t>, N., </a:t>
            </a:r>
            <a:r>
              <a:rPr lang="en-US" sz="1400" dirty="0" err="1">
                <a:cs typeface="Arial" charset="0"/>
              </a:rPr>
              <a:t>Brauman</a:t>
            </a:r>
            <a:r>
              <a:rPr lang="en-US" sz="1400" dirty="0">
                <a:cs typeface="Arial" charset="0"/>
              </a:rPr>
              <a:t>, K. A., Cassidy, E. S., Gerber, J. S., Johnston, M., . . . </a:t>
            </a:r>
            <a:r>
              <a:rPr lang="en-US" sz="1400" dirty="0" err="1">
                <a:cs typeface="Arial" charset="0"/>
              </a:rPr>
              <a:t>Zaks</a:t>
            </a:r>
            <a:r>
              <a:rPr lang="en-US" sz="1400" dirty="0">
                <a:cs typeface="Arial" charset="0"/>
              </a:rPr>
              <a:t>, D. P. M. (2011). Solutions for a cultivated planet. </a:t>
            </a:r>
            <a:r>
              <a:rPr lang="en-US" sz="1400" i="1" dirty="0">
                <a:cs typeface="Arial" charset="0"/>
              </a:rPr>
              <a:t>Nature, 478</a:t>
            </a:r>
            <a:r>
              <a:rPr lang="en-US" sz="1400" dirty="0">
                <a:cs typeface="Arial" charset="0"/>
              </a:rPr>
              <a:t>(7369), 337-342</a:t>
            </a:r>
          </a:p>
        </p:txBody>
      </p:sp>
    </p:spTree>
    <p:extLst>
      <p:ext uri="{BB962C8B-B14F-4D97-AF65-F5344CB8AC3E}">
        <p14:creationId xmlns:p14="http://schemas.microsoft.com/office/powerpoint/2010/main" val="392574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398363"/>
            <a:ext cx="91440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17" y="6332310"/>
            <a:ext cx="80279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/>
              <a:t>Ingram, J. S. I., Ericksen, P. J., &amp; Liverman, D. (Eds.). (2010). </a:t>
            </a:r>
            <a:r>
              <a:rPr lang="en-US" sz="1400" i="1"/>
              <a:t>Food Security and Global Environmental Change</a:t>
            </a:r>
            <a:r>
              <a:rPr lang="en-US" sz="1400"/>
              <a:t>. London &amp; Washington DC: Earthscan.</a:t>
            </a:r>
          </a:p>
        </p:txBody>
      </p:sp>
    </p:spTree>
    <p:extLst>
      <p:ext uri="{BB962C8B-B14F-4D97-AF65-F5344CB8AC3E}">
        <p14:creationId xmlns:p14="http://schemas.microsoft.com/office/powerpoint/2010/main" val="89153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4" descr="nature10452-f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169"/>
          <a:stretch/>
        </p:blipFill>
        <p:spPr bwMode="auto">
          <a:xfrm>
            <a:off x="395536" y="2700208"/>
            <a:ext cx="3677877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00208"/>
            <a:ext cx="3312368" cy="203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43808" y="5364504"/>
            <a:ext cx="36068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F6228"/>
                </a:solidFill>
              </a:rPr>
              <a:t>Targets &amp; indicators</a:t>
            </a:r>
            <a:endParaRPr lang="en-US" sz="3200" b="1" dirty="0">
              <a:solidFill>
                <a:srgbClr val="4F6228"/>
              </a:solidFill>
            </a:endParaRPr>
          </a:p>
        </p:txBody>
      </p:sp>
      <p:cxnSp>
        <p:nvCxnSpPr>
          <p:cNvPr id="9" name="Straight Arrow Connector 8"/>
          <p:cNvCxnSpPr>
            <a:stCxn id="5" idx="2"/>
            <a:endCxn id="6" idx="3"/>
          </p:cNvCxnSpPr>
          <p:nvPr/>
        </p:nvCxnSpPr>
        <p:spPr>
          <a:xfrm flipH="1">
            <a:off x="6450685" y="4737085"/>
            <a:ext cx="785611" cy="919807"/>
          </a:xfrm>
          <a:prstGeom prst="straightConnector1">
            <a:avLst/>
          </a:prstGeom>
          <a:ln w="57150" cmpd="sng"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  <a:endCxn id="6" idx="1"/>
          </p:cNvCxnSpPr>
          <p:nvPr/>
        </p:nvCxnSpPr>
        <p:spPr>
          <a:xfrm>
            <a:off x="2234475" y="4716432"/>
            <a:ext cx="609333" cy="940460"/>
          </a:xfrm>
          <a:prstGeom prst="straightConnector1">
            <a:avLst/>
          </a:prstGeom>
          <a:ln w="57150" cmpd="sng">
            <a:solidFill>
              <a:srgbClr val="4F6228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4F6228"/>
                </a:solidFill>
              </a:rPr>
              <a:t>Post-2015 goal: </a:t>
            </a:r>
            <a:r>
              <a:rPr lang="en-US" b="1" dirty="0">
                <a:solidFill>
                  <a:srgbClr val="4F6228"/>
                </a:solidFill>
              </a:rPr>
              <a:t>Achieve food and nutrition security through sustainable </a:t>
            </a:r>
            <a:r>
              <a:rPr lang="en-US" b="1" dirty="0" err="1">
                <a:solidFill>
                  <a:srgbClr val="4F6228"/>
                </a:solidFill>
              </a:rPr>
              <a:t>agri</a:t>
            </a:r>
            <a:r>
              <a:rPr lang="en-US" b="1" dirty="0">
                <a:solidFill>
                  <a:srgbClr val="4F6228"/>
                </a:solidFill>
              </a:rPr>
              <a:t>-food systems</a:t>
            </a:r>
            <a:br>
              <a:rPr lang="en-US" b="1" dirty="0">
                <a:solidFill>
                  <a:srgbClr val="4F6228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9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01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/>
          <p:cNvCxnSpPr>
            <a:stCxn id="23" idx="5"/>
          </p:cNvCxnSpPr>
          <p:nvPr/>
        </p:nvCxnSpPr>
        <p:spPr>
          <a:xfrm>
            <a:off x="3101703" y="2763146"/>
            <a:ext cx="966241" cy="53962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4" idx="7"/>
          </p:cNvCxnSpPr>
          <p:nvPr/>
        </p:nvCxnSpPr>
        <p:spPr>
          <a:xfrm flipV="1">
            <a:off x="3101703" y="3555234"/>
            <a:ext cx="966241" cy="53962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067944" y="476672"/>
            <a:ext cx="4968552" cy="5904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83968" y="692696"/>
            <a:ext cx="4608512" cy="20882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Food system ACTIVITIES</a:t>
            </a: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 smtClean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 smtClean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984" y="1340768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Producing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6096" y="1340768"/>
            <a:ext cx="100811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Processing &amp; packaging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6216" y="1340768"/>
            <a:ext cx="120243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Distributing &amp; retailing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12360" y="1340768"/>
            <a:ext cx="98640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Consuming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3968" y="3140968"/>
            <a:ext cx="4608512" cy="576064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Food system OUTCOMES contributing to: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3968" y="3717032"/>
            <a:ext cx="1296144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Social welfare</a:t>
            </a:r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96336" y="3717032"/>
            <a:ext cx="1296144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Environmental welfare</a:t>
            </a:r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52120" y="3717032"/>
            <a:ext cx="1800200" cy="24482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Food security, </a:t>
            </a:r>
            <a:r>
              <a:rPr lang="en-US" sz="1400" dirty="0" smtClean="0">
                <a:solidFill>
                  <a:srgbClr val="4F6228"/>
                </a:solidFill>
              </a:rPr>
              <a:t>i.e. stability over time for:</a:t>
            </a:r>
          </a:p>
          <a:p>
            <a:pPr algn="ctr"/>
            <a:endParaRPr lang="en-US" sz="1400" dirty="0">
              <a:solidFill>
                <a:srgbClr val="4F6228"/>
              </a:solidFill>
            </a:endParaRPr>
          </a:p>
          <a:p>
            <a:pPr algn="ctr"/>
            <a:endParaRPr lang="en-US" sz="1400" dirty="0" smtClean="0">
              <a:solidFill>
                <a:srgbClr val="4F6228"/>
              </a:solidFill>
            </a:endParaRPr>
          </a:p>
          <a:p>
            <a:pPr algn="ctr"/>
            <a:endParaRPr lang="en-US" sz="1400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52120" y="4293096"/>
            <a:ext cx="1584176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UTILIZATION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52120" y="5589240"/>
            <a:ext cx="1656184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AVAILABILITY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68144" y="4941168"/>
            <a:ext cx="1584176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ACCESS</a:t>
            </a:r>
            <a:endParaRPr lang="en-US" sz="1400" dirty="0">
              <a:solidFill>
                <a:srgbClr val="4F6228"/>
              </a:solidFill>
            </a:endParaRPr>
          </a:p>
        </p:txBody>
      </p:sp>
      <p:cxnSp>
        <p:nvCxnSpPr>
          <p:cNvPr id="16" name="Straight Arrow Connector 15"/>
          <p:cNvCxnSpPr>
            <a:stCxn id="6" idx="2"/>
            <a:endCxn id="7" idx="0"/>
          </p:cNvCxnSpPr>
          <p:nvPr/>
        </p:nvCxnSpPr>
        <p:spPr>
          <a:xfrm>
            <a:off x="6588224" y="2780928"/>
            <a:ext cx="0" cy="36004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  <a:endCxn id="8" idx="2"/>
          </p:cNvCxnSpPr>
          <p:nvPr/>
        </p:nvCxnSpPr>
        <p:spPr>
          <a:xfrm flipH="1" flipV="1">
            <a:off x="4932040" y="4631432"/>
            <a:ext cx="720080" cy="309736"/>
          </a:xfrm>
          <a:prstGeom prst="straightConnector1">
            <a:avLst/>
          </a:prstGeom>
          <a:ln w="28575" cmpd="sng">
            <a:solidFill>
              <a:srgbClr val="77933C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9" idx="2"/>
          </p:cNvCxnSpPr>
          <p:nvPr/>
        </p:nvCxnSpPr>
        <p:spPr>
          <a:xfrm flipV="1">
            <a:off x="7452320" y="4631432"/>
            <a:ext cx="792088" cy="309736"/>
          </a:xfrm>
          <a:prstGeom prst="straightConnector1">
            <a:avLst/>
          </a:prstGeom>
          <a:ln w="28575" cmpd="sng">
            <a:solidFill>
              <a:srgbClr val="77933C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27584" y="980728"/>
            <a:ext cx="2664296" cy="20882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Global environmental change DRIVERS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7584" y="3789040"/>
            <a:ext cx="2664296" cy="20882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Socioeconomic DRIVERS</a:t>
            </a:r>
            <a:endParaRPr lang="en-US" b="1" dirty="0">
              <a:solidFill>
                <a:srgbClr val="4F6228"/>
              </a:solidFill>
            </a:endParaRPr>
          </a:p>
        </p:txBody>
      </p:sp>
      <p:cxnSp>
        <p:nvCxnSpPr>
          <p:cNvPr id="26" name="Elbow Connector 25"/>
          <p:cNvCxnSpPr>
            <a:stCxn id="14" idx="0"/>
            <a:endCxn id="23" idx="0"/>
          </p:cNvCxnSpPr>
          <p:nvPr/>
        </p:nvCxnSpPr>
        <p:spPr>
          <a:xfrm rot="16200000" flipH="1" flipV="1">
            <a:off x="4103948" y="-1467544"/>
            <a:ext cx="504056" cy="4392488"/>
          </a:xfrm>
          <a:prstGeom prst="bentConnector3">
            <a:avLst>
              <a:gd name="adj1" fmla="val -45352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24" idx="4"/>
          </p:cNvCxnSpPr>
          <p:nvPr/>
        </p:nvCxnSpPr>
        <p:spPr>
          <a:xfrm rot="5400000" flipH="1">
            <a:off x="4103948" y="3933056"/>
            <a:ext cx="504056" cy="4392488"/>
          </a:xfrm>
          <a:prstGeom prst="bentConnector3">
            <a:avLst>
              <a:gd name="adj1" fmla="val -45352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0"/>
            <a:endCxn id="23" idx="4"/>
          </p:cNvCxnSpPr>
          <p:nvPr/>
        </p:nvCxnSpPr>
        <p:spPr>
          <a:xfrm flipV="1">
            <a:off x="2159732" y="3068960"/>
            <a:ext cx="0" cy="72008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>
            <a:spLocks noChangeAspect="1"/>
          </p:cNvSpPr>
          <p:nvPr/>
        </p:nvSpPr>
        <p:spPr>
          <a:xfrm>
            <a:off x="5292080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iamond 26"/>
          <p:cNvSpPr>
            <a:spLocks noChangeAspect="1"/>
          </p:cNvSpPr>
          <p:nvPr/>
        </p:nvSpPr>
        <p:spPr>
          <a:xfrm>
            <a:off x="6393904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>
            <a:spLocks noChangeAspect="1"/>
          </p:cNvSpPr>
          <p:nvPr/>
        </p:nvSpPr>
        <p:spPr>
          <a:xfrm>
            <a:off x="7668344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/>
          <p:cNvCxnSpPr>
            <a:stCxn id="23" idx="5"/>
          </p:cNvCxnSpPr>
          <p:nvPr/>
        </p:nvCxnSpPr>
        <p:spPr>
          <a:xfrm>
            <a:off x="3101703" y="2763146"/>
            <a:ext cx="966241" cy="53962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4" idx="7"/>
          </p:cNvCxnSpPr>
          <p:nvPr/>
        </p:nvCxnSpPr>
        <p:spPr>
          <a:xfrm flipV="1">
            <a:off x="3101703" y="3555234"/>
            <a:ext cx="966241" cy="53962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067944" y="476672"/>
            <a:ext cx="4968552" cy="5904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83968" y="692696"/>
            <a:ext cx="4608512" cy="2088232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Food system ACTIVITIES</a:t>
            </a: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 smtClean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 smtClean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984" y="1340768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Producing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6096" y="1340768"/>
            <a:ext cx="100811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Processing &amp; packaging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6216" y="1340768"/>
            <a:ext cx="120243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Distributing &amp; retailing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12360" y="1340768"/>
            <a:ext cx="98640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Consuming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3968" y="3140968"/>
            <a:ext cx="4608512" cy="576064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Food system OUTCOMES contributing to: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3968" y="3717032"/>
            <a:ext cx="1296144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Social welfare</a:t>
            </a:r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96336" y="3717032"/>
            <a:ext cx="1296144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Environmental welfare</a:t>
            </a:r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52120" y="3717032"/>
            <a:ext cx="1800200" cy="24482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Food security, </a:t>
            </a:r>
            <a:r>
              <a:rPr lang="en-US" sz="1400" dirty="0" smtClean="0">
                <a:solidFill>
                  <a:srgbClr val="4F6228"/>
                </a:solidFill>
              </a:rPr>
              <a:t>i.e. stability over time for:</a:t>
            </a:r>
          </a:p>
          <a:p>
            <a:pPr algn="ctr"/>
            <a:endParaRPr lang="en-US" sz="1400" dirty="0">
              <a:solidFill>
                <a:srgbClr val="4F6228"/>
              </a:solidFill>
            </a:endParaRPr>
          </a:p>
          <a:p>
            <a:pPr algn="ctr"/>
            <a:endParaRPr lang="en-US" sz="1400" dirty="0" smtClean="0">
              <a:solidFill>
                <a:srgbClr val="4F6228"/>
              </a:solidFill>
            </a:endParaRPr>
          </a:p>
          <a:p>
            <a:pPr algn="ctr"/>
            <a:endParaRPr lang="en-US" sz="1400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52120" y="4293096"/>
            <a:ext cx="1584176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UTILIZATION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52120" y="5589240"/>
            <a:ext cx="1656184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AVAILABILITY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68144" y="4941168"/>
            <a:ext cx="1584176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ACCESS</a:t>
            </a:r>
            <a:endParaRPr lang="en-US" sz="1400" dirty="0">
              <a:solidFill>
                <a:srgbClr val="4F6228"/>
              </a:solidFill>
            </a:endParaRPr>
          </a:p>
        </p:txBody>
      </p:sp>
      <p:cxnSp>
        <p:nvCxnSpPr>
          <p:cNvPr id="16" name="Straight Arrow Connector 15"/>
          <p:cNvCxnSpPr>
            <a:stCxn id="6" idx="2"/>
            <a:endCxn id="7" idx="0"/>
          </p:cNvCxnSpPr>
          <p:nvPr/>
        </p:nvCxnSpPr>
        <p:spPr>
          <a:xfrm>
            <a:off x="6588224" y="2780928"/>
            <a:ext cx="0" cy="36004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  <a:endCxn id="8" idx="2"/>
          </p:cNvCxnSpPr>
          <p:nvPr/>
        </p:nvCxnSpPr>
        <p:spPr>
          <a:xfrm flipH="1" flipV="1">
            <a:off x="4932040" y="4631432"/>
            <a:ext cx="720080" cy="309736"/>
          </a:xfrm>
          <a:prstGeom prst="straightConnector1">
            <a:avLst/>
          </a:prstGeom>
          <a:ln w="28575" cmpd="sng">
            <a:solidFill>
              <a:srgbClr val="77933C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9" idx="2"/>
          </p:cNvCxnSpPr>
          <p:nvPr/>
        </p:nvCxnSpPr>
        <p:spPr>
          <a:xfrm flipV="1">
            <a:off x="7452320" y="4631432"/>
            <a:ext cx="792088" cy="309736"/>
          </a:xfrm>
          <a:prstGeom prst="straightConnector1">
            <a:avLst/>
          </a:prstGeom>
          <a:ln w="28575" cmpd="sng">
            <a:solidFill>
              <a:srgbClr val="77933C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27584" y="980728"/>
            <a:ext cx="2664296" cy="20882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Global environmental change DRIVERS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7584" y="3789040"/>
            <a:ext cx="2664296" cy="20882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Socioeconomic DRIVERS</a:t>
            </a:r>
            <a:endParaRPr lang="en-US" b="1" dirty="0">
              <a:solidFill>
                <a:srgbClr val="4F6228"/>
              </a:solidFill>
            </a:endParaRPr>
          </a:p>
        </p:txBody>
      </p:sp>
      <p:cxnSp>
        <p:nvCxnSpPr>
          <p:cNvPr id="26" name="Elbow Connector 25"/>
          <p:cNvCxnSpPr>
            <a:stCxn id="14" idx="0"/>
            <a:endCxn id="23" idx="0"/>
          </p:cNvCxnSpPr>
          <p:nvPr/>
        </p:nvCxnSpPr>
        <p:spPr>
          <a:xfrm rot="16200000" flipH="1" flipV="1">
            <a:off x="4103948" y="-1467544"/>
            <a:ext cx="504056" cy="4392488"/>
          </a:xfrm>
          <a:prstGeom prst="bentConnector3">
            <a:avLst>
              <a:gd name="adj1" fmla="val -45352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24" idx="4"/>
          </p:cNvCxnSpPr>
          <p:nvPr/>
        </p:nvCxnSpPr>
        <p:spPr>
          <a:xfrm rot="5400000" flipH="1">
            <a:off x="4103948" y="3933056"/>
            <a:ext cx="504056" cy="4392488"/>
          </a:xfrm>
          <a:prstGeom prst="bentConnector3">
            <a:avLst>
              <a:gd name="adj1" fmla="val -45352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0"/>
            <a:endCxn id="23" idx="4"/>
          </p:cNvCxnSpPr>
          <p:nvPr/>
        </p:nvCxnSpPr>
        <p:spPr>
          <a:xfrm flipV="1">
            <a:off x="2159732" y="3068960"/>
            <a:ext cx="0" cy="72008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52120" y="4221088"/>
            <a:ext cx="18002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1.1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End malnutrition and hunger in each of their forms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27" name="Diamond 26"/>
          <p:cNvSpPr>
            <a:spLocks noChangeAspect="1"/>
          </p:cNvSpPr>
          <p:nvPr/>
        </p:nvSpPr>
        <p:spPr>
          <a:xfrm>
            <a:off x="5292080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>
            <a:spLocks noChangeAspect="1"/>
          </p:cNvSpPr>
          <p:nvPr/>
        </p:nvSpPr>
        <p:spPr>
          <a:xfrm>
            <a:off x="6393904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>
            <a:spLocks noChangeAspect="1"/>
          </p:cNvSpPr>
          <p:nvPr/>
        </p:nvSpPr>
        <p:spPr>
          <a:xfrm>
            <a:off x="7668344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416824" y="3789040"/>
            <a:ext cx="1619672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1.2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Align food systems with environmental welfare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67944" y="3717032"/>
            <a:ext cx="18002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1.3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Improve the livelihood of </a:t>
            </a:r>
            <a:r>
              <a:rPr lang="en-US" b="1" dirty="0" smtClean="0">
                <a:solidFill>
                  <a:srgbClr val="800000"/>
                </a:solidFill>
              </a:rPr>
              <a:t>rural </a:t>
            </a:r>
            <a:r>
              <a:rPr lang="en-US" b="1" dirty="0" smtClean="0">
                <a:solidFill>
                  <a:srgbClr val="800000"/>
                </a:solidFill>
              </a:rPr>
              <a:t>communities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27984" y="439504"/>
            <a:ext cx="396044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2.1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Implement and diffuse </a:t>
            </a:r>
            <a:r>
              <a:rPr lang="en-US" b="1" dirty="0" err="1" smtClean="0">
                <a:solidFill>
                  <a:srgbClr val="800000"/>
                </a:solidFill>
              </a:rPr>
              <a:t>agri</a:t>
            </a:r>
            <a:r>
              <a:rPr lang="en-US" b="1" dirty="0" smtClean="0">
                <a:solidFill>
                  <a:srgbClr val="800000"/>
                </a:solidFill>
              </a:rPr>
              <a:t>-food systems that conserve natural resources and ecosystems while being productive and resilient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4048" y="1990581"/>
            <a:ext cx="381642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2.2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Minimize food losses and waste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9512" y="4566027"/>
            <a:ext cx="1800200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3.1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Ensure equitable multilateral trade systems and mitigate excessive food price volatility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67744" y="3501008"/>
            <a:ext cx="1800200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3.2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Establish inclusive, transparent and equitable decision-making processes on food, nutrition and agriculture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5536" y="1923797"/>
            <a:ext cx="1800200" cy="25853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3.3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Research and technology transfer support the transformation to sustainable food system activities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32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/>
          <p:cNvCxnSpPr>
            <a:stCxn id="23" idx="5"/>
          </p:cNvCxnSpPr>
          <p:nvPr/>
        </p:nvCxnSpPr>
        <p:spPr>
          <a:xfrm>
            <a:off x="3101703" y="2763146"/>
            <a:ext cx="966241" cy="53962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4" idx="7"/>
          </p:cNvCxnSpPr>
          <p:nvPr/>
        </p:nvCxnSpPr>
        <p:spPr>
          <a:xfrm flipV="1">
            <a:off x="3101703" y="3555234"/>
            <a:ext cx="966241" cy="53962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067944" y="476672"/>
            <a:ext cx="4968552" cy="5904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83968" y="692696"/>
            <a:ext cx="4608512" cy="2088232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Food system ACTIVITIES</a:t>
            </a: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 smtClean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 smtClean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  <a:p>
            <a:pPr algn="ctr"/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984" y="1340768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Producing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6096" y="1340768"/>
            <a:ext cx="100811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Processing &amp; packaging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16216" y="1340768"/>
            <a:ext cx="120243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Distributing &amp; retailing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12360" y="1340768"/>
            <a:ext cx="986408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Consuming food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3968" y="3140968"/>
            <a:ext cx="4608512" cy="576064"/>
          </a:xfrm>
          <a:prstGeom prst="rect">
            <a:avLst/>
          </a:prstGeom>
          <a:solidFill>
            <a:srgbClr val="D7E4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Food system OUTCOMES contributing to: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3968" y="3717032"/>
            <a:ext cx="1296144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Social welfare</a:t>
            </a:r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96336" y="3717032"/>
            <a:ext cx="1296144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Environmental welfare</a:t>
            </a:r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52120" y="3717032"/>
            <a:ext cx="1800200" cy="24482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4F6228"/>
                </a:solidFill>
              </a:rPr>
              <a:t>Food security, </a:t>
            </a:r>
            <a:r>
              <a:rPr lang="en-US" sz="1400" dirty="0" smtClean="0">
                <a:solidFill>
                  <a:srgbClr val="4F6228"/>
                </a:solidFill>
              </a:rPr>
              <a:t>i.e. stability over time for:</a:t>
            </a:r>
          </a:p>
          <a:p>
            <a:pPr algn="ctr"/>
            <a:endParaRPr lang="en-US" sz="1400" dirty="0">
              <a:solidFill>
                <a:srgbClr val="4F6228"/>
              </a:solidFill>
            </a:endParaRPr>
          </a:p>
          <a:p>
            <a:pPr algn="ctr"/>
            <a:endParaRPr lang="en-US" sz="1400" dirty="0" smtClean="0">
              <a:solidFill>
                <a:srgbClr val="4F6228"/>
              </a:solidFill>
            </a:endParaRPr>
          </a:p>
          <a:p>
            <a:pPr algn="ctr"/>
            <a:endParaRPr lang="en-US" sz="1400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 smtClean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  <a:p>
            <a:pPr algn="ctr"/>
            <a:endParaRPr lang="en-US" sz="1400" b="1" dirty="0">
              <a:solidFill>
                <a:srgbClr val="4F6228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52120" y="4293096"/>
            <a:ext cx="1584176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UTILIZATION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52120" y="5589240"/>
            <a:ext cx="1656184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AVAILABILITY</a:t>
            </a:r>
            <a:endParaRPr lang="en-US" sz="1400" dirty="0">
              <a:solidFill>
                <a:srgbClr val="4F6228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68144" y="4941168"/>
            <a:ext cx="1584176" cy="57606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4F6228"/>
                </a:solidFill>
              </a:rPr>
              <a:t>FOOD ACCESS</a:t>
            </a:r>
            <a:endParaRPr lang="en-US" sz="1400" dirty="0">
              <a:solidFill>
                <a:srgbClr val="4F6228"/>
              </a:solidFill>
            </a:endParaRPr>
          </a:p>
        </p:txBody>
      </p:sp>
      <p:cxnSp>
        <p:nvCxnSpPr>
          <p:cNvPr id="16" name="Straight Arrow Connector 15"/>
          <p:cNvCxnSpPr>
            <a:stCxn id="6" idx="2"/>
            <a:endCxn id="7" idx="0"/>
          </p:cNvCxnSpPr>
          <p:nvPr/>
        </p:nvCxnSpPr>
        <p:spPr>
          <a:xfrm>
            <a:off x="6588224" y="2780928"/>
            <a:ext cx="0" cy="36004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  <a:endCxn id="8" idx="2"/>
          </p:cNvCxnSpPr>
          <p:nvPr/>
        </p:nvCxnSpPr>
        <p:spPr>
          <a:xfrm flipH="1" flipV="1">
            <a:off x="4932040" y="4631432"/>
            <a:ext cx="720080" cy="309736"/>
          </a:xfrm>
          <a:prstGeom prst="straightConnector1">
            <a:avLst/>
          </a:prstGeom>
          <a:ln w="28575" cmpd="sng">
            <a:solidFill>
              <a:srgbClr val="77933C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9" idx="2"/>
          </p:cNvCxnSpPr>
          <p:nvPr/>
        </p:nvCxnSpPr>
        <p:spPr>
          <a:xfrm flipV="1">
            <a:off x="7452320" y="4631432"/>
            <a:ext cx="792088" cy="309736"/>
          </a:xfrm>
          <a:prstGeom prst="straightConnector1">
            <a:avLst/>
          </a:prstGeom>
          <a:ln w="28575" cmpd="sng">
            <a:solidFill>
              <a:srgbClr val="77933C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827584" y="980728"/>
            <a:ext cx="2664296" cy="20882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Global environmental change DRIVERS</a:t>
            </a:r>
            <a:endParaRPr lang="en-US" b="1" dirty="0">
              <a:solidFill>
                <a:srgbClr val="4F6228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27584" y="3789040"/>
            <a:ext cx="2664296" cy="208823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4F6228"/>
                </a:solidFill>
              </a:rPr>
              <a:t>Socioeconomic DRIVERS</a:t>
            </a:r>
            <a:endParaRPr lang="en-US" b="1" dirty="0">
              <a:solidFill>
                <a:srgbClr val="4F6228"/>
              </a:solidFill>
            </a:endParaRPr>
          </a:p>
        </p:txBody>
      </p:sp>
      <p:cxnSp>
        <p:nvCxnSpPr>
          <p:cNvPr id="26" name="Elbow Connector 25"/>
          <p:cNvCxnSpPr>
            <a:stCxn id="14" idx="0"/>
            <a:endCxn id="23" idx="0"/>
          </p:cNvCxnSpPr>
          <p:nvPr/>
        </p:nvCxnSpPr>
        <p:spPr>
          <a:xfrm rot="16200000" flipH="1" flipV="1">
            <a:off x="4103948" y="-1467544"/>
            <a:ext cx="504056" cy="4392488"/>
          </a:xfrm>
          <a:prstGeom prst="bentConnector3">
            <a:avLst>
              <a:gd name="adj1" fmla="val -45352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4" idx="2"/>
            <a:endCxn id="24" idx="4"/>
          </p:cNvCxnSpPr>
          <p:nvPr/>
        </p:nvCxnSpPr>
        <p:spPr>
          <a:xfrm rot="5400000" flipH="1">
            <a:off x="4103948" y="3933056"/>
            <a:ext cx="504056" cy="4392488"/>
          </a:xfrm>
          <a:prstGeom prst="bentConnector3">
            <a:avLst>
              <a:gd name="adj1" fmla="val -45352"/>
            </a:avLst>
          </a:prstGeom>
          <a:ln w="38100" cmpd="sng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4" idx="0"/>
            <a:endCxn id="23" idx="4"/>
          </p:cNvCxnSpPr>
          <p:nvPr/>
        </p:nvCxnSpPr>
        <p:spPr>
          <a:xfrm flipV="1">
            <a:off x="2159732" y="3068960"/>
            <a:ext cx="0" cy="720080"/>
          </a:xfrm>
          <a:prstGeom prst="straightConnector1">
            <a:avLst/>
          </a:prstGeom>
          <a:ln w="38100" cmpd="sng">
            <a:solidFill>
              <a:srgbClr val="77933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52120" y="4221088"/>
            <a:ext cx="18002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1.1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End malnutrition and hunger in each of their forms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27" name="Diamond 26"/>
          <p:cNvSpPr>
            <a:spLocks noChangeAspect="1"/>
          </p:cNvSpPr>
          <p:nvPr/>
        </p:nvSpPr>
        <p:spPr>
          <a:xfrm>
            <a:off x="5292080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iamond 28"/>
          <p:cNvSpPr>
            <a:spLocks noChangeAspect="1"/>
          </p:cNvSpPr>
          <p:nvPr/>
        </p:nvSpPr>
        <p:spPr>
          <a:xfrm>
            <a:off x="6393904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iamond 29"/>
          <p:cNvSpPr>
            <a:spLocks noChangeAspect="1"/>
          </p:cNvSpPr>
          <p:nvPr/>
        </p:nvSpPr>
        <p:spPr>
          <a:xfrm>
            <a:off x="7668344" y="1722512"/>
            <a:ext cx="194320" cy="194320"/>
          </a:xfrm>
          <a:prstGeom prst="diamon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27984" y="439504"/>
            <a:ext cx="396044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Target 2.1</a:t>
            </a:r>
          </a:p>
          <a:p>
            <a:pPr algn="ctr"/>
            <a:r>
              <a:rPr lang="en-US" b="1" dirty="0" smtClean="0">
                <a:solidFill>
                  <a:srgbClr val="800000"/>
                </a:solidFill>
              </a:rPr>
              <a:t>Implement and diffuse </a:t>
            </a:r>
            <a:r>
              <a:rPr lang="en-US" b="1" dirty="0" err="1" smtClean="0">
                <a:solidFill>
                  <a:srgbClr val="800000"/>
                </a:solidFill>
              </a:rPr>
              <a:t>agri</a:t>
            </a:r>
            <a:r>
              <a:rPr lang="en-US" b="1" dirty="0" smtClean="0">
                <a:solidFill>
                  <a:srgbClr val="800000"/>
                </a:solidFill>
              </a:rPr>
              <a:t>-food systems that conserve natural resources and ecosystems while being productive and resilient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40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0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772</Words>
  <Application>Microsoft Macintosh PowerPoint</Application>
  <PresentationFormat>On-screen Show (4:3)</PresentationFormat>
  <Paragraphs>200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Larissa</vt:lpstr>
      <vt:lpstr>3_Benutzerdefiniertes Design</vt:lpstr>
      <vt:lpstr>2_Benutzerdefiniertes Design</vt:lpstr>
      <vt:lpstr>Benutzerdefiniertes Design</vt:lpstr>
      <vt:lpstr>1_Benutzerdefiniertes Design</vt:lpstr>
      <vt:lpstr>Setting a Goal for Food and Nutrition Security through Sustainable Agriculture and Food Systems</vt:lpstr>
      <vt:lpstr>PowerPoint Presentation</vt:lpstr>
      <vt:lpstr>PowerPoint Presentation</vt:lpstr>
      <vt:lpstr>Post-2015 goal: Achieve food and nutrition security through sustainable agri-food systems </vt:lpstr>
      <vt:lpstr>Targets</vt:lpstr>
      <vt:lpstr>PowerPoint Presentation</vt:lpstr>
      <vt:lpstr>PowerPoint Presentation</vt:lpstr>
      <vt:lpstr>PowerPoint Presentation</vt:lpstr>
      <vt:lpstr>Indicators</vt:lpstr>
      <vt:lpstr>PowerPoint Presentation</vt:lpstr>
      <vt:lpstr>PowerPoint Presentation</vt:lpstr>
      <vt:lpstr>PowerPoint Presentation</vt:lpstr>
      <vt:lpstr>conclusions</vt:lpstr>
      <vt:lpstr>Target and indicator framework</vt:lpstr>
      <vt:lpstr>Target and indicator framework</vt:lpstr>
      <vt:lpstr>Outlook</vt:lpstr>
      <vt:lpstr>Outlook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Matija Nuic</dc:creator>
  <cp:lastModifiedBy>Birgit Kopainsky</cp:lastModifiedBy>
  <cp:revision>98</cp:revision>
  <cp:lastPrinted>2013-10-17T10:37:40Z</cp:lastPrinted>
  <dcterms:created xsi:type="dcterms:W3CDTF">2013-10-17T08:15:46Z</dcterms:created>
  <dcterms:modified xsi:type="dcterms:W3CDTF">2014-01-29T09:59:01Z</dcterms:modified>
</cp:coreProperties>
</file>