
<file path=[Content_Types].xml><?xml version="1.0" encoding="utf-8"?>
<Types xmlns="http://schemas.openxmlformats.org/package/2006/content-types">
  <Default Extension="png" ContentType="image/png"/>
  <Default Extension="wmf" ContentType="image/x-wmf"/>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theme/themeOverride1.xml" ContentType="application/vnd.openxmlformats-officedocument.themeOverride+xml"/>
  <Override PartName="/ppt/charts/chart2.xml" ContentType="application/vnd.openxmlformats-officedocument.drawingml.chart+xml"/>
  <Override PartName="/ppt/theme/themeOverride2.xml" ContentType="application/vnd.openxmlformats-officedocument.themeOverride+xml"/>
  <Override PartName="/ppt/charts/chart3.xml" ContentType="application/vnd.openxmlformats-officedocument.drawingml.chart+xml"/>
  <Override PartName="/ppt/theme/themeOverride3.xml" ContentType="application/vnd.openxmlformats-officedocument.themeOverride+xml"/>
  <Override PartName="/ppt/charts/chart4.xml" ContentType="application/vnd.openxmlformats-officedocument.drawingml.chart+xml"/>
  <Override PartName="/ppt/theme/themeOverride4.xml" ContentType="application/vnd.openxmlformats-officedocument.themeOverride+xml"/>
  <Override PartName="/ppt/charts/chart5.xml" ContentType="application/vnd.openxmlformats-officedocument.drawingml.chart+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9"/>
  </p:notesMasterIdLst>
  <p:handoutMasterIdLst>
    <p:handoutMasterId r:id="rId30"/>
  </p:handoutMasterIdLst>
  <p:sldIdLst>
    <p:sldId id="257" r:id="rId2"/>
    <p:sldId id="258" r:id="rId3"/>
    <p:sldId id="259" r:id="rId4"/>
    <p:sldId id="260" r:id="rId5"/>
    <p:sldId id="261" r:id="rId6"/>
    <p:sldId id="262" r:id="rId7"/>
    <p:sldId id="295" r:id="rId8"/>
    <p:sldId id="294" r:id="rId9"/>
    <p:sldId id="293" r:id="rId10"/>
    <p:sldId id="292" r:id="rId11"/>
    <p:sldId id="296" r:id="rId12"/>
    <p:sldId id="281" r:id="rId13"/>
    <p:sldId id="264" r:id="rId14"/>
    <p:sldId id="265" r:id="rId15"/>
    <p:sldId id="297" r:id="rId16"/>
    <p:sldId id="266" r:id="rId17"/>
    <p:sldId id="267" r:id="rId18"/>
    <p:sldId id="268" r:id="rId19"/>
    <p:sldId id="279" r:id="rId20"/>
    <p:sldId id="282" r:id="rId21"/>
    <p:sldId id="298" r:id="rId22"/>
    <p:sldId id="269" r:id="rId23"/>
    <p:sldId id="270" r:id="rId24"/>
    <p:sldId id="271" r:id="rId25"/>
    <p:sldId id="272" r:id="rId26"/>
    <p:sldId id="273" r:id="rId27"/>
    <p:sldId id="277" r:id="rId28"/>
  </p:sldIdLst>
  <p:sldSz cx="9144000" cy="6858000" type="screen4x3"/>
  <p:notesSz cx="6745288" cy="9882188"/>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6587" autoAdjust="0"/>
    <p:restoredTop sz="91031" autoAdjust="0"/>
  </p:normalViewPr>
  <p:slideViewPr>
    <p:cSldViewPr>
      <p:cViewPr>
        <p:scale>
          <a:sx n="87" d="100"/>
          <a:sy n="87" d="100"/>
        </p:scale>
        <p:origin x="-1026" y="-72"/>
      </p:cViewPr>
      <p:guideLst>
        <p:guide orient="horz" pos="2160"/>
        <p:guide pos="2880"/>
      </p:guideLst>
    </p:cSldViewPr>
  </p:slideViewPr>
  <p:outlineViewPr>
    <p:cViewPr>
      <p:scale>
        <a:sx n="33" d="100"/>
        <a:sy n="33" d="100"/>
      </p:scale>
      <p:origin x="0" y="6234"/>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s>
</file>

<file path=ppt/charts/_rels/chart1.xml.rels><?xml version="1.0" encoding="UTF-8" standalone="yes"?>
<Relationships xmlns="http://schemas.openxmlformats.org/package/2006/relationships"><Relationship Id="rId2" Type="http://schemas.openxmlformats.org/officeDocument/2006/relationships/oleObject" Target="file:///C:\Users\farouane\AppData\Local\Temp\Matthieu%20-%20WDI%20-%20GNI-1.xlsx" TargetMode="External"/><Relationship Id="rId1" Type="http://schemas.openxmlformats.org/officeDocument/2006/relationships/themeOverride" Target="../theme/themeOverride1.xml"/></Relationships>
</file>

<file path=ppt/charts/_rels/chart2.xml.rels><?xml version="1.0" encoding="UTF-8" standalone="yes"?>
<Relationships xmlns="http://schemas.openxmlformats.org/package/2006/relationships"><Relationship Id="rId2" Type="http://schemas.openxmlformats.org/officeDocument/2006/relationships/oleObject" Target="file:///C:\Users\farouane\AppData\Local\Temp\Matthieu%20-%20WDI%20-%20GNI-1.xlsx" TargetMode="External"/><Relationship Id="rId1" Type="http://schemas.openxmlformats.org/officeDocument/2006/relationships/themeOverride" Target="../theme/themeOverride2.xml"/></Relationships>
</file>

<file path=ppt/charts/_rels/chart3.xml.rels><?xml version="1.0" encoding="UTF-8" standalone="yes"?>
<Relationships xmlns="http://schemas.openxmlformats.org/package/2006/relationships"><Relationship Id="rId2" Type="http://schemas.openxmlformats.org/officeDocument/2006/relationships/oleObject" Target="file:///C:\Users\aldrabo\Desktop\dossier%20zone%20franc\graphique%20conflit1.xlsx" TargetMode="External"/><Relationship Id="rId1" Type="http://schemas.openxmlformats.org/officeDocument/2006/relationships/themeOverride" Target="../theme/themeOverride3.xml"/></Relationships>
</file>

<file path=ppt/charts/_rels/chart4.xml.rels><?xml version="1.0" encoding="UTF-8" standalone="yes"?>
<Relationships xmlns="http://schemas.openxmlformats.org/package/2006/relationships"><Relationship Id="rId2" Type="http://schemas.openxmlformats.org/officeDocument/2006/relationships/oleObject" Target="file:///C:\Users\farouane\AppData\Local\Temp\Matthieu%20-%20WDI%20-%20GNI-1.xlsx" TargetMode="External"/><Relationship Id="rId1" Type="http://schemas.openxmlformats.org/officeDocument/2006/relationships/themeOverride" Target="../theme/themeOverride4.xml"/></Relationships>
</file>

<file path=ppt/charts/_rels/chart5.xml.rels><?xml version="1.0" encoding="UTF-8" standalone="yes"?>
<Relationships xmlns="http://schemas.openxmlformats.org/package/2006/relationships"><Relationship Id="rId1" Type="http://schemas.openxmlformats.org/officeDocument/2006/relationships/oleObject" Target="file:///C:\Users\paguilla\AppData\Local\Temp\ch..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a:lstStyle/>
          <a:p>
            <a:pPr>
              <a:defRPr/>
            </a:pPr>
            <a:r>
              <a:rPr lang="fr-FR" sz="900"/>
              <a:t>Rapport entre la moyenne</a:t>
            </a:r>
            <a:r>
              <a:rPr lang="fr-FR" sz="900" baseline="0"/>
              <a:t> </a:t>
            </a:r>
            <a:r>
              <a:rPr lang="fr-FR" sz="900"/>
              <a:t>des RNB/hab de la zone franc, de l'UEMOA</a:t>
            </a:r>
            <a:r>
              <a:rPr lang="fr-FR" sz="900" baseline="0"/>
              <a:t> et de la CEMAC, avec celle des pays hors zone franc</a:t>
            </a:r>
            <a:endParaRPr lang="fr-FR" sz="900"/>
          </a:p>
          <a:p>
            <a:pPr>
              <a:defRPr/>
            </a:pPr>
            <a:r>
              <a:rPr lang="fr-FR" sz="900" b="0" i="1"/>
              <a:t>World Bank</a:t>
            </a:r>
            <a:r>
              <a:rPr lang="fr-FR" sz="900" b="0" i="1" baseline="0"/>
              <a:t> Atlas Method</a:t>
            </a:r>
            <a:endParaRPr lang="fr-FR" sz="900" b="0" i="1"/>
          </a:p>
        </c:rich>
      </c:tx>
      <c:layout>
        <c:manualLayout>
          <c:xMode val="edge"/>
          <c:yMode val="edge"/>
          <c:x val="0.12988058293801505"/>
          <c:y val="1.8868003875708195E-2"/>
        </c:manualLayout>
      </c:layout>
      <c:overlay val="0"/>
    </c:title>
    <c:autoTitleDeleted val="0"/>
    <c:plotArea>
      <c:layout>
        <c:manualLayout>
          <c:layoutTarget val="inner"/>
          <c:xMode val="edge"/>
          <c:yMode val="edge"/>
          <c:x val="5.6153041297277703E-2"/>
          <c:y val="0.21010472318292536"/>
          <c:w val="0.90546953792225537"/>
          <c:h val="0.64291863199612442"/>
        </c:manualLayout>
      </c:layout>
      <c:lineChart>
        <c:grouping val="standard"/>
        <c:varyColors val="0"/>
        <c:ser>
          <c:idx val="0"/>
          <c:order val="0"/>
          <c:tx>
            <c:strRef>
              <c:f>'GNI Atlas et PPP avec GE'!$AI$2578</c:f>
              <c:strCache>
                <c:ptCount val="1"/>
                <c:pt idx="0">
                  <c:v>ZF/HZF</c:v>
                </c:pt>
              </c:strCache>
            </c:strRef>
          </c:tx>
          <c:spPr>
            <a:ln>
              <a:solidFill>
                <a:schemeClr val="tx1">
                  <a:lumMod val="50000"/>
                  <a:lumOff val="50000"/>
                </a:schemeClr>
              </a:solidFill>
            </a:ln>
          </c:spPr>
          <c:marker>
            <c:symbol val="triangle"/>
            <c:size val="7"/>
            <c:spPr>
              <a:solidFill>
                <a:schemeClr val="tx1">
                  <a:lumMod val="50000"/>
                  <a:lumOff val="50000"/>
                </a:schemeClr>
              </a:solidFill>
              <a:ln>
                <a:solidFill>
                  <a:schemeClr val="tx1">
                    <a:lumMod val="50000"/>
                    <a:lumOff val="50000"/>
                  </a:schemeClr>
                </a:solidFill>
              </a:ln>
            </c:spPr>
          </c:marker>
          <c:dLbls>
            <c:dLbl>
              <c:idx val="0"/>
              <c:delete val="1"/>
            </c:dLbl>
            <c:dLbl>
              <c:idx val="1"/>
              <c:delete val="1"/>
            </c:dLbl>
            <c:dLbl>
              <c:idx val="2"/>
              <c:delete val="1"/>
            </c:dLbl>
            <c:dLbl>
              <c:idx val="3"/>
              <c:layout>
                <c:manualLayout>
                  <c:x val="4.0985731586702908E-3"/>
                  <c:y val="-1.46296292944092E-2"/>
                </c:manualLayout>
              </c:layout>
              <c:showLegendKey val="0"/>
              <c:showVal val="0"/>
              <c:showCatName val="0"/>
              <c:showSerName val="1"/>
              <c:showPercent val="0"/>
              <c:showBubbleSize val="0"/>
            </c:dLbl>
            <c:showLegendKey val="0"/>
            <c:showVal val="0"/>
            <c:showCatName val="0"/>
            <c:showSerName val="1"/>
            <c:showPercent val="0"/>
            <c:showBubbleSize val="0"/>
            <c:showLeaderLines val="0"/>
          </c:dLbls>
          <c:cat>
            <c:numRef>
              <c:f>('GNI Atlas et PPP avec GE'!$AK$2577;'GNI Atlas et PPP avec GE'!$AU$2577;'GNI Atlas et PPP avec GE'!$BE$2577;'GNI Atlas et PPP avec GE'!$BO$2577)</c:f>
              <c:numCache>
                <c:formatCode>0</c:formatCode>
                <c:ptCount val="4"/>
                <c:pt idx="0">
                  <c:v>1981</c:v>
                </c:pt>
                <c:pt idx="1">
                  <c:v>1991</c:v>
                </c:pt>
                <c:pt idx="2">
                  <c:v>2001</c:v>
                </c:pt>
                <c:pt idx="3">
                  <c:v>2011</c:v>
                </c:pt>
              </c:numCache>
            </c:numRef>
          </c:cat>
          <c:val>
            <c:numRef>
              <c:f>('GNI Atlas et PPP avec GE'!$AK$2578;'GNI Atlas et PPP avec GE'!$AU$2578;'GNI Atlas et PPP avec GE'!$BE$2578;'GNI Atlas et PPP avec GE'!$BO$2578)</c:f>
              <c:numCache>
                <c:formatCode>0.000</c:formatCode>
                <c:ptCount val="4"/>
                <c:pt idx="0">
                  <c:v>1.401209218484049</c:v>
                </c:pt>
                <c:pt idx="1">
                  <c:v>1.0596975742844905</c:v>
                </c:pt>
                <c:pt idx="2">
                  <c:v>0.73454018114782194</c:v>
                </c:pt>
                <c:pt idx="3">
                  <c:v>1.2181465099202151</c:v>
                </c:pt>
              </c:numCache>
            </c:numRef>
          </c:val>
          <c:smooth val="0"/>
        </c:ser>
        <c:ser>
          <c:idx val="1"/>
          <c:order val="1"/>
          <c:tx>
            <c:strRef>
              <c:f>'GNI Atlas et PPP avec GE'!$AI$2579</c:f>
              <c:strCache>
                <c:ptCount val="1"/>
                <c:pt idx="0">
                  <c:v>UEMOA/HZF</c:v>
                </c:pt>
              </c:strCache>
            </c:strRef>
          </c:tx>
          <c:spPr>
            <a:ln>
              <a:solidFill>
                <a:srgbClr val="4F81BD"/>
              </a:solidFill>
            </a:ln>
          </c:spPr>
          <c:marker>
            <c:symbol val="diamond"/>
            <c:size val="7"/>
            <c:spPr>
              <a:solidFill>
                <a:srgbClr val="4F81BD"/>
              </a:solidFill>
              <a:ln>
                <a:solidFill>
                  <a:srgbClr val="4F81BD"/>
                </a:solidFill>
              </a:ln>
            </c:spPr>
          </c:marker>
          <c:dLbls>
            <c:dLbl>
              <c:idx val="3"/>
              <c:layout/>
              <c:showLegendKey val="0"/>
              <c:showVal val="0"/>
              <c:showCatName val="0"/>
              <c:showSerName val="1"/>
              <c:showPercent val="0"/>
              <c:showBubbleSize val="0"/>
            </c:dLbl>
            <c:showLegendKey val="0"/>
            <c:showVal val="0"/>
            <c:showCatName val="0"/>
            <c:showSerName val="0"/>
            <c:showPercent val="0"/>
            <c:showBubbleSize val="0"/>
          </c:dLbls>
          <c:cat>
            <c:numRef>
              <c:f>('GNI Atlas et PPP avec GE'!$AK$2577;'GNI Atlas et PPP avec GE'!$AU$2577;'GNI Atlas et PPP avec GE'!$BE$2577;'GNI Atlas et PPP avec GE'!$BO$2577)</c:f>
              <c:numCache>
                <c:formatCode>0</c:formatCode>
                <c:ptCount val="4"/>
                <c:pt idx="0">
                  <c:v>1981</c:v>
                </c:pt>
                <c:pt idx="1">
                  <c:v>1991</c:v>
                </c:pt>
                <c:pt idx="2">
                  <c:v>2001</c:v>
                </c:pt>
                <c:pt idx="3">
                  <c:v>2011</c:v>
                </c:pt>
              </c:numCache>
            </c:numRef>
          </c:cat>
          <c:val>
            <c:numRef>
              <c:f>('GNI Atlas et PPP avec GE'!$AK$2579;'GNI Atlas et PPP avec GE'!$AU$2579;'GNI Atlas et PPP avec GE'!$BE$2579;'GNI Atlas et PPP avec GE'!$BO$2579)</c:f>
              <c:numCache>
                <c:formatCode>0.000</c:formatCode>
                <c:ptCount val="4"/>
                <c:pt idx="0">
                  <c:v>0.73809053402346925</c:v>
                </c:pt>
                <c:pt idx="1">
                  <c:v>0.55827613328262493</c:v>
                </c:pt>
                <c:pt idx="2">
                  <c:v>0.3653518065625378</c:v>
                </c:pt>
                <c:pt idx="3">
                  <c:v>0.38433990272081991</c:v>
                </c:pt>
              </c:numCache>
            </c:numRef>
          </c:val>
          <c:smooth val="0"/>
        </c:ser>
        <c:ser>
          <c:idx val="2"/>
          <c:order val="2"/>
          <c:tx>
            <c:strRef>
              <c:f>'GNI Atlas et PPP avec GE'!$AI$2580</c:f>
              <c:strCache>
                <c:ptCount val="1"/>
                <c:pt idx="0">
                  <c:v>CEMAC/HZF</c:v>
                </c:pt>
              </c:strCache>
            </c:strRef>
          </c:tx>
          <c:spPr>
            <a:ln>
              <a:solidFill>
                <a:schemeClr val="tx1"/>
              </a:solidFill>
            </a:ln>
          </c:spPr>
          <c:marker>
            <c:symbol val="square"/>
            <c:size val="7"/>
            <c:spPr>
              <a:solidFill>
                <a:schemeClr val="tx1"/>
              </a:solidFill>
              <a:ln>
                <a:solidFill>
                  <a:schemeClr val="tx1"/>
                </a:solidFill>
              </a:ln>
            </c:spPr>
          </c:marker>
          <c:dLbls>
            <c:dLbl>
              <c:idx val="3"/>
              <c:layout>
                <c:manualLayout>
                  <c:x val="0"/>
                  <c:y val="1.3352184795919745E-2"/>
                </c:manualLayout>
              </c:layout>
              <c:showLegendKey val="0"/>
              <c:showVal val="0"/>
              <c:showCatName val="0"/>
              <c:showSerName val="1"/>
              <c:showPercent val="0"/>
              <c:showBubbleSize val="0"/>
            </c:dLbl>
            <c:showLegendKey val="0"/>
            <c:showVal val="0"/>
            <c:showCatName val="0"/>
            <c:showSerName val="0"/>
            <c:showPercent val="0"/>
            <c:showBubbleSize val="0"/>
          </c:dLbls>
          <c:cat>
            <c:numRef>
              <c:f>('GNI Atlas et PPP avec GE'!$AK$2577;'GNI Atlas et PPP avec GE'!$AU$2577;'GNI Atlas et PPP avec GE'!$BE$2577;'GNI Atlas et PPP avec GE'!$BO$2577)</c:f>
              <c:numCache>
                <c:formatCode>0</c:formatCode>
                <c:ptCount val="4"/>
                <c:pt idx="0">
                  <c:v>1981</c:v>
                </c:pt>
                <c:pt idx="1">
                  <c:v>1991</c:v>
                </c:pt>
                <c:pt idx="2">
                  <c:v>2001</c:v>
                </c:pt>
                <c:pt idx="3">
                  <c:v>2011</c:v>
                </c:pt>
              </c:numCache>
            </c:numRef>
          </c:cat>
          <c:val>
            <c:numRef>
              <c:f>('GNI Atlas et PPP avec GE'!$AK$2580;'GNI Atlas et PPP avec GE'!$AU$2580;'GNI Atlas et PPP avec GE'!$BE$2580;'GNI Atlas et PPP avec GE'!$BO$2580)</c:f>
              <c:numCache>
                <c:formatCode>0.000</c:formatCode>
                <c:ptCount val="4"/>
                <c:pt idx="0">
                  <c:v>2.6217756665442717</c:v>
                </c:pt>
                <c:pt idx="1">
                  <c:v>1.7899190840148309</c:v>
                </c:pt>
                <c:pt idx="2">
                  <c:v>1.2760563150072184</c:v>
                </c:pt>
                <c:pt idx="3">
                  <c:v>2.4631645931300241</c:v>
                </c:pt>
              </c:numCache>
            </c:numRef>
          </c:val>
          <c:smooth val="0"/>
        </c:ser>
        <c:dLbls>
          <c:showLegendKey val="0"/>
          <c:showVal val="0"/>
          <c:showCatName val="0"/>
          <c:showSerName val="0"/>
          <c:showPercent val="0"/>
          <c:showBubbleSize val="0"/>
        </c:dLbls>
        <c:marker val="1"/>
        <c:smooth val="0"/>
        <c:axId val="76517376"/>
        <c:axId val="76518912"/>
      </c:lineChart>
      <c:catAx>
        <c:axId val="76517376"/>
        <c:scaling>
          <c:orientation val="minMax"/>
        </c:scaling>
        <c:delete val="0"/>
        <c:axPos val="b"/>
        <c:numFmt formatCode="0" sourceLinked="1"/>
        <c:majorTickMark val="out"/>
        <c:minorTickMark val="none"/>
        <c:tickLblPos val="nextTo"/>
        <c:crossAx val="76518912"/>
        <c:crosses val="autoZero"/>
        <c:auto val="1"/>
        <c:lblAlgn val="ctr"/>
        <c:lblOffset val="100"/>
        <c:noMultiLvlLbl val="0"/>
      </c:catAx>
      <c:valAx>
        <c:axId val="76518912"/>
        <c:scaling>
          <c:orientation val="minMax"/>
          <c:max val="3"/>
          <c:min val="0"/>
        </c:scaling>
        <c:delete val="0"/>
        <c:axPos val="l"/>
        <c:majorGridlines>
          <c:spPr>
            <a:ln>
              <a:solidFill>
                <a:schemeClr val="bg1">
                  <a:lumMod val="75000"/>
                </a:schemeClr>
              </a:solidFill>
            </a:ln>
          </c:spPr>
        </c:majorGridlines>
        <c:numFmt formatCode="#,##0.0" sourceLinked="0"/>
        <c:majorTickMark val="out"/>
        <c:minorTickMark val="none"/>
        <c:tickLblPos val="nextTo"/>
        <c:spPr>
          <a:ln>
            <a:solidFill>
              <a:schemeClr val="accent1"/>
            </a:solidFill>
          </a:ln>
        </c:spPr>
        <c:crossAx val="76517376"/>
        <c:crosses val="autoZero"/>
        <c:crossBetween val="between"/>
      </c:valAx>
    </c:plotArea>
    <c:legend>
      <c:legendPos val="b"/>
      <c:layout>
        <c:manualLayout>
          <c:xMode val="edge"/>
          <c:yMode val="edge"/>
          <c:x val="0.31656810423319787"/>
          <c:y val="0.92389170558075062"/>
          <c:w val="0.41029132205735591"/>
          <c:h val="5.0959717194417914E-2"/>
        </c:manualLayout>
      </c:layout>
      <c:overlay val="0"/>
    </c:legend>
    <c:plotVisOnly val="1"/>
    <c:dispBlanksAs val="gap"/>
    <c:showDLblsOverMax val="0"/>
  </c:chart>
  <c:spPr>
    <a:ln>
      <a:noFill/>
    </a:ln>
    <a:effectLst>
      <a:outerShdw blurRad="50800" dist="38100" dir="2700000" algn="tl" rotWithShape="0">
        <a:prstClr val="black">
          <a:alpha val="40000"/>
        </a:prstClr>
      </a:outerShdw>
    </a:effectLst>
  </c:spPr>
  <c:externalData r:id="rId2">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a:lstStyle/>
          <a:p>
            <a:pPr>
              <a:defRPr/>
            </a:pPr>
            <a:r>
              <a:rPr lang="fr-FR" sz="1100"/>
              <a:t>RNB/hab (Atlas) relatif de la Zone Franc</a:t>
            </a:r>
          </a:p>
        </c:rich>
      </c:tx>
      <c:layout>
        <c:manualLayout>
          <c:xMode val="edge"/>
          <c:yMode val="edge"/>
          <c:x val="0.29927326362709838"/>
          <c:y val="1.2588832218951844E-2"/>
        </c:manualLayout>
      </c:layout>
      <c:overlay val="0"/>
    </c:title>
    <c:autoTitleDeleted val="0"/>
    <c:plotArea>
      <c:layout>
        <c:manualLayout>
          <c:layoutTarget val="inner"/>
          <c:xMode val="edge"/>
          <c:yMode val="edge"/>
          <c:x val="5.2934568404969226E-2"/>
          <c:y val="0.24835929040279137"/>
          <c:w val="0.90546953792225537"/>
          <c:h val="0.68539676968624663"/>
        </c:manualLayout>
      </c:layout>
      <c:lineChart>
        <c:grouping val="standard"/>
        <c:varyColors val="0"/>
        <c:ser>
          <c:idx val="0"/>
          <c:order val="0"/>
          <c:tx>
            <c:strRef>
              <c:f>'GNI Atlas et PPP avec GE'!$C$768</c:f>
              <c:strCache>
                <c:ptCount val="1"/>
                <c:pt idx="0">
                  <c:v>ZF/HZF</c:v>
                </c:pt>
              </c:strCache>
            </c:strRef>
          </c:tx>
          <c:spPr>
            <a:ln>
              <a:solidFill>
                <a:schemeClr val="tx1">
                  <a:lumMod val="50000"/>
                  <a:lumOff val="50000"/>
                </a:schemeClr>
              </a:solidFill>
            </a:ln>
          </c:spPr>
          <c:marker>
            <c:symbol val="triangle"/>
            <c:size val="7"/>
            <c:spPr>
              <a:solidFill>
                <a:schemeClr val="tx1">
                  <a:lumMod val="50000"/>
                  <a:lumOff val="50000"/>
                </a:schemeClr>
              </a:solidFill>
              <a:ln>
                <a:solidFill>
                  <a:schemeClr val="tx1">
                    <a:lumMod val="50000"/>
                    <a:lumOff val="50000"/>
                  </a:schemeClr>
                </a:solidFill>
              </a:ln>
            </c:spPr>
          </c:marker>
          <c:dLbls>
            <c:dLbl>
              <c:idx val="0"/>
              <c:delete val="1"/>
            </c:dLbl>
            <c:dLbl>
              <c:idx val="1"/>
              <c:delete val="1"/>
            </c:dLbl>
            <c:dLbl>
              <c:idx val="2"/>
              <c:delete val="1"/>
            </c:dLbl>
            <c:showLegendKey val="0"/>
            <c:showVal val="0"/>
            <c:showCatName val="0"/>
            <c:showSerName val="1"/>
            <c:showPercent val="0"/>
            <c:showBubbleSize val="0"/>
            <c:showLeaderLines val="0"/>
          </c:dLbls>
          <c:cat>
            <c:strRef>
              <c:f>('GNI Atlas et PPP avec GE'!$AK$1;'GNI Atlas et PPP avec GE'!$AU$1;'GNI Atlas et PPP avec GE'!$BE$1;'GNI Atlas et PPP avec GE'!$BO$1)</c:f>
              <c:strCache>
                <c:ptCount val="4"/>
                <c:pt idx="0">
                  <c:v>1981</c:v>
                </c:pt>
                <c:pt idx="1">
                  <c:v>1991</c:v>
                </c:pt>
                <c:pt idx="2">
                  <c:v>2001</c:v>
                </c:pt>
                <c:pt idx="3">
                  <c:v>2011</c:v>
                </c:pt>
              </c:strCache>
            </c:strRef>
          </c:cat>
          <c:val>
            <c:numRef>
              <c:f>('GNI Atlas et PPP avec GE'!$AK$768;'GNI Atlas et PPP avec GE'!$AU$768;'GNI Atlas et PPP avec GE'!$BE$768;'GNI Atlas et PPP avec GE'!$BO$768)</c:f>
              <c:numCache>
                <c:formatCode>#,##0.000</c:formatCode>
                <c:ptCount val="4"/>
                <c:pt idx="0">
                  <c:v>1.3258123789242529</c:v>
                </c:pt>
                <c:pt idx="1">
                  <c:v>1.7668829265499606</c:v>
                </c:pt>
                <c:pt idx="2">
                  <c:v>1.4519843076926169</c:v>
                </c:pt>
                <c:pt idx="3">
                  <c:v>1.0886762891742858</c:v>
                </c:pt>
              </c:numCache>
            </c:numRef>
          </c:val>
          <c:smooth val="0"/>
        </c:ser>
        <c:ser>
          <c:idx val="1"/>
          <c:order val="1"/>
          <c:tx>
            <c:strRef>
              <c:f>'GNI Atlas et PPP avec GE'!$C$769</c:f>
              <c:strCache>
                <c:ptCount val="1"/>
                <c:pt idx="0">
                  <c:v>UEMOA/HZF</c:v>
                </c:pt>
              </c:strCache>
            </c:strRef>
          </c:tx>
          <c:spPr>
            <a:ln>
              <a:solidFill>
                <a:srgbClr val="4F81BD"/>
              </a:solidFill>
            </a:ln>
          </c:spPr>
          <c:marker>
            <c:symbol val="diamond"/>
            <c:size val="7"/>
            <c:spPr>
              <a:solidFill>
                <a:srgbClr val="4F81BD"/>
              </a:solidFill>
              <a:ln>
                <a:solidFill>
                  <a:srgbClr val="4F81BD"/>
                </a:solidFill>
              </a:ln>
            </c:spPr>
          </c:marker>
          <c:dLbls>
            <c:dLbl>
              <c:idx val="0"/>
              <c:delete val="1"/>
            </c:dLbl>
            <c:dLbl>
              <c:idx val="1"/>
              <c:delete val="1"/>
            </c:dLbl>
            <c:dLbl>
              <c:idx val="2"/>
              <c:delete val="1"/>
            </c:dLbl>
            <c:showLegendKey val="0"/>
            <c:showVal val="0"/>
            <c:showCatName val="0"/>
            <c:showSerName val="1"/>
            <c:showPercent val="0"/>
            <c:showBubbleSize val="0"/>
            <c:showLeaderLines val="0"/>
          </c:dLbls>
          <c:cat>
            <c:strRef>
              <c:f>('GNI Atlas et PPP avec GE'!$AK$1;'GNI Atlas et PPP avec GE'!$AU$1;'GNI Atlas et PPP avec GE'!$BE$1;'GNI Atlas et PPP avec GE'!$BO$1)</c:f>
              <c:strCache>
                <c:ptCount val="4"/>
                <c:pt idx="0">
                  <c:v>1981</c:v>
                </c:pt>
                <c:pt idx="1">
                  <c:v>1991</c:v>
                </c:pt>
                <c:pt idx="2">
                  <c:v>2001</c:v>
                </c:pt>
                <c:pt idx="3">
                  <c:v>2011</c:v>
                </c:pt>
              </c:strCache>
            </c:strRef>
          </c:cat>
          <c:val>
            <c:numRef>
              <c:f>('GNI Atlas et PPP avec GE'!$AK$769;'GNI Atlas et PPP avec GE'!$AU$769;'GNI Atlas et PPP avec GE'!$BE$769;'GNI Atlas et PPP avec GE'!$BO$769)</c:f>
              <c:numCache>
                <c:formatCode>0.000</c:formatCode>
                <c:ptCount val="4"/>
                <c:pt idx="0">
                  <c:v>1.140033810431452</c:v>
                </c:pt>
                <c:pt idx="1">
                  <c:v>1.4166585969936381</c:v>
                </c:pt>
                <c:pt idx="2">
                  <c:v>1.2080508662113727</c:v>
                </c:pt>
                <c:pt idx="3">
                  <c:v>0.812951040850171</c:v>
                </c:pt>
              </c:numCache>
            </c:numRef>
          </c:val>
          <c:smooth val="0"/>
        </c:ser>
        <c:ser>
          <c:idx val="2"/>
          <c:order val="2"/>
          <c:tx>
            <c:strRef>
              <c:f>'GNI Atlas et PPP avec GE'!$C$770</c:f>
              <c:strCache>
                <c:ptCount val="1"/>
                <c:pt idx="0">
                  <c:v>CEMAC/HZF</c:v>
                </c:pt>
              </c:strCache>
            </c:strRef>
          </c:tx>
          <c:spPr>
            <a:ln>
              <a:solidFill>
                <a:schemeClr val="tx1"/>
              </a:solidFill>
            </a:ln>
          </c:spPr>
          <c:marker>
            <c:symbol val="square"/>
            <c:size val="7"/>
            <c:spPr>
              <a:solidFill>
                <a:schemeClr val="tx1"/>
              </a:solidFill>
              <a:ln>
                <a:solidFill>
                  <a:schemeClr val="tx1"/>
                </a:solidFill>
              </a:ln>
            </c:spPr>
          </c:marker>
          <c:dLbls>
            <c:dLbl>
              <c:idx val="0"/>
              <c:delete val="1"/>
            </c:dLbl>
            <c:dLbl>
              <c:idx val="1"/>
              <c:delete val="1"/>
            </c:dLbl>
            <c:dLbl>
              <c:idx val="2"/>
              <c:delete val="1"/>
            </c:dLbl>
            <c:showLegendKey val="0"/>
            <c:showVal val="0"/>
            <c:showCatName val="0"/>
            <c:showSerName val="1"/>
            <c:showPercent val="0"/>
            <c:showBubbleSize val="0"/>
            <c:showLeaderLines val="0"/>
          </c:dLbls>
          <c:cat>
            <c:strRef>
              <c:f>('GNI Atlas et PPP avec GE'!$AK$1;'GNI Atlas et PPP avec GE'!$AU$1;'GNI Atlas et PPP avec GE'!$BE$1;'GNI Atlas et PPP avec GE'!$BO$1)</c:f>
              <c:strCache>
                <c:ptCount val="4"/>
                <c:pt idx="0">
                  <c:v>1981</c:v>
                </c:pt>
                <c:pt idx="1">
                  <c:v>1991</c:v>
                </c:pt>
                <c:pt idx="2">
                  <c:v>2001</c:v>
                </c:pt>
                <c:pt idx="3">
                  <c:v>2011</c:v>
                </c:pt>
              </c:strCache>
            </c:strRef>
          </c:cat>
          <c:val>
            <c:numRef>
              <c:f>('GNI Atlas et PPP avec GE'!$AK$770;'GNI Atlas et PPP avec GE'!$AU$770;'GNI Atlas et PPP avec GE'!$BE$770;'GNI Atlas et PPP avec GE'!$BO$770)</c:f>
              <c:numCache>
                <c:formatCode>0.000</c:formatCode>
                <c:ptCount val="4"/>
                <c:pt idx="0">
                  <c:v>1.7477785882441221</c:v>
                </c:pt>
                <c:pt idx="1">
                  <c:v>2.5464689205638913</c:v>
                </c:pt>
                <c:pt idx="2">
                  <c:v>2.0046356337728581</c:v>
                </c:pt>
                <c:pt idx="3">
                  <c:v>1.7335091968774989</c:v>
                </c:pt>
              </c:numCache>
            </c:numRef>
          </c:val>
          <c:smooth val="0"/>
        </c:ser>
        <c:dLbls>
          <c:showLegendKey val="0"/>
          <c:showVal val="0"/>
          <c:showCatName val="0"/>
          <c:showSerName val="0"/>
          <c:showPercent val="0"/>
          <c:showBubbleSize val="0"/>
        </c:dLbls>
        <c:marker val="1"/>
        <c:smooth val="0"/>
        <c:axId val="71386624"/>
        <c:axId val="71388160"/>
      </c:lineChart>
      <c:catAx>
        <c:axId val="71386624"/>
        <c:scaling>
          <c:orientation val="minMax"/>
        </c:scaling>
        <c:delete val="0"/>
        <c:axPos val="b"/>
        <c:numFmt formatCode="General" sourceLinked="1"/>
        <c:majorTickMark val="out"/>
        <c:minorTickMark val="none"/>
        <c:tickLblPos val="nextTo"/>
        <c:crossAx val="71388160"/>
        <c:crosses val="autoZero"/>
        <c:auto val="1"/>
        <c:lblAlgn val="ctr"/>
        <c:lblOffset val="100"/>
        <c:noMultiLvlLbl val="0"/>
      </c:catAx>
      <c:valAx>
        <c:axId val="71388160"/>
        <c:scaling>
          <c:orientation val="minMax"/>
          <c:max val="3"/>
          <c:min val="0"/>
        </c:scaling>
        <c:delete val="0"/>
        <c:axPos val="l"/>
        <c:majorGridlines>
          <c:spPr>
            <a:ln>
              <a:solidFill>
                <a:schemeClr val="bg1">
                  <a:lumMod val="75000"/>
                </a:schemeClr>
              </a:solidFill>
            </a:ln>
          </c:spPr>
        </c:majorGridlines>
        <c:title>
          <c:tx>
            <c:rich>
              <a:bodyPr rot="0" vert="horz"/>
              <a:lstStyle/>
              <a:p>
                <a:pPr>
                  <a:defRPr/>
                </a:pPr>
                <a:r>
                  <a:rPr lang="fr-FR" sz="800" b="0"/>
                  <a:t>RNB par hab (Atlas) zone i </a:t>
                </a:r>
              </a:p>
              <a:p>
                <a:pPr>
                  <a:defRPr/>
                </a:pPr>
                <a:r>
                  <a:rPr lang="fr-FR" sz="800" b="0"/>
                  <a:t>/ RNB par hab (Atlas) zone </a:t>
                </a:r>
                <a:r>
                  <a:rPr lang="fr-FR" sz="800"/>
                  <a:t>j</a:t>
                </a:r>
              </a:p>
            </c:rich>
          </c:tx>
          <c:layout>
            <c:manualLayout>
              <c:xMode val="edge"/>
              <c:yMode val="edge"/>
              <c:x val="1.2293144716555899E-2"/>
              <c:y val="4.0222744124804762E-2"/>
            </c:manualLayout>
          </c:layout>
          <c:overlay val="0"/>
        </c:title>
        <c:numFmt formatCode="#,##0.0" sourceLinked="0"/>
        <c:majorTickMark val="out"/>
        <c:minorTickMark val="none"/>
        <c:tickLblPos val="nextTo"/>
        <c:spPr>
          <a:ln>
            <a:solidFill>
              <a:schemeClr val="accent1"/>
            </a:solidFill>
          </a:ln>
        </c:spPr>
        <c:crossAx val="71386624"/>
        <c:crosses val="autoZero"/>
        <c:crossBetween val="between"/>
      </c:valAx>
    </c:plotArea>
    <c:legend>
      <c:legendPos val="b"/>
      <c:layout>
        <c:manualLayout>
          <c:xMode val="edge"/>
          <c:yMode val="edge"/>
          <c:x val="0.30816962797784392"/>
          <c:y val="0.82733629417173349"/>
          <c:w val="0.33038673533910279"/>
          <c:h val="0.10283816115838534"/>
        </c:manualLayout>
      </c:layout>
      <c:overlay val="0"/>
    </c:legend>
    <c:plotVisOnly val="1"/>
    <c:dispBlanksAs val="gap"/>
    <c:showDLblsOverMax val="0"/>
  </c:chart>
  <c:spPr>
    <a:ln>
      <a:noFill/>
    </a:ln>
    <a:effectLst>
      <a:outerShdw blurRad="50800" dist="38100" dir="2700000" algn="tl" rotWithShape="0">
        <a:prstClr val="black">
          <a:alpha val="40000"/>
        </a:prstClr>
      </a:outerShdw>
    </a:effectLst>
  </c:spPr>
  <c:externalData r:id="rId2">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lineChart>
        <c:grouping val="standard"/>
        <c:varyColors val="0"/>
        <c:ser>
          <c:idx val="1"/>
          <c:order val="0"/>
          <c:tx>
            <c:strRef>
              <c:f>Feuil1!$A$16</c:f>
              <c:strCache>
                <c:ptCount val="1"/>
                <c:pt idx="0">
                  <c:v>zone franc</c:v>
                </c:pt>
              </c:strCache>
            </c:strRef>
          </c:tx>
          <c:spPr>
            <a:ln>
              <a:solidFill>
                <a:srgbClr val="4F81BD"/>
              </a:solidFill>
            </a:ln>
          </c:spPr>
          <c:marker>
            <c:symbol val="none"/>
          </c:marker>
          <c:cat>
            <c:numRef>
              <c:f>Feuil1!$B$15:$AH$15</c:f>
              <c:numCache>
                <c:formatCode>@</c:formatCode>
                <c:ptCount val="33"/>
                <c:pt idx="0">
                  <c:v>1977</c:v>
                </c:pt>
                <c:pt idx="1">
                  <c:v>1978</c:v>
                </c:pt>
                <c:pt idx="2">
                  <c:v>1979</c:v>
                </c:pt>
                <c:pt idx="3">
                  <c:v>1980</c:v>
                </c:pt>
                <c:pt idx="4">
                  <c:v>1981</c:v>
                </c:pt>
                <c:pt idx="5">
                  <c:v>1982</c:v>
                </c:pt>
                <c:pt idx="6">
                  <c:v>1983</c:v>
                </c:pt>
                <c:pt idx="7">
                  <c:v>1984</c:v>
                </c:pt>
                <c:pt idx="8">
                  <c:v>1985</c:v>
                </c:pt>
                <c:pt idx="9">
                  <c:v>1986</c:v>
                </c:pt>
                <c:pt idx="10">
                  <c:v>1987</c:v>
                </c:pt>
                <c:pt idx="11">
                  <c:v>1988</c:v>
                </c:pt>
                <c:pt idx="12">
                  <c:v>1989</c:v>
                </c:pt>
                <c:pt idx="13">
                  <c:v>1990</c:v>
                </c:pt>
                <c:pt idx="14">
                  <c:v>1991</c:v>
                </c:pt>
                <c:pt idx="15">
                  <c:v>1992</c:v>
                </c:pt>
                <c:pt idx="16">
                  <c:v>1993</c:v>
                </c:pt>
                <c:pt idx="17">
                  <c:v>1994</c:v>
                </c:pt>
                <c:pt idx="18">
                  <c:v>1995</c:v>
                </c:pt>
                <c:pt idx="19">
                  <c:v>1996</c:v>
                </c:pt>
                <c:pt idx="20">
                  <c:v>1997</c:v>
                </c:pt>
                <c:pt idx="21">
                  <c:v>1998</c:v>
                </c:pt>
                <c:pt idx="22">
                  <c:v>1999</c:v>
                </c:pt>
                <c:pt idx="23">
                  <c:v>2000</c:v>
                </c:pt>
                <c:pt idx="24">
                  <c:v>2001</c:v>
                </c:pt>
                <c:pt idx="25">
                  <c:v>2002</c:v>
                </c:pt>
                <c:pt idx="26">
                  <c:v>2003</c:v>
                </c:pt>
                <c:pt idx="27">
                  <c:v>2004</c:v>
                </c:pt>
                <c:pt idx="28">
                  <c:v>2005</c:v>
                </c:pt>
                <c:pt idx="29">
                  <c:v>2006</c:v>
                </c:pt>
                <c:pt idx="30">
                  <c:v>2007</c:v>
                </c:pt>
                <c:pt idx="31">
                  <c:v>2008</c:v>
                </c:pt>
                <c:pt idx="32">
                  <c:v>2009</c:v>
                </c:pt>
              </c:numCache>
            </c:numRef>
          </c:cat>
          <c:val>
            <c:numRef>
              <c:f>Feuil1!$B$16:$AH$16</c:f>
              <c:numCache>
                <c:formatCode>General</c:formatCode>
                <c:ptCount val="33"/>
                <c:pt idx="0">
                  <c:v>0.13333333333333336</c:v>
                </c:pt>
                <c:pt idx="1">
                  <c:v>0.2</c:v>
                </c:pt>
                <c:pt idx="2">
                  <c:v>0.2</c:v>
                </c:pt>
                <c:pt idx="3">
                  <c:v>0.2</c:v>
                </c:pt>
                <c:pt idx="4">
                  <c:v>0.2</c:v>
                </c:pt>
                <c:pt idx="5">
                  <c:v>0.2</c:v>
                </c:pt>
                <c:pt idx="6">
                  <c:v>0.2</c:v>
                </c:pt>
                <c:pt idx="7">
                  <c:v>0.26666666666666672</c:v>
                </c:pt>
                <c:pt idx="8">
                  <c:v>0.2</c:v>
                </c:pt>
                <c:pt idx="9">
                  <c:v>0.26666666666666672</c:v>
                </c:pt>
                <c:pt idx="10">
                  <c:v>0.26666666666666672</c:v>
                </c:pt>
                <c:pt idx="11">
                  <c:v>0.26666666666666672</c:v>
                </c:pt>
                <c:pt idx="12">
                  <c:v>0.26666666666666672</c:v>
                </c:pt>
                <c:pt idx="13">
                  <c:v>0.33333333333333331</c:v>
                </c:pt>
                <c:pt idx="14">
                  <c:v>0.46666666666666673</c:v>
                </c:pt>
                <c:pt idx="15">
                  <c:v>0.53333333333333333</c:v>
                </c:pt>
                <c:pt idx="16">
                  <c:v>0.53333333333333333</c:v>
                </c:pt>
                <c:pt idx="17">
                  <c:v>0.60000000000000009</c:v>
                </c:pt>
                <c:pt idx="18">
                  <c:v>0.53333333333333333</c:v>
                </c:pt>
                <c:pt idx="19">
                  <c:v>0.33333333333333331</c:v>
                </c:pt>
                <c:pt idx="20">
                  <c:v>0.46666666666666673</c:v>
                </c:pt>
                <c:pt idx="21">
                  <c:v>0.60000000000000009</c:v>
                </c:pt>
                <c:pt idx="22">
                  <c:v>0.8</c:v>
                </c:pt>
                <c:pt idx="23">
                  <c:v>0.60000000000000009</c:v>
                </c:pt>
                <c:pt idx="24">
                  <c:v>0.53333333333333333</c:v>
                </c:pt>
                <c:pt idx="25">
                  <c:v>0.60000000000000009</c:v>
                </c:pt>
                <c:pt idx="26">
                  <c:v>0.60000000000000009</c:v>
                </c:pt>
                <c:pt idx="27">
                  <c:v>0.46666666666666673</c:v>
                </c:pt>
                <c:pt idx="28">
                  <c:v>0.26666666666666672</c:v>
                </c:pt>
                <c:pt idx="29">
                  <c:v>0.26666666666666672</c:v>
                </c:pt>
                <c:pt idx="30">
                  <c:v>0.4</c:v>
                </c:pt>
                <c:pt idx="31">
                  <c:v>0.53333333333333333</c:v>
                </c:pt>
                <c:pt idx="32">
                  <c:v>0.60000000000000009</c:v>
                </c:pt>
              </c:numCache>
            </c:numRef>
          </c:val>
          <c:smooth val="0"/>
        </c:ser>
        <c:ser>
          <c:idx val="2"/>
          <c:order val="1"/>
          <c:tx>
            <c:strRef>
              <c:f>Feuil1!$A$17</c:f>
              <c:strCache>
                <c:ptCount val="1"/>
                <c:pt idx="0">
                  <c:v>Afrique hors zone franc</c:v>
                </c:pt>
              </c:strCache>
            </c:strRef>
          </c:tx>
          <c:spPr>
            <a:ln>
              <a:solidFill>
                <a:schemeClr val="tx1">
                  <a:lumMod val="50000"/>
                  <a:lumOff val="50000"/>
                </a:schemeClr>
              </a:solidFill>
            </a:ln>
          </c:spPr>
          <c:marker>
            <c:symbol val="none"/>
          </c:marker>
          <c:cat>
            <c:numRef>
              <c:f>Feuil1!$B$15:$AH$15</c:f>
              <c:numCache>
                <c:formatCode>@</c:formatCode>
                <c:ptCount val="33"/>
                <c:pt idx="0">
                  <c:v>1977</c:v>
                </c:pt>
                <c:pt idx="1">
                  <c:v>1978</c:v>
                </c:pt>
                <c:pt idx="2">
                  <c:v>1979</c:v>
                </c:pt>
                <c:pt idx="3">
                  <c:v>1980</c:v>
                </c:pt>
                <c:pt idx="4">
                  <c:v>1981</c:v>
                </c:pt>
                <c:pt idx="5">
                  <c:v>1982</c:v>
                </c:pt>
                <c:pt idx="6">
                  <c:v>1983</c:v>
                </c:pt>
                <c:pt idx="7">
                  <c:v>1984</c:v>
                </c:pt>
                <c:pt idx="8">
                  <c:v>1985</c:v>
                </c:pt>
                <c:pt idx="9">
                  <c:v>1986</c:v>
                </c:pt>
                <c:pt idx="10">
                  <c:v>1987</c:v>
                </c:pt>
                <c:pt idx="11">
                  <c:v>1988</c:v>
                </c:pt>
                <c:pt idx="12">
                  <c:v>1989</c:v>
                </c:pt>
                <c:pt idx="13">
                  <c:v>1990</c:v>
                </c:pt>
                <c:pt idx="14">
                  <c:v>1991</c:v>
                </c:pt>
                <c:pt idx="15">
                  <c:v>1992</c:v>
                </c:pt>
                <c:pt idx="16">
                  <c:v>1993</c:v>
                </c:pt>
                <c:pt idx="17">
                  <c:v>1994</c:v>
                </c:pt>
                <c:pt idx="18">
                  <c:v>1995</c:v>
                </c:pt>
                <c:pt idx="19">
                  <c:v>1996</c:v>
                </c:pt>
                <c:pt idx="20">
                  <c:v>1997</c:v>
                </c:pt>
                <c:pt idx="21">
                  <c:v>1998</c:v>
                </c:pt>
                <c:pt idx="22">
                  <c:v>1999</c:v>
                </c:pt>
                <c:pt idx="23">
                  <c:v>2000</c:v>
                </c:pt>
                <c:pt idx="24">
                  <c:v>2001</c:v>
                </c:pt>
                <c:pt idx="25">
                  <c:v>2002</c:v>
                </c:pt>
                <c:pt idx="26">
                  <c:v>2003</c:v>
                </c:pt>
                <c:pt idx="27">
                  <c:v>2004</c:v>
                </c:pt>
                <c:pt idx="28">
                  <c:v>2005</c:v>
                </c:pt>
                <c:pt idx="29">
                  <c:v>2006</c:v>
                </c:pt>
                <c:pt idx="30">
                  <c:v>2007</c:v>
                </c:pt>
                <c:pt idx="31">
                  <c:v>2008</c:v>
                </c:pt>
                <c:pt idx="32">
                  <c:v>2009</c:v>
                </c:pt>
              </c:numCache>
            </c:numRef>
          </c:cat>
          <c:val>
            <c:numRef>
              <c:f>Feuil1!$B$17:$AH$17</c:f>
              <c:numCache>
                <c:formatCode>General</c:formatCode>
                <c:ptCount val="33"/>
                <c:pt idx="0">
                  <c:v>0.5</c:v>
                </c:pt>
                <c:pt idx="1">
                  <c:v>0.56666666666666654</c:v>
                </c:pt>
                <c:pt idx="2">
                  <c:v>0.56666666666666654</c:v>
                </c:pt>
                <c:pt idx="3">
                  <c:v>0.53333333333333333</c:v>
                </c:pt>
                <c:pt idx="4">
                  <c:v>0.53333333333333333</c:v>
                </c:pt>
                <c:pt idx="5">
                  <c:v>0.53333333333333333</c:v>
                </c:pt>
                <c:pt idx="6">
                  <c:v>0.56666666666666654</c:v>
                </c:pt>
                <c:pt idx="7">
                  <c:v>0.53333333333333333</c:v>
                </c:pt>
                <c:pt idx="8">
                  <c:v>0.53333333333333333</c:v>
                </c:pt>
                <c:pt idx="9">
                  <c:v>0.5</c:v>
                </c:pt>
                <c:pt idx="10">
                  <c:v>0.5</c:v>
                </c:pt>
                <c:pt idx="11">
                  <c:v>0.5</c:v>
                </c:pt>
                <c:pt idx="12">
                  <c:v>0.53333333333333333</c:v>
                </c:pt>
                <c:pt idx="13">
                  <c:v>0.60000000000000009</c:v>
                </c:pt>
                <c:pt idx="14">
                  <c:v>0.73333333333333339</c:v>
                </c:pt>
                <c:pt idx="15">
                  <c:v>0.83333333333333348</c:v>
                </c:pt>
                <c:pt idx="16">
                  <c:v>0.8</c:v>
                </c:pt>
                <c:pt idx="17">
                  <c:v>0.76666666666666672</c:v>
                </c:pt>
                <c:pt idx="18">
                  <c:v>0.66666666666666663</c:v>
                </c:pt>
                <c:pt idx="19">
                  <c:v>0.73333333333333339</c:v>
                </c:pt>
                <c:pt idx="20">
                  <c:v>0.73333333333333339</c:v>
                </c:pt>
                <c:pt idx="21">
                  <c:v>0.83333333333333348</c:v>
                </c:pt>
                <c:pt idx="22">
                  <c:v>0.9</c:v>
                </c:pt>
                <c:pt idx="23">
                  <c:v>0.96666666666666667</c:v>
                </c:pt>
                <c:pt idx="24">
                  <c:v>0.96666666666666667</c:v>
                </c:pt>
                <c:pt idx="25">
                  <c:v>0.8666666666666667</c:v>
                </c:pt>
                <c:pt idx="26">
                  <c:v>0.73333333333333339</c:v>
                </c:pt>
                <c:pt idx="27">
                  <c:v>0.63333333333333341</c:v>
                </c:pt>
                <c:pt idx="28">
                  <c:v>0.53333333333333333</c:v>
                </c:pt>
                <c:pt idx="29">
                  <c:v>0.5</c:v>
                </c:pt>
                <c:pt idx="30">
                  <c:v>0.46666666666666673</c:v>
                </c:pt>
                <c:pt idx="31">
                  <c:v>0.5</c:v>
                </c:pt>
                <c:pt idx="32">
                  <c:v>0.53333333333333333</c:v>
                </c:pt>
              </c:numCache>
            </c:numRef>
          </c:val>
          <c:smooth val="0"/>
        </c:ser>
        <c:dLbls>
          <c:showLegendKey val="0"/>
          <c:showVal val="0"/>
          <c:showCatName val="0"/>
          <c:showSerName val="0"/>
          <c:showPercent val="0"/>
          <c:showBubbleSize val="0"/>
        </c:dLbls>
        <c:marker val="1"/>
        <c:smooth val="0"/>
        <c:axId val="76839936"/>
        <c:axId val="76866304"/>
      </c:lineChart>
      <c:catAx>
        <c:axId val="76839936"/>
        <c:scaling>
          <c:orientation val="minMax"/>
        </c:scaling>
        <c:delete val="0"/>
        <c:axPos val="b"/>
        <c:numFmt formatCode="@" sourceLinked="1"/>
        <c:majorTickMark val="none"/>
        <c:minorTickMark val="none"/>
        <c:tickLblPos val="nextTo"/>
        <c:txPr>
          <a:bodyPr/>
          <a:lstStyle/>
          <a:p>
            <a:pPr>
              <a:defRPr sz="800" baseline="0"/>
            </a:pPr>
            <a:endParaRPr lang="fr-FR"/>
          </a:p>
        </c:txPr>
        <c:crossAx val="76866304"/>
        <c:crosses val="autoZero"/>
        <c:auto val="1"/>
        <c:lblAlgn val="ctr"/>
        <c:lblOffset val="100"/>
        <c:noMultiLvlLbl val="0"/>
      </c:catAx>
      <c:valAx>
        <c:axId val="76866304"/>
        <c:scaling>
          <c:orientation val="minMax"/>
        </c:scaling>
        <c:delete val="0"/>
        <c:axPos val="l"/>
        <c:majorGridlines/>
        <c:numFmt formatCode="General" sourceLinked="1"/>
        <c:majorTickMark val="none"/>
        <c:minorTickMark val="none"/>
        <c:tickLblPos val="nextTo"/>
        <c:spPr>
          <a:ln w="9525">
            <a:noFill/>
          </a:ln>
        </c:spPr>
        <c:txPr>
          <a:bodyPr/>
          <a:lstStyle/>
          <a:p>
            <a:pPr>
              <a:defRPr sz="800" baseline="0"/>
            </a:pPr>
            <a:endParaRPr lang="fr-FR"/>
          </a:p>
        </c:txPr>
        <c:crossAx val="76839936"/>
        <c:crosses val="autoZero"/>
        <c:crossBetween val="between"/>
      </c:valAx>
    </c:plotArea>
    <c:legend>
      <c:legendPos val="b"/>
      <c:layout/>
      <c:overlay val="0"/>
      <c:txPr>
        <a:bodyPr/>
        <a:lstStyle/>
        <a:p>
          <a:pPr>
            <a:defRPr sz="900" baseline="0"/>
          </a:pPr>
          <a:endParaRPr lang="fr-FR"/>
        </a:p>
      </c:txPr>
    </c:legend>
    <c:plotVisOnly val="1"/>
    <c:dispBlanksAs val="gap"/>
    <c:showDLblsOverMax val="0"/>
  </c:chart>
  <c:externalData r:id="rId2">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a:lstStyle/>
          <a:p>
            <a:pPr marL="0" marR="0" indent="0" algn="ctr" defTabSz="914400" rtl="0" eaLnBrk="1" fontAlgn="auto" latinLnBrk="0" hangingPunct="1">
              <a:lnSpc>
                <a:spcPct val="100000"/>
              </a:lnSpc>
              <a:spcBef>
                <a:spcPts val="0"/>
              </a:spcBef>
              <a:spcAft>
                <a:spcPts val="0"/>
              </a:spcAft>
              <a:buClrTx/>
              <a:buSzTx/>
              <a:buFontTx/>
              <a:buNone/>
              <a:tabLst/>
              <a:defRPr sz="1800" b="1" i="0" u="none" strike="noStrike" kern="1200" baseline="0">
                <a:solidFill>
                  <a:sysClr val="windowText" lastClr="000000"/>
                </a:solidFill>
                <a:latin typeface="+mn-lt"/>
                <a:ea typeface="+mn-ea"/>
                <a:cs typeface="+mn-cs"/>
              </a:defRPr>
            </a:pPr>
            <a:r>
              <a:rPr lang="fr-FR" sz="1100"/>
              <a:t>Convergence Sigma </a:t>
            </a:r>
          </a:p>
          <a:p>
            <a:pPr marL="0" marR="0" indent="0" algn="ctr" defTabSz="914400" rtl="0" eaLnBrk="1" fontAlgn="auto" latinLnBrk="0" hangingPunct="1">
              <a:lnSpc>
                <a:spcPct val="100000"/>
              </a:lnSpc>
              <a:spcBef>
                <a:spcPts val="0"/>
              </a:spcBef>
              <a:spcAft>
                <a:spcPts val="0"/>
              </a:spcAft>
              <a:buClrTx/>
              <a:buSzTx/>
              <a:buFontTx/>
              <a:buNone/>
              <a:tabLst/>
              <a:defRPr sz="1800" b="1" i="0" u="none" strike="noStrike" kern="1200" baseline="0">
                <a:solidFill>
                  <a:sysClr val="windowText" lastClr="000000"/>
                </a:solidFill>
                <a:latin typeface="+mn-lt"/>
                <a:ea typeface="+mn-ea"/>
                <a:cs typeface="+mn-cs"/>
              </a:defRPr>
            </a:pPr>
            <a:r>
              <a:rPr lang="fr-FR" sz="1100" b="1" i="0" baseline="0">
                <a:effectLst/>
              </a:rPr>
              <a:t>Evolution de l'écart type des log(RNB/hab) </a:t>
            </a:r>
          </a:p>
          <a:p>
            <a:pPr marL="0" marR="0" indent="0" algn="ctr" defTabSz="914400" rtl="0" eaLnBrk="1" fontAlgn="auto" latinLnBrk="0" hangingPunct="1">
              <a:lnSpc>
                <a:spcPct val="100000"/>
              </a:lnSpc>
              <a:spcBef>
                <a:spcPts val="0"/>
              </a:spcBef>
              <a:spcAft>
                <a:spcPts val="0"/>
              </a:spcAft>
              <a:buClrTx/>
              <a:buSzTx/>
              <a:buFontTx/>
              <a:buNone/>
              <a:tabLst/>
              <a:defRPr sz="1800" b="1" i="0" u="none" strike="noStrike" kern="1200" baseline="0">
                <a:solidFill>
                  <a:sysClr val="windowText" lastClr="000000"/>
                </a:solidFill>
                <a:latin typeface="+mn-lt"/>
                <a:ea typeface="+mn-ea"/>
                <a:cs typeface="+mn-cs"/>
              </a:defRPr>
            </a:pPr>
            <a:r>
              <a:rPr lang="fr-FR" sz="1100" b="0" i="1" baseline="0">
                <a:effectLst/>
              </a:rPr>
              <a:t>World Bank Atlas Method</a:t>
            </a:r>
            <a:endParaRPr lang="fr-FR" sz="1100" b="0" i="1">
              <a:effectLst/>
            </a:endParaRPr>
          </a:p>
        </c:rich>
      </c:tx>
      <c:layout/>
      <c:overlay val="0"/>
    </c:title>
    <c:autoTitleDeleted val="0"/>
    <c:plotArea>
      <c:layout/>
      <c:lineChart>
        <c:grouping val="standard"/>
        <c:varyColors val="0"/>
        <c:ser>
          <c:idx val="0"/>
          <c:order val="0"/>
          <c:tx>
            <c:strRef>
              <c:f>'GNI Atlas et PPP avec GE'!$AI$2398</c:f>
              <c:strCache>
                <c:ptCount val="1"/>
                <c:pt idx="0">
                  <c:v>Zone franc</c:v>
                </c:pt>
              </c:strCache>
            </c:strRef>
          </c:tx>
          <c:spPr>
            <a:ln>
              <a:solidFill>
                <a:schemeClr val="tx1">
                  <a:lumMod val="50000"/>
                  <a:lumOff val="50000"/>
                </a:schemeClr>
              </a:solidFill>
            </a:ln>
          </c:spPr>
          <c:marker>
            <c:spPr>
              <a:solidFill>
                <a:schemeClr val="tx1">
                  <a:lumMod val="50000"/>
                  <a:lumOff val="50000"/>
                </a:schemeClr>
              </a:solidFill>
              <a:ln>
                <a:solidFill>
                  <a:schemeClr val="tx1">
                    <a:lumMod val="50000"/>
                    <a:lumOff val="50000"/>
                  </a:schemeClr>
                </a:solidFill>
              </a:ln>
            </c:spPr>
          </c:marker>
          <c:dLbls>
            <c:dLbl>
              <c:idx val="3"/>
              <c:layout>
                <c:manualLayout>
                  <c:x val="-4.1337378103558274E-2"/>
                  <c:y val="2.8930019251561041E-2"/>
                </c:manualLayout>
              </c:layout>
              <c:showLegendKey val="0"/>
              <c:showVal val="0"/>
              <c:showCatName val="0"/>
              <c:showSerName val="1"/>
              <c:showPercent val="0"/>
              <c:showBubbleSize val="0"/>
            </c:dLbl>
            <c:showLegendKey val="0"/>
            <c:showVal val="0"/>
            <c:showCatName val="0"/>
            <c:showSerName val="0"/>
            <c:showPercent val="0"/>
            <c:showBubbleSize val="0"/>
          </c:dLbls>
          <c:cat>
            <c:numRef>
              <c:f>('GNI Atlas et PPP avec GE'!$AK$2397;'GNI Atlas et PPP avec GE'!$AU$2397;'GNI Atlas et PPP avec GE'!$BE$2397;'GNI Atlas et PPP avec GE'!$BO$2397)</c:f>
              <c:numCache>
                <c:formatCode>General</c:formatCode>
                <c:ptCount val="4"/>
                <c:pt idx="0">
                  <c:v>1981</c:v>
                </c:pt>
                <c:pt idx="1">
                  <c:v>1991</c:v>
                </c:pt>
                <c:pt idx="2">
                  <c:v>2001</c:v>
                </c:pt>
                <c:pt idx="3">
                  <c:v>2011</c:v>
                </c:pt>
              </c:numCache>
            </c:numRef>
          </c:cat>
          <c:val>
            <c:numRef>
              <c:f>('GNI Atlas et PPP avec GE'!$AK$2398;'GNI Atlas et PPP avec GE'!$AU$2398;'GNI Atlas et PPP avec GE'!$BE$2398;'GNI Atlas et PPP avec GE'!$BO$2398)</c:f>
              <c:numCache>
                <c:formatCode>0.000</c:formatCode>
                <c:ptCount val="4"/>
                <c:pt idx="0">
                  <c:v>0.38685729915629208</c:v>
                </c:pt>
                <c:pt idx="1">
                  <c:v>0.33887393074369021</c:v>
                </c:pt>
                <c:pt idx="2">
                  <c:v>0.3700088809157997</c:v>
                </c:pt>
                <c:pt idx="3">
                  <c:v>0.45148019501505965</c:v>
                </c:pt>
              </c:numCache>
            </c:numRef>
          </c:val>
          <c:smooth val="0"/>
        </c:ser>
        <c:ser>
          <c:idx val="1"/>
          <c:order val="1"/>
          <c:tx>
            <c:strRef>
              <c:f>'GNI Atlas et PPP avec GE'!$AI$2399</c:f>
              <c:strCache>
                <c:ptCount val="1"/>
                <c:pt idx="0">
                  <c:v>Afrique hors zone franc</c:v>
                </c:pt>
              </c:strCache>
            </c:strRef>
          </c:tx>
          <c:spPr>
            <a:ln>
              <a:solidFill>
                <a:srgbClr val="D3DFEE"/>
              </a:solidFill>
            </a:ln>
          </c:spPr>
          <c:marker>
            <c:spPr>
              <a:solidFill>
                <a:srgbClr val="D3DFEE"/>
              </a:solidFill>
              <a:ln>
                <a:solidFill>
                  <a:srgbClr val="D3DFEE"/>
                </a:solidFill>
              </a:ln>
            </c:spPr>
          </c:marker>
          <c:dLbls>
            <c:dLbl>
              <c:idx val="3"/>
              <c:layout>
                <c:manualLayout>
                  <c:x val="-9.1860840230129515E-3"/>
                  <c:y val="-3.616259049896782E-2"/>
                </c:manualLayout>
              </c:layout>
              <c:tx>
                <c:rich>
                  <a:bodyPr/>
                  <a:lstStyle/>
                  <a:p>
                    <a:r>
                      <a:rPr lang="en-US"/>
                      <a:t>HZF</a:t>
                    </a:r>
                  </a:p>
                </c:rich>
              </c:tx>
              <c:showLegendKey val="0"/>
              <c:showVal val="0"/>
              <c:showCatName val="0"/>
              <c:showSerName val="1"/>
              <c:showPercent val="0"/>
              <c:showBubbleSize val="0"/>
            </c:dLbl>
            <c:showLegendKey val="0"/>
            <c:showVal val="0"/>
            <c:showCatName val="0"/>
            <c:showSerName val="0"/>
            <c:showPercent val="0"/>
            <c:showBubbleSize val="0"/>
          </c:dLbls>
          <c:cat>
            <c:numRef>
              <c:f>('GNI Atlas et PPP avec GE'!$AK$2397;'GNI Atlas et PPP avec GE'!$AU$2397;'GNI Atlas et PPP avec GE'!$BE$2397;'GNI Atlas et PPP avec GE'!$BO$2397)</c:f>
              <c:numCache>
                <c:formatCode>General</c:formatCode>
                <c:ptCount val="4"/>
                <c:pt idx="0">
                  <c:v>1981</c:v>
                </c:pt>
                <c:pt idx="1">
                  <c:v>1991</c:v>
                </c:pt>
                <c:pt idx="2">
                  <c:v>2001</c:v>
                </c:pt>
                <c:pt idx="3">
                  <c:v>2011</c:v>
                </c:pt>
              </c:numCache>
            </c:numRef>
          </c:cat>
          <c:val>
            <c:numRef>
              <c:f>('GNI Atlas et PPP avec GE'!$AK$2399;'GNI Atlas et PPP avec GE'!$AU$2399;'GNI Atlas et PPP avec GE'!$BE$2399;'GNI Atlas et PPP avec GE'!$BO$2399)</c:f>
              <c:numCache>
                <c:formatCode>0.000</c:formatCode>
                <c:ptCount val="4"/>
                <c:pt idx="0">
                  <c:v>0.29750126275548933</c:v>
                </c:pt>
                <c:pt idx="1">
                  <c:v>0.39009757198145373</c:v>
                </c:pt>
                <c:pt idx="2">
                  <c:v>0.46510175695805245</c:v>
                </c:pt>
                <c:pt idx="3">
                  <c:v>0.46999912368380281</c:v>
                </c:pt>
              </c:numCache>
            </c:numRef>
          </c:val>
          <c:smooth val="0"/>
        </c:ser>
        <c:ser>
          <c:idx val="2"/>
          <c:order val="2"/>
          <c:tx>
            <c:strRef>
              <c:f>'GNI Atlas et PPP avec GE'!$AI$2400</c:f>
              <c:strCache>
                <c:ptCount val="1"/>
                <c:pt idx="0">
                  <c:v>UEMOA</c:v>
                </c:pt>
              </c:strCache>
            </c:strRef>
          </c:tx>
          <c:spPr>
            <a:ln>
              <a:solidFill>
                <a:srgbClr val="4F81BD"/>
              </a:solidFill>
            </a:ln>
          </c:spPr>
          <c:marker>
            <c:spPr>
              <a:solidFill>
                <a:srgbClr val="4F81BD"/>
              </a:solidFill>
              <a:ln>
                <a:solidFill>
                  <a:srgbClr val="4F81BD"/>
                </a:solidFill>
              </a:ln>
            </c:spPr>
          </c:marker>
          <c:dLbls>
            <c:dLbl>
              <c:idx val="3"/>
              <c:layout/>
              <c:showLegendKey val="0"/>
              <c:showVal val="0"/>
              <c:showCatName val="0"/>
              <c:showSerName val="1"/>
              <c:showPercent val="0"/>
              <c:showBubbleSize val="0"/>
            </c:dLbl>
            <c:showLegendKey val="0"/>
            <c:showVal val="0"/>
            <c:showCatName val="0"/>
            <c:showSerName val="0"/>
            <c:showPercent val="0"/>
            <c:showBubbleSize val="0"/>
          </c:dLbls>
          <c:cat>
            <c:numRef>
              <c:f>('GNI Atlas et PPP avec GE'!$AK$2397;'GNI Atlas et PPP avec GE'!$AU$2397;'GNI Atlas et PPP avec GE'!$BE$2397;'GNI Atlas et PPP avec GE'!$BO$2397)</c:f>
              <c:numCache>
                <c:formatCode>General</c:formatCode>
                <c:ptCount val="4"/>
                <c:pt idx="0">
                  <c:v>1981</c:v>
                </c:pt>
                <c:pt idx="1">
                  <c:v>1991</c:v>
                </c:pt>
                <c:pt idx="2">
                  <c:v>2001</c:v>
                </c:pt>
                <c:pt idx="3">
                  <c:v>2011</c:v>
                </c:pt>
              </c:numCache>
            </c:numRef>
          </c:cat>
          <c:val>
            <c:numRef>
              <c:f>('GNI Atlas et PPP avec GE'!$AK$2400;'GNI Atlas et PPP avec GE'!$AU$2400;'GNI Atlas et PPP avec GE'!$BE$2400;'GNI Atlas et PPP avec GE'!$BO$2400)</c:f>
              <c:numCache>
                <c:formatCode>0.000</c:formatCode>
                <c:ptCount val="4"/>
                <c:pt idx="0">
                  <c:v>0.2508006438774919</c:v>
                </c:pt>
                <c:pt idx="1">
                  <c:v>0.18564139474074523</c:v>
                </c:pt>
                <c:pt idx="2">
                  <c:v>0.21233668378522405</c:v>
                </c:pt>
                <c:pt idx="3">
                  <c:v>0.16006911649204325</c:v>
                </c:pt>
              </c:numCache>
            </c:numRef>
          </c:val>
          <c:smooth val="0"/>
        </c:ser>
        <c:ser>
          <c:idx val="3"/>
          <c:order val="3"/>
          <c:tx>
            <c:strRef>
              <c:f>'GNI Atlas et PPP avec GE'!$AI$2401</c:f>
              <c:strCache>
                <c:ptCount val="1"/>
                <c:pt idx="0">
                  <c:v>CEMAC</c:v>
                </c:pt>
              </c:strCache>
            </c:strRef>
          </c:tx>
          <c:spPr>
            <a:ln>
              <a:solidFill>
                <a:schemeClr val="tx1"/>
              </a:solidFill>
            </a:ln>
          </c:spPr>
          <c:marker>
            <c:spPr>
              <a:solidFill>
                <a:schemeClr val="tx1"/>
              </a:solidFill>
              <a:ln>
                <a:solidFill>
                  <a:schemeClr val="tx1"/>
                </a:solidFill>
              </a:ln>
            </c:spPr>
          </c:marker>
          <c:dLbls>
            <c:dLbl>
              <c:idx val="3"/>
              <c:layout>
                <c:manualLayout>
                  <c:x val="-2.2965210057532374E-3"/>
                  <c:y val="7.2325048128902931E-3"/>
                </c:manualLayout>
              </c:layout>
              <c:showLegendKey val="0"/>
              <c:showVal val="0"/>
              <c:showCatName val="0"/>
              <c:showSerName val="1"/>
              <c:showPercent val="0"/>
              <c:showBubbleSize val="0"/>
            </c:dLbl>
            <c:showLegendKey val="0"/>
            <c:showVal val="0"/>
            <c:showCatName val="0"/>
            <c:showSerName val="0"/>
            <c:showPercent val="0"/>
            <c:showBubbleSize val="0"/>
          </c:dLbls>
          <c:cat>
            <c:numRef>
              <c:f>('GNI Atlas et PPP avec GE'!$AK$2397;'GNI Atlas et PPP avec GE'!$AU$2397;'GNI Atlas et PPP avec GE'!$BE$2397;'GNI Atlas et PPP avec GE'!$BO$2397)</c:f>
              <c:numCache>
                <c:formatCode>General</c:formatCode>
                <c:ptCount val="4"/>
                <c:pt idx="0">
                  <c:v>1981</c:v>
                </c:pt>
                <c:pt idx="1">
                  <c:v>1991</c:v>
                </c:pt>
                <c:pt idx="2">
                  <c:v>2001</c:v>
                </c:pt>
                <c:pt idx="3">
                  <c:v>2011</c:v>
                </c:pt>
              </c:numCache>
            </c:numRef>
          </c:cat>
          <c:val>
            <c:numRef>
              <c:f>('GNI Atlas et PPP avec GE'!$AK$2401;'GNI Atlas et PPP avec GE'!$AU$2401;'GNI Atlas et PPP avec GE'!$BE$2401;'GNI Atlas et PPP avec GE'!$BO$2401)</c:f>
              <c:numCache>
                <c:formatCode>0.000</c:formatCode>
                <c:ptCount val="4"/>
                <c:pt idx="0">
                  <c:v>0.53824135811830909</c:v>
                </c:pt>
                <c:pt idx="1">
                  <c:v>0.46526281369259059</c:v>
                </c:pt>
                <c:pt idx="2">
                  <c:v>0.46834568035056773</c:v>
                </c:pt>
                <c:pt idx="3">
                  <c:v>0.59125439024508608</c:v>
                </c:pt>
              </c:numCache>
            </c:numRef>
          </c:val>
          <c:smooth val="0"/>
        </c:ser>
        <c:dLbls>
          <c:showLegendKey val="0"/>
          <c:showVal val="0"/>
          <c:showCatName val="0"/>
          <c:showSerName val="0"/>
          <c:showPercent val="0"/>
          <c:showBubbleSize val="0"/>
        </c:dLbls>
        <c:marker val="1"/>
        <c:smooth val="0"/>
        <c:axId val="76651136"/>
        <c:axId val="76673408"/>
      </c:lineChart>
      <c:catAx>
        <c:axId val="76651136"/>
        <c:scaling>
          <c:orientation val="minMax"/>
        </c:scaling>
        <c:delete val="0"/>
        <c:axPos val="b"/>
        <c:numFmt formatCode="General" sourceLinked="1"/>
        <c:majorTickMark val="out"/>
        <c:minorTickMark val="none"/>
        <c:tickLblPos val="nextTo"/>
        <c:crossAx val="76673408"/>
        <c:crosses val="autoZero"/>
        <c:auto val="1"/>
        <c:lblAlgn val="ctr"/>
        <c:lblOffset val="100"/>
        <c:noMultiLvlLbl val="0"/>
      </c:catAx>
      <c:valAx>
        <c:axId val="76673408"/>
        <c:scaling>
          <c:orientation val="minMax"/>
        </c:scaling>
        <c:delete val="0"/>
        <c:axPos val="l"/>
        <c:majorGridlines>
          <c:spPr>
            <a:ln>
              <a:solidFill>
                <a:schemeClr val="accent1">
                  <a:lumMod val="20000"/>
                  <a:lumOff val="80000"/>
                </a:schemeClr>
              </a:solidFill>
            </a:ln>
          </c:spPr>
        </c:majorGridlines>
        <c:numFmt formatCode="0.000" sourceLinked="1"/>
        <c:majorTickMark val="out"/>
        <c:minorTickMark val="none"/>
        <c:tickLblPos val="nextTo"/>
        <c:crossAx val="76651136"/>
        <c:crosses val="autoZero"/>
        <c:crossBetween val="between"/>
      </c:valAx>
    </c:plotArea>
    <c:legend>
      <c:legendPos val="b"/>
      <c:layout/>
      <c:overlay val="0"/>
      <c:txPr>
        <a:bodyPr/>
        <a:lstStyle/>
        <a:p>
          <a:pPr>
            <a:defRPr sz="1100" baseline="0"/>
          </a:pPr>
          <a:endParaRPr lang="fr-FR"/>
        </a:p>
      </c:txPr>
    </c:legend>
    <c:plotVisOnly val="1"/>
    <c:dispBlanksAs val="gap"/>
    <c:showDLblsOverMax val="0"/>
  </c:chart>
  <c:externalData r:id="rId2">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fr-FR"/>
              <a:t>Cemac</a:t>
            </a:r>
          </a:p>
        </c:rich>
      </c:tx>
      <c:layout>
        <c:manualLayout>
          <c:xMode val="edge"/>
          <c:yMode val="edge"/>
          <c:x val="0.43073894275612229"/>
          <c:y val="2.9588117127817139E-2"/>
        </c:manualLayout>
      </c:layout>
      <c:overlay val="0"/>
    </c:title>
    <c:autoTitleDeleted val="0"/>
    <c:plotArea>
      <c:layout/>
      <c:lineChart>
        <c:grouping val="standard"/>
        <c:varyColors val="0"/>
        <c:ser>
          <c:idx val="0"/>
          <c:order val="0"/>
          <c:tx>
            <c:strRef>
              <c:f>echelle!$C$1:$C$2</c:f>
              <c:strCache>
                <c:ptCount val="1"/>
                <c:pt idx="0">
                  <c:v>T.C. observé [1]</c:v>
                </c:pt>
              </c:strCache>
            </c:strRef>
          </c:tx>
          <c:marker>
            <c:symbol val="none"/>
          </c:marker>
          <c:val>
            <c:numRef>
              <c:f>echelle!$C$10:$C$16</c:f>
              <c:numCache>
                <c:formatCode>0.00</c:formatCode>
                <c:ptCount val="7"/>
                <c:pt idx="0">
                  <c:v>-0.37020848046217331</c:v>
                </c:pt>
                <c:pt idx="1">
                  <c:v>5.1112670029497007</c:v>
                </c:pt>
                <c:pt idx="2">
                  <c:v>-3.508013579528483</c:v>
                </c:pt>
                <c:pt idx="3">
                  <c:v>-2.8019583118917724</c:v>
                </c:pt>
                <c:pt idx="4">
                  <c:v>1.2581214246069878</c:v>
                </c:pt>
                <c:pt idx="5">
                  <c:v>4.031983271706987</c:v>
                </c:pt>
                <c:pt idx="6">
                  <c:v>0.24170631221954986</c:v>
                </c:pt>
              </c:numCache>
            </c:numRef>
          </c:val>
          <c:smooth val="0"/>
        </c:ser>
        <c:ser>
          <c:idx val="1"/>
          <c:order val="1"/>
          <c:tx>
            <c:strRef>
              <c:f>echelle!$D$1:$D$2</c:f>
              <c:strCache>
                <c:ptCount val="1"/>
                <c:pt idx="0">
                  <c:v>T.C. attendu [2]</c:v>
                </c:pt>
              </c:strCache>
            </c:strRef>
          </c:tx>
          <c:marker>
            <c:symbol val="none"/>
          </c:marker>
          <c:val>
            <c:numRef>
              <c:f>echelle!$D$10:$D$16</c:f>
              <c:numCache>
                <c:formatCode>0.00</c:formatCode>
                <c:ptCount val="7"/>
                <c:pt idx="0">
                  <c:v>0.65000000000000013</c:v>
                </c:pt>
                <c:pt idx="1">
                  <c:v>0.98</c:v>
                </c:pt>
                <c:pt idx="2">
                  <c:v>9.0000000000000011E-2</c:v>
                </c:pt>
                <c:pt idx="3">
                  <c:v>0.77000000000000013</c:v>
                </c:pt>
                <c:pt idx="4">
                  <c:v>1.31</c:v>
                </c:pt>
                <c:pt idx="5">
                  <c:v>2.71</c:v>
                </c:pt>
                <c:pt idx="6">
                  <c:v>2.13</c:v>
                </c:pt>
              </c:numCache>
            </c:numRef>
          </c:val>
          <c:smooth val="0"/>
        </c:ser>
        <c:ser>
          <c:idx val="2"/>
          <c:order val="2"/>
          <c:tx>
            <c:strRef>
              <c:f>echelle!$E$1:$E$2</c:f>
              <c:strCache>
                <c:ptCount val="1"/>
                <c:pt idx="0">
                  <c:v>T.C potentiel [3]</c:v>
                </c:pt>
              </c:strCache>
            </c:strRef>
          </c:tx>
          <c:marker>
            <c:symbol val="none"/>
          </c:marker>
          <c:val>
            <c:numRef>
              <c:f>echelle!$E$10:$E$16</c:f>
              <c:numCache>
                <c:formatCode>0.00</c:formatCode>
                <c:ptCount val="7"/>
                <c:pt idx="0">
                  <c:v>1.9100000000000001</c:v>
                </c:pt>
                <c:pt idx="1">
                  <c:v>2.34</c:v>
                </c:pt>
                <c:pt idx="2">
                  <c:v>1.57</c:v>
                </c:pt>
                <c:pt idx="3">
                  <c:v>2.2999999999999998</c:v>
                </c:pt>
                <c:pt idx="4">
                  <c:v>2.9699999999999998</c:v>
                </c:pt>
                <c:pt idx="5">
                  <c:v>4.46</c:v>
                </c:pt>
                <c:pt idx="6">
                  <c:v>4.17</c:v>
                </c:pt>
              </c:numCache>
            </c:numRef>
          </c:val>
          <c:smooth val="0"/>
        </c:ser>
        <c:dLbls>
          <c:showLegendKey val="0"/>
          <c:showVal val="0"/>
          <c:showCatName val="0"/>
          <c:showSerName val="0"/>
          <c:showPercent val="0"/>
          <c:showBubbleSize val="0"/>
        </c:dLbls>
        <c:marker val="1"/>
        <c:smooth val="0"/>
        <c:axId val="76772096"/>
        <c:axId val="76774016"/>
      </c:lineChart>
      <c:catAx>
        <c:axId val="76772096"/>
        <c:scaling>
          <c:orientation val="minMax"/>
        </c:scaling>
        <c:delete val="0"/>
        <c:axPos val="b"/>
        <c:title>
          <c:tx>
            <c:rich>
              <a:bodyPr/>
              <a:lstStyle/>
              <a:p>
                <a:pPr>
                  <a:defRPr/>
                </a:pPr>
                <a:r>
                  <a:rPr lang="fr-FR"/>
                  <a:t>Quinquennat</a:t>
                </a:r>
              </a:p>
            </c:rich>
          </c:tx>
          <c:layout>
            <c:manualLayout>
              <c:xMode val="edge"/>
              <c:yMode val="edge"/>
              <c:x val="0.4493092991475241"/>
              <c:y val="0.9038361266294227"/>
            </c:manualLayout>
          </c:layout>
          <c:overlay val="0"/>
        </c:title>
        <c:majorTickMark val="none"/>
        <c:minorTickMark val="none"/>
        <c:tickLblPos val="nextTo"/>
        <c:crossAx val="76774016"/>
        <c:crosses val="autoZero"/>
        <c:auto val="1"/>
        <c:lblAlgn val="ctr"/>
        <c:lblOffset val="100"/>
        <c:noMultiLvlLbl val="0"/>
      </c:catAx>
      <c:valAx>
        <c:axId val="76774016"/>
        <c:scaling>
          <c:orientation val="minMax"/>
        </c:scaling>
        <c:delete val="0"/>
        <c:axPos val="l"/>
        <c:title>
          <c:tx>
            <c:rich>
              <a:bodyPr/>
              <a:lstStyle/>
              <a:p>
                <a:pPr>
                  <a:defRPr/>
                </a:pPr>
                <a:r>
                  <a:rPr lang="fr-FR"/>
                  <a:t>Taux de croissance du produit moyen</a:t>
                </a:r>
              </a:p>
            </c:rich>
          </c:tx>
          <c:layout/>
          <c:overlay val="0"/>
        </c:title>
        <c:numFmt formatCode="0.00" sourceLinked="1"/>
        <c:majorTickMark val="out"/>
        <c:minorTickMark val="none"/>
        <c:tickLblPos val="nextTo"/>
        <c:crossAx val="76772096"/>
        <c:crosses val="autoZero"/>
        <c:crossBetween val="between"/>
      </c:valAx>
    </c:plotArea>
    <c:legend>
      <c:legendPos val="r"/>
      <c:layout>
        <c:manualLayout>
          <c:xMode val="edge"/>
          <c:yMode val="edge"/>
          <c:x val="0.80415418320643806"/>
          <c:y val="0.10365870467308909"/>
          <c:w val="0.18482653304700558"/>
          <c:h val="0.19559925175098974"/>
        </c:manualLayout>
      </c:layout>
      <c:overlay val="0"/>
    </c:legend>
    <c:plotVisOnly val="1"/>
    <c:dispBlanksAs val="gap"/>
    <c:showDLblsOverMax val="0"/>
  </c:chart>
  <c:txPr>
    <a:bodyPr/>
    <a:lstStyle/>
    <a:p>
      <a:pPr>
        <a:defRPr>
          <a:latin typeface="Aparajita" pitchFamily="34" charset="0"/>
          <a:cs typeface="Aparajita" pitchFamily="34" charset="0"/>
        </a:defRPr>
      </a:pPr>
      <a:endParaRPr lang="fr-FR"/>
    </a:p>
  </c:txPr>
  <c:externalData r:id="rId1">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22958" cy="494109"/>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sz="quarter" idx="1"/>
          </p:nvPr>
        </p:nvSpPr>
        <p:spPr>
          <a:xfrm>
            <a:off x="3820769" y="0"/>
            <a:ext cx="2922958" cy="494109"/>
          </a:xfrm>
          <a:prstGeom prst="rect">
            <a:avLst/>
          </a:prstGeom>
        </p:spPr>
        <p:txBody>
          <a:bodyPr vert="horz" lIns="91440" tIns="45720" rIns="91440" bIns="45720" rtlCol="0"/>
          <a:lstStyle>
            <a:lvl1pPr algn="r">
              <a:defRPr sz="1200"/>
            </a:lvl1pPr>
          </a:lstStyle>
          <a:p>
            <a:fld id="{6A1DAD33-EAC7-40E1-BF92-F36436F856DD}" type="datetimeFigureOut">
              <a:rPr lang="fr-FR" smtClean="0"/>
              <a:pPr/>
              <a:t>04/03/2014</a:t>
            </a:fld>
            <a:endParaRPr lang="fr-FR"/>
          </a:p>
        </p:txBody>
      </p:sp>
      <p:sp>
        <p:nvSpPr>
          <p:cNvPr id="4" name="Espace réservé du pied de page 3"/>
          <p:cNvSpPr>
            <a:spLocks noGrp="1"/>
          </p:cNvSpPr>
          <p:nvPr>
            <p:ph type="ftr" sz="quarter" idx="2"/>
          </p:nvPr>
        </p:nvSpPr>
        <p:spPr>
          <a:xfrm>
            <a:off x="0" y="9386364"/>
            <a:ext cx="2922958" cy="494109"/>
          </a:xfrm>
          <a:prstGeom prst="rect">
            <a:avLst/>
          </a:prstGeom>
        </p:spPr>
        <p:txBody>
          <a:bodyPr vert="horz" lIns="91440" tIns="45720" rIns="91440" bIns="45720" rtlCol="0" anchor="b"/>
          <a:lstStyle>
            <a:lvl1pPr algn="l">
              <a:defRPr sz="1200"/>
            </a:lvl1pPr>
          </a:lstStyle>
          <a:p>
            <a:endParaRPr lang="fr-FR"/>
          </a:p>
        </p:txBody>
      </p:sp>
      <p:sp>
        <p:nvSpPr>
          <p:cNvPr id="5" name="Espace réservé du numéro de diapositive 4"/>
          <p:cNvSpPr>
            <a:spLocks noGrp="1"/>
          </p:cNvSpPr>
          <p:nvPr>
            <p:ph type="sldNum" sz="quarter" idx="3"/>
          </p:nvPr>
        </p:nvSpPr>
        <p:spPr>
          <a:xfrm>
            <a:off x="3820769" y="9386364"/>
            <a:ext cx="2922958" cy="494109"/>
          </a:xfrm>
          <a:prstGeom prst="rect">
            <a:avLst/>
          </a:prstGeom>
        </p:spPr>
        <p:txBody>
          <a:bodyPr vert="horz" lIns="91440" tIns="45720" rIns="91440" bIns="45720" rtlCol="0" anchor="b"/>
          <a:lstStyle>
            <a:lvl1pPr algn="r">
              <a:defRPr sz="1200"/>
            </a:lvl1pPr>
          </a:lstStyle>
          <a:p>
            <a:fld id="{58788325-0B07-4ECF-86A3-5B48CE5DDD5E}" type="slidenum">
              <a:rPr lang="fr-FR" smtClean="0"/>
              <a:pPr/>
              <a:t>‹N°›</a:t>
            </a:fld>
            <a:endParaRPr lang="fr-FR"/>
          </a:p>
        </p:txBody>
      </p:sp>
    </p:spTree>
    <p:extLst>
      <p:ext uri="{BB962C8B-B14F-4D97-AF65-F5344CB8AC3E}">
        <p14:creationId xmlns:p14="http://schemas.microsoft.com/office/powerpoint/2010/main" val="99183287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22958" cy="494109"/>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20769" y="0"/>
            <a:ext cx="2922958" cy="494109"/>
          </a:xfrm>
          <a:prstGeom prst="rect">
            <a:avLst/>
          </a:prstGeom>
        </p:spPr>
        <p:txBody>
          <a:bodyPr vert="horz" lIns="91440" tIns="45720" rIns="91440" bIns="45720" rtlCol="0"/>
          <a:lstStyle>
            <a:lvl1pPr algn="r">
              <a:defRPr sz="1200"/>
            </a:lvl1pPr>
          </a:lstStyle>
          <a:p>
            <a:fld id="{FA34C870-8C54-409E-84FD-A40D3CCB9839}" type="datetimeFigureOut">
              <a:rPr lang="fr-FR" smtClean="0"/>
              <a:pPr/>
              <a:t>04/03/2014</a:t>
            </a:fld>
            <a:endParaRPr lang="fr-FR"/>
          </a:p>
        </p:txBody>
      </p:sp>
      <p:sp>
        <p:nvSpPr>
          <p:cNvPr id="4" name="Espace réservé de l'image des diapositives 3"/>
          <p:cNvSpPr>
            <a:spLocks noGrp="1" noRot="1" noChangeAspect="1"/>
          </p:cNvSpPr>
          <p:nvPr>
            <p:ph type="sldImg" idx="2"/>
          </p:nvPr>
        </p:nvSpPr>
        <p:spPr>
          <a:xfrm>
            <a:off x="903288" y="741363"/>
            <a:ext cx="4938712" cy="3705225"/>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74529" y="4694039"/>
            <a:ext cx="5396230" cy="4446985"/>
          </a:xfrm>
          <a:prstGeom prst="rect">
            <a:avLst/>
          </a:prstGeom>
        </p:spPr>
        <p:txBody>
          <a:bodyPr vert="horz" lIns="91440" tIns="45720" rIns="91440" bIns="45720" rtlCol="0"/>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9386364"/>
            <a:ext cx="2922958" cy="494109"/>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20769" y="9386364"/>
            <a:ext cx="2922958" cy="494109"/>
          </a:xfrm>
          <a:prstGeom prst="rect">
            <a:avLst/>
          </a:prstGeom>
        </p:spPr>
        <p:txBody>
          <a:bodyPr vert="horz" lIns="91440" tIns="45720" rIns="91440" bIns="45720" rtlCol="0" anchor="b"/>
          <a:lstStyle>
            <a:lvl1pPr algn="r">
              <a:defRPr sz="1200"/>
            </a:lvl1pPr>
          </a:lstStyle>
          <a:p>
            <a:fld id="{1946AD4E-A5C4-4C35-BC9C-C20229873903}" type="slidenum">
              <a:rPr lang="fr-FR" smtClean="0"/>
              <a:pPr/>
              <a:t>‹N°›</a:t>
            </a:fld>
            <a:endParaRPr lang="fr-FR"/>
          </a:p>
        </p:txBody>
      </p:sp>
    </p:spTree>
    <p:extLst>
      <p:ext uri="{BB962C8B-B14F-4D97-AF65-F5344CB8AC3E}">
        <p14:creationId xmlns:p14="http://schemas.microsoft.com/office/powerpoint/2010/main" val="413823726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1946AD4E-A5C4-4C35-BC9C-C20229873903}" type="slidenum">
              <a:rPr lang="fr-FR" smtClean="0"/>
              <a:pPr/>
              <a:t>7</a:t>
            </a:fld>
            <a:endParaRPr lang="fr-FR"/>
          </a:p>
        </p:txBody>
      </p:sp>
    </p:spTree>
    <p:extLst>
      <p:ext uri="{BB962C8B-B14F-4D97-AF65-F5344CB8AC3E}">
        <p14:creationId xmlns:p14="http://schemas.microsoft.com/office/powerpoint/2010/main" val="216365297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735C7A6C-DB8C-47FA-8C18-F2083EC95517}" type="slidenum">
              <a:rPr lang="fr-FR" smtClean="0"/>
              <a:pPr/>
              <a:t>21</a:t>
            </a:fld>
            <a:endParaRPr lang="fr-FR"/>
          </a:p>
        </p:txBody>
      </p:sp>
    </p:spTree>
    <p:extLst>
      <p:ext uri="{BB962C8B-B14F-4D97-AF65-F5344CB8AC3E}">
        <p14:creationId xmlns:p14="http://schemas.microsoft.com/office/powerpoint/2010/main" val="317352540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Modifiez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Modifiez le style des sous-titres du masque</a:t>
            </a:r>
            <a:endParaRPr lang="fr-FR"/>
          </a:p>
        </p:txBody>
      </p:sp>
      <p:sp>
        <p:nvSpPr>
          <p:cNvPr id="4" name="Espace réservé de la date 3"/>
          <p:cNvSpPr>
            <a:spLocks noGrp="1"/>
          </p:cNvSpPr>
          <p:nvPr>
            <p:ph type="dt" sz="half" idx="10"/>
          </p:nvPr>
        </p:nvSpPr>
        <p:spPr/>
        <p:txBody>
          <a:bodyPr/>
          <a:lstStyle/>
          <a:p>
            <a:fld id="{42EBD66D-F571-4A6E-B121-97F495A95EED}" type="datetimeFigureOut">
              <a:rPr lang="fr-FR" smtClean="0"/>
              <a:pPr/>
              <a:t>04/03/2014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E1550273-1BD9-43A6-9A1E-7565E8E591DA}" type="slidenum">
              <a:rPr lang="fr-FR" smtClean="0"/>
              <a:pPr/>
              <a:t>‹N°›</a:t>
            </a:fld>
            <a:endParaRPr lang="fr-FR"/>
          </a:p>
        </p:txBody>
      </p:sp>
    </p:spTree>
    <p:extLst>
      <p:ext uri="{BB962C8B-B14F-4D97-AF65-F5344CB8AC3E}">
        <p14:creationId xmlns:p14="http://schemas.microsoft.com/office/powerpoint/2010/main" val="11474017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42EBD66D-F571-4A6E-B121-97F495A95EED}" type="datetimeFigureOut">
              <a:rPr lang="fr-FR" smtClean="0"/>
              <a:pPr/>
              <a:t>04/03/2014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E1550273-1BD9-43A6-9A1E-7565E8E591DA}" type="slidenum">
              <a:rPr lang="fr-FR" smtClean="0"/>
              <a:pPr/>
              <a:t>‹N°›</a:t>
            </a:fld>
            <a:endParaRPr lang="fr-FR"/>
          </a:p>
        </p:txBody>
      </p:sp>
    </p:spTree>
    <p:extLst>
      <p:ext uri="{BB962C8B-B14F-4D97-AF65-F5344CB8AC3E}">
        <p14:creationId xmlns:p14="http://schemas.microsoft.com/office/powerpoint/2010/main" val="5445629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Modifiez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42EBD66D-F571-4A6E-B121-97F495A95EED}" type="datetimeFigureOut">
              <a:rPr lang="fr-FR" smtClean="0"/>
              <a:pPr/>
              <a:t>04/03/2014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E1550273-1BD9-43A6-9A1E-7565E8E591DA}" type="slidenum">
              <a:rPr lang="fr-FR" smtClean="0"/>
              <a:pPr/>
              <a:t>‹N°›</a:t>
            </a:fld>
            <a:endParaRPr lang="fr-FR"/>
          </a:p>
        </p:txBody>
      </p:sp>
    </p:spTree>
    <p:extLst>
      <p:ext uri="{BB962C8B-B14F-4D97-AF65-F5344CB8AC3E}">
        <p14:creationId xmlns:p14="http://schemas.microsoft.com/office/powerpoint/2010/main" val="3644851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42EBD66D-F571-4A6E-B121-97F495A95EED}" type="datetimeFigureOut">
              <a:rPr lang="fr-FR" smtClean="0"/>
              <a:pPr/>
              <a:t>04/03/2014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E1550273-1BD9-43A6-9A1E-7565E8E591DA}" type="slidenum">
              <a:rPr lang="fr-FR" smtClean="0"/>
              <a:pPr/>
              <a:t>‹N°›</a:t>
            </a:fld>
            <a:endParaRPr lang="fr-FR"/>
          </a:p>
        </p:txBody>
      </p:sp>
    </p:spTree>
    <p:extLst>
      <p:ext uri="{BB962C8B-B14F-4D97-AF65-F5344CB8AC3E}">
        <p14:creationId xmlns:p14="http://schemas.microsoft.com/office/powerpoint/2010/main" val="32894590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Modifiez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Espace réservé de la date 3"/>
          <p:cNvSpPr>
            <a:spLocks noGrp="1"/>
          </p:cNvSpPr>
          <p:nvPr>
            <p:ph type="dt" sz="half" idx="10"/>
          </p:nvPr>
        </p:nvSpPr>
        <p:spPr/>
        <p:txBody>
          <a:bodyPr/>
          <a:lstStyle/>
          <a:p>
            <a:fld id="{42EBD66D-F571-4A6E-B121-97F495A95EED}" type="datetimeFigureOut">
              <a:rPr lang="fr-FR" smtClean="0"/>
              <a:pPr/>
              <a:t>04/03/2014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E1550273-1BD9-43A6-9A1E-7565E8E591DA}" type="slidenum">
              <a:rPr lang="fr-FR" smtClean="0"/>
              <a:pPr/>
              <a:t>‹N°›</a:t>
            </a:fld>
            <a:endParaRPr lang="fr-FR"/>
          </a:p>
        </p:txBody>
      </p:sp>
    </p:spTree>
    <p:extLst>
      <p:ext uri="{BB962C8B-B14F-4D97-AF65-F5344CB8AC3E}">
        <p14:creationId xmlns:p14="http://schemas.microsoft.com/office/powerpoint/2010/main" val="32468821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42EBD66D-F571-4A6E-B121-97F495A95EED}" type="datetimeFigureOut">
              <a:rPr lang="fr-FR" smtClean="0"/>
              <a:pPr/>
              <a:t>04/03/2014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E1550273-1BD9-43A6-9A1E-7565E8E591DA}" type="slidenum">
              <a:rPr lang="fr-FR" smtClean="0"/>
              <a:pPr/>
              <a:t>‹N°›</a:t>
            </a:fld>
            <a:endParaRPr lang="fr-FR"/>
          </a:p>
        </p:txBody>
      </p:sp>
    </p:spTree>
    <p:extLst>
      <p:ext uri="{BB962C8B-B14F-4D97-AF65-F5344CB8AC3E}">
        <p14:creationId xmlns:p14="http://schemas.microsoft.com/office/powerpoint/2010/main" val="37388056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Modifiez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42EBD66D-F571-4A6E-B121-97F495A95EED}" type="datetimeFigureOut">
              <a:rPr lang="fr-FR" smtClean="0"/>
              <a:pPr/>
              <a:t>04/03/2014</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E1550273-1BD9-43A6-9A1E-7565E8E591DA}" type="slidenum">
              <a:rPr lang="fr-FR" smtClean="0"/>
              <a:pPr/>
              <a:t>‹N°›</a:t>
            </a:fld>
            <a:endParaRPr lang="fr-FR"/>
          </a:p>
        </p:txBody>
      </p:sp>
    </p:spTree>
    <p:extLst>
      <p:ext uri="{BB962C8B-B14F-4D97-AF65-F5344CB8AC3E}">
        <p14:creationId xmlns:p14="http://schemas.microsoft.com/office/powerpoint/2010/main" val="25465051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e la date 2"/>
          <p:cNvSpPr>
            <a:spLocks noGrp="1"/>
          </p:cNvSpPr>
          <p:nvPr>
            <p:ph type="dt" sz="half" idx="10"/>
          </p:nvPr>
        </p:nvSpPr>
        <p:spPr/>
        <p:txBody>
          <a:bodyPr/>
          <a:lstStyle/>
          <a:p>
            <a:fld id="{42EBD66D-F571-4A6E-B121-97F495A95EED}" type="datetimeFigureOut">
              <a:rPr lang="fr-FR" smtClean="0"/>
              <a:pPr/>
              <a:t>04/03/2014</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E1550273-1BD9-43A6-9A1E-7565E8E591DA}" type="slidenum">
              <a:rPr lang="fr-FR" smtClean="0"/>
              <a:pPr/>
              <a:t>‹N°›</a:t>
            </a:fld>
            <a:endParaRPr lang="fr-FR"/>
          </a:p>
        </p:txBody>
      </p:sp>
    </p:spTree>
    <p:extLst>
      <p:ext uri="{BB962C8B-B14F-4D97-AF65-F5344CB8AC3E}">
        <p14:creationId xmlns:p14="http://schemas.microsoft.com/office/powerpoint/2010/main" val="39587419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42EBD66D-F571-4A6E-B121-97F495A95EED}" type="datetimeFigureOut">
              <a:rPr lang="fr-FR" smtClean="0"/>
              <a:pPr/>
              <a:t>04/03/2014</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E1550273-1BD9-43A6-9A1E-7565E8E591DA}" type="slidenum">
              <a:rPr lang="fr-FR" smtClean="0"/>
              <a:pPr/>
              <a:t>‹N°›</a:t>
            </a:fld>
            <a:endParaRPr lang="fr-FR"/>
          </a:p>
        </p:txBody>
      </p:sp>
    </p:spTree>
    <p:extLst>
      <p:ext uri="{BB962C8B-B14F-4D97-AF65-F5344CB8AC3E}">
        <p14:creationId xmlns:p14="http://schemas.microsoft.com/office/powerpoint/2010/main" val="30624030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Modifiez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42EBD66D-F571-4A6E-B121-97F495A95EED}" type="datetimeFigureOut">
              <a:rPr lang="fr-FR" smtClean="0"/>
              <a:pPr/>
              <a:t>04/03/2014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E1550273-1BD9-43A6-9A1E-7565E8E591DA}" type="slidenum">
              <a:rPr lang="fr-FR" smtClean="0"/>
              <a:pPr/>
              <a:t>‹N°›</a:t>
            </a:fld>
            <a:endParaRPr lang="fr-FR"/>
          </a:p>
        </p:txBody>
      </p:sp>
    </p:spTree>
    <p:extLst>
      <p:ext uri="{BB962C8B-B14F-4D97-AF65-F5344CB8AC3E}">
        <p14:creationId xmlns:p14="http://schemas.microsoft.com/office/powerpoint/2010/main" val="30997580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Modifiez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42EBD66D-F571-4A6E-B121-97F495A95EED}" type="datetimeFigureOut">
              <a:rPr lang="fr-FR" smtClean="0"/>
              <a:pPr/>
              <a:t>04/03/2014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E1550273-1BD9-43A6-9A1E-7565E8E591DA}" type="slidenum">
              <a:rPr lang="fr-FR" smtClean="0"/>
              <a:pPr/>
              <a:t>‹N°›</a:t>
            </a:fld>
            <a:endParaRPr lang="fr-FR"/>
          </a:p>
        </p:txBody>
      </p:sp>
    </p:spTree>
    <p:extLst>
      <p:ext uri="{BB962C8B-B14F-4D97-AF65-F5344CB8AC3E}">
        <p14:creationId xmlns:p14="http://schemas.microsoft.com/office/powerpoint/2010/main" val="35142713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Modifiez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2EBD66D-F571-4A6E-B121-97F495A95EED}" type="datetimeFigureOut">
              <a:rPr lang="fr-FR" smtClean="0"/>
              <a:pPr/>
              <a:t>04/03/2014</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1550273-1BD9-43A6-9A1E-7565E8E591DA}" type="slidenum">
              <a:rPr lang="fr-FR" smtClean="0"/>
              <a:pPr/>
              <a:t>‹N°›</a:t>
            </a:fld>
            <a:endParaRPr lang="fr-FR"/>
          </a:p>
        </p:txBody>
      </p:sp>
    </p:spTree>
    <p:extLst>
      <p:ext uri="{BB962C8B-B14F-4D97-AF65-F5344CB8AC3E}">
        <p14:creationId xmlns:p14="http://schemas.microsoft.com/office/powerpoint/2010/main" val="270859888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image" Target="../media/image1.wmf"/><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1.wmf"/><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image" Target="../media/image1.wmf"/><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image" Target="../media/image1.wmf"/><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notesSlide" Target="../notesSlides/notesSlide2.xml"/><Relationship Id="rId1" Type="http://schemas.openxmlformats.org/officeDocument/2006/relationships/slideLayout" Target="../slideLayouts/slideLayout7.xml"/><Relationship Id="rId4" Type="http://schemas.openxmlformats.org/officeDocument/2006/relationships/image" Target="../media/image4.emf"/></Relationships>
</file>

<file path=ppt/slides/_rels/slide22.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8.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image" Target="../media/image1.wmf"/><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image" Target="../media/image1.wmf"/><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395288" y="203994"/>
            <a:ext cx="8229600" cy="1143000"/>
          </a:xfrm>
        </p:spPr>
        <p:txBody>
          <a:bodyPr>
            <a:normAutofit fontScale="90000"/>
          </a:bodyPr>
          <a:lstStyle/>
          <a:p>
            <a:pPr eaLnBrk="1" hangingPunct="1">
              <a:defRPr/>
            </a:pPr>
            <a:r>
              <a:rPr lang="fr-FR" sz="4000" dirty="0"/>
              <a:t/>
            </a:r>
            <a:br>
              <a:rPr lang="fr-FR" sz="4000" dirty="0"/>
            </a:br>
            <a:r>
              <a:rPr lang="fr-FR" sz="4000" dirty="0"/>
              <a:t/>
            </a:r>
            <a:br>
              <a:rPr lang="fr-FR" sz="4000" dirty="0"/>
            </a:br>
            <a:r>
              <a:rPr lang="fr-FR" sz="4000" dirty="0"/>
              <a:t/>
            </a:r>
            <a:br>
              <a:rPr lang="fr-FR" sz="4000" dirty="0"/>
            </a:br>
            <a:endParaRPr lang="fr-FR" sz="4000" dirty="0"/>
          </a:p>
        </p:txBody>
      </p:sp>
      <p:sp>
        <p:nvSpPr>
          <p:cNvPr id="52227" name="Rectangle 3"/>
          <p:cNvSpPr>
            <a:spLocks noGrp="1" noChangeArrowheads="1"/>
          </p:cNvSpPr>
          <p:nvPr>
            <p:ph type="body" idx="4294967295"/>
          </p:nvPr>
        </p:nvSpPr>
        <p:spPr>
          <a:xfrm>
            <a:off x="395288" y="1124744"/>
            <a:ext cx="8569200" cy="4742656"/>
          </a:xfrm>
        </p:spPr>
        <p:txBody>
          <a:bodyPr>
            <a:normAutofit fontScale="92500" lnSpcReduction="20000"/>
          </a:bodyPr>
          <a:lstStyle/>
          <a:p>
            <a:pPr algn="ctr" eaLnBrk="1" hangingPunct="1">
              <a:buFontTx/>
              <a:buNone/>
            </a:pPr>
            <a:r>
              <a:rPr lang="fr-FR" sz="2600" b="1" dirty="0" smtClean="0"/>
              <a:t>Conférence </a:t>
            </a:r>
            <a:r>
              <a:rPr lang="fr-FR" sz="2600" b="1" dirty="0" err="1" smtClean="0"/>
              <a:t>sous-régionale</a:t>
            </a:r>
            <a:r>
              <a:rPr lang="fr-FR" sz="2600" b="1" dirty="0" smtClean="0"/>
              <a:t> organisée par la </a:t>
            </a:r>
            <a:r>
              <a:rPr lang="fr-FR" sz="2600" b="1" dirty="0" err="1" smtClean="0"/>
              <a:t>Cemac</a:t>
            </a:r>
            <a:r>
              <a:rPr lang="fr-FR" sz="2600" b="1" dirty="0" smtClean="0"/>
              <a:t> et la </a:t>
            </a:r>
            <a:r>
              <a:rPr lang="fr-FR" sz="2600" b="1" dirty="0" err="1" smtClean="0"/>
              <a:t>Ferdi</a:t>
            </a:r>
            <a:endParaRPr lang="fr-FR" sz="2600" b="1" dirty="0" smtClean="0"/>
          </a:p>
          <a:p>
            <a:pPr algn="ctr" eaLnBrk="1" hangingPunct="1">
              <a:buFontTx/>
              <a:buNone/>
            </a:pPr>
            <a:endParaRPr lang="fr-FR" sz="2800" b="1" dirty="0" smtClean="0"/>
          </a:p>
          <a:p>
            <a:pPr algn="ctr" eaLnBrk="1" hangingPunct="1">
              <a:buFontTx/>
              <a:buNone/>
            </a:pPr>
            <a:r>
              <a:rPr lang="fr-FR" sz="2800" b="1" i="1" dirty="0" smtClean="0">
                <a:solidFill>
                  <a:srgbClr val="0070C0"/>
                </a:solidFill>
              </a:rPr>
              <a:t>Renforcer l’intégration pour accélérer la croissance:</a:t>
            </a:r>
          </a:p>
          <a:p>
            <a:pPr algn="ctr" eaLnBrk="1" hangingPunct="1">
              <a:buFontTx/>
              <a:buNone/>
            </a:pPr>
            <a:r>
              <a:rPr lang="fr-FR" sz="2800" b="1" i="1" dirty="0" smtClean="0">
                <a:solidFill>
                  <a:srgbClr val="0070C0"/>
                </a:solidFill>
              </a:rPr>
              <a:t>Quelles priorités pour la CEMAC?   </a:t>
            </a:r>
          </a:p>
          <a:p>
            <a:pPr algn="ctr" eaLnBrk="1" hangingPunct="1">
              <a:buFontTx/>
              <a:buNone/>
            </a:pPr>
            <a:endParaRPr lang="fr-FR" sz="2800" b="1" i="1" dirty="0"/>
          </a:p>
          <a:p>
            <a:pPr algn="ctr">
              <a:buNone/>
            </a:pPr>
            <a:r>
              <a:rPr lang="fr-FR" sz="2600" b="1" dirty="0" smtClean="0"/>
              <a:t>« Les </a:t>
            </a:r>
            <a:r>
              <a:rPr lang="fr-FR" sz="2600" b="1" dirty="0"/>
              <a:t>enjeux de l’intégration régionale en </a:t>
            </a:r>
            <a:r>
              <a:rPr lang="fr-FR" sz="2600" b="1" dirty="0" smtClean="0"/>
              <a:t>Afrique centrale:                                                           </a:t>
            </a:r>
            <a:r>
              <a:rPr lang="fr-FR" sz="2600" b="1" dirty="0"/>
              <a:t>gains attendus d’un </a:t>
            </a:r>
            <a:r>
              <a:rPr lang="fr-FR" sz="2600" b="1" dirty="0" smtClean="0"/>
              <a:t>renforcement » </a:t>
            </a:r>
            <a:endParaRPr lang="fr-FR" sz="2600" b="1" dirty="0"/>
          </a:p>
          <a:p>
            <a:pPr algn="ctr">
              <a:buNone/>
            </a:pPr>
            <a:endParaRPr lang="fr-FR" sz="2400" b="1" i="1" dirty="0"/>
          </a:p>
          <a:p>
            <a:pPr algn="ctr">
              <a:buNone/>
            </a:pPr>
            <a:r>
              <a:rPr lang="fr-FR" sz="2400" b="1" i="1" dirty="0"/>
              <a:t>Patrick </a:t>
            </a:r>
            <a:r>
              <a:rPr lang="fr-FR" sz="2400" b="1" i="1" dirty="0" err="1" smtClean="0"/>
              <a:t>Guillaumont</a:t>
            </a:r>
            <a:endParaRPr lang="fr-FR" sz="2400" b="1" i="1" dirty="0" smtClean="0"/>
          </a:p>
          <a:p>
            <a:pPr algn="ctr">
              <a:buNone/>
            </a:pPr>
            <a:endParaRPr lang="fr-FR" sz="2400" dirty="0" smtClean="0"/>
          </a:p>
          <a:p>
            <a:pPr algn="ctr">
              <a:buNone/>
            </a:pPr>
            <a:r>
              <a:rPr lang="fr-FR" sz="2400" b="1" dirty="0" err="1" smtClean="0"/>
              <a:t>Yaounde</a:t>
            </a:r>
            <a:r>
              <a:rPr lang="fr-FR" sz="2400" b="1" dirty="0" smtClean="0"/>
              <a:t>, 27 février 2014</a:t>
            </a:r>
            <a:endParaRPr lang="fr-FR" sz="2400" b="1" dirty="0"/>
          </a:p>
          <a:p>
            <a:pPr algn="ctr" eaLnBrk="1" hangingPunct="1">
              <a:buFontTx/>
              <a:buNone/>
            </a:pPr>
            <a:r>
              <a:rPr lang="fr-FR" sz="2800" b="1" i="1" dirty="0" smtClean="0"/>
              <a:t>                  </a:t>
            </a:r>
            <a:r>
              <a:rPr lang="fr-FR" sz="2800" i="1" dirty="0" smtClean="0"/>
              <a:t>                                                             </a:t>
            </a:r>
          </a:p>
        </p:txBody>
      </p:sp>
      <p:pic>
        <p:nvPicPr>
          <p:cNvPr id="52228" name="Picture 4"/>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95288" y="333375"/>
            <a:ext cx="1722437" cy="8842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957932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395288" y="203994"/>
            <a:ext cx="8229600" cy="1143000"/>
          </a:xfrm>
        </p:spPr>
        <p:txBody>
          <a:bodyPr>
            <a:normAutofit fontScale="90000"/>
          </a:bodyPr>
          <a:lstStyle/>
          <a:p>
            <a:pPr eaLnBrk="1" hangingPunct="1">
              <a:defRPr/>
            </a:pPr>
            <a:r>
              <a:rPr lang="fr-FR" sz="4000"/>
              <a:t/>
            </a:r>
            <a:br>
              <a:rPr lang="fr-FR" sz="4000"/>
            </a:br>
            <a:r>
              <a:rPr lang="fr-FR" sz="4000"/>
              <a:t/>
            </a:r>
            <a:br>
              <a:rPr lang="fr-FR" sz="4000"/>
            </a:br>
            <a:r>
              <a:rPr lang="fr-FR" sz="4000"/>
              <a:t/>
            </a:r>
            <a:br>
              <a:rPr lang="fr-FR" sz="4000"/>
            </a:br>
            <a:endParaRPr lang="fr-FR" sz="4000"/>
          </a:p>
        </p:txBody>
      </p:sp>
      <p:sp>
        <p:nvSpPr>
          <p:cNvPr id="52227" name="Rectangle 3"/>
          <p:cNvSpPr>
            <a:spLocks noGrp="1" noChangeArrowheads="1"/>
          </p:cNvSpPr>
          <p:nvPr>
            <p:ph type="body" idx="4294967295"/>
          </p:nvPr>
        </p:nvSpPr>
        <p:spPr>
          <a:xfrm>
            <a:off x="395288" y="1124744"/>
            <a:ext cx="8569200" cy="4742656"/>
          </a:xfrm>
        </p:spPr>
        <p:txBody>
          <a:bodyPr>
            <a:normAutofit lnSpcReduction="10000"/>
          </a:bodyPr>
          <a:lstStyle/>
          <a:p>
            <a:pPr algn="ctr" eaLnBrk="1" hangingPunct="1">
              <a:buFontTx/>
              <a:buNone/>
            </a:pPr>
            <a:r>
              <a:rPr lang="fr-FR" sz="2400" b="1" dirty="0" smtClean="0"/>
              <a:t>Réserves sur la comparaison des tendances brutes                                      de revenu par tête</a:t>
            </a:r>
          </a:p>
          <a:p>
            <a:pPr algn="ctr" eaLnBrk="1" hangingPunct="1">
              <a:buFontTx/>
              <a:buNone/>
            </a:pPr>
            <a:endParaRPr lang="fr-FR" sz="2400" b="1" dirty="0"/>
          </a:p>
          <a:p>
            <a:r>
              <a:rPr lang="fr-FR" sz="2400" dirty="0"/>
              <a:t>La croissance économique n’est pas le seul critère de performance: sont à considérer la réduction de la pauvreté, </a:t>
            </a:r>
            <a:r>
              <a:rPr lang="fr-FR" sz="2400" dirty="0" smtClean="0"/>
              <a:t>l’amélioration de </a:t>
            </a:r>
            <a:r>
              <a:rPr lang="fr-FR" sz="2400" dirty="0"/>
              <a:t>la santé</a:t>
            </a:r>
            <a:r>
              <a:rPr lang="fr-FR" sz="2400" dirty="0" smtClean="0"/>
              <a:t>...(résultats moins bons en CEMAC  qu’en UEMOA, mais à partir de niveaux supérieurs ), mais aussi la paix et la sécurité (graphique)</a:t>
            </a:r>
          </a:p>
          <a:p>
            <a:r>
              <a:rPr lang="fr-FR" sz="2400" dirty="0" smtClean="0"/>
              <a:t>Elle peut être plus moins génératrice d’une réduction de pauvreté: plutôt plus en ZF, peut-être pas en CEMAC (graph)</a:t>
            </a:r>
          </a:p>
          <a:p>
            <a:r>
              <a:rPr lang="fr-FR" sz="2400" dirty="0" smtClean="0"/>
              <a:t>La comparaison des tendances brutes ne permet </a:t>
            </a:r>
            <a:r>
              <a:rPr lang="fr-FR" sz="2400" dirty="0"/>
              <a:t>pas de juger de l’impact de l’intégration, en raison de l’influence des autres facteurs, particulièrement importants en CEMAC</a:t>
            </a:r>
          </a:p>
          <a:p>
            <a:endParaRPr lang="fr-FR" sz="2400" dirty="0"/>
          </a:p>
          <a:p>
            <a:pPr algn="ctr" eaLnBrk="1" hangingPunct="1">
              <a:buFontTx/>
              <a:buNone/>
            </a:pPr>
            <a:endParaRPr lang="fr-FR" sz="2400" b="1" dirty="0" smtClean="0"/>
          </a:p>
          <a:p>
            <a:pPr algn="ctr" eaLnBrk="1" hangingPunct="1">
              <a:buFontTx/>
              <a:buNone/>
            </a:pPr>
            <a:endParaRPr lang="fr-FR" sz="2400" b="1" dirty="0"/>
          </a:p>
          <a:p>
            <a:endParaRPr lang="fr-FR" sz="2400" b="1" dirty="0" smtClean="0"/>
          </a:p>
        </p:txBody>
      </p:sp>
      <p:pic>
        <p:nvPicPr>
          <p:cNvPr id="52228" name="Picture 4"/>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95288" y="333375"/>
            <a:ext cx="1722437" cy="8842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4336361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4" name="Picture 4"/>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95288" y="333375"/>
            <a:ext cx="1722437" cy="884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195" name="Rectangle 3"/>
          <p:cNvSpPr txBox="1">
            <a:spLocks noChangeArrowheads="1"/>
          </p:cNvSpPr>
          <p:nvPr/>
        </p:nvSpPr>
        <p:spPr bwMode="auto">
          <a:xfrm>
            <a:off x="611188" y="1268413"/>
            <a:ext cx="8229600" cy="647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spcBef>
                <a:spcPct val="20000"/>
              </a:spcBef>
            </a:pPr>
            <a:r>
              <a:rPr lang="fr-FR" altLang="fr-FR" sz="1600" b="1"/>
              <a:t>Moyenne mobile du nombre de conflits par pays sur 3 ans (nombre conflits/nombre pays) en Zone franc et hors Zone franc</a:t>
            </a:r>
          </a:p>
        </p:txBody>
      </p:sp>
      <p:sp>
        <p:nvSpPr>
          <p:cNvPr id="8196" name="Rectangle 92"/>
          <p:cNvSpPr>
            <a:spLocks noChangeArrowheads="1"/>
          </p:cNvSpPr>
          <p:nvPr/>
        </p:nvSpPr>
        <p:spPr bwMode="auto">
          <a:xfrm>
            <a:off x="152400" y="1524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endParaRPr lang="fr-FR" altLang="fr-FR"/>
          </a:p>
        </p:txBody>
      </p:sp>
      <p:sp>
        <p:nvSpPr>
          <p:cNvPr id="8197" name="Rectangle 102"/>
          <p:cNvSpPr>
            <a:spLocks noChangeArrowheads="1"/>
          </p:cNvSpPr>
          <p:nvPr/>
        </p:nvSpPr>
        <p:spPr bwMode="auto">
          <a:xfrm>
            <a:off x="2073275" y="6092825"/>
            <a:ext cx="4572000" cy="231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fr-FR" altLang="fr-FR" sz="900"/>
              <a:t>Note : Afrique hors zone franc : Afrique subsaharienne hors Afrique du sud et Namibie</a:t>
            </a:r>
          </a:p>
        </p:txBody>
      </p:sp>
      <p:graphicFrame>
        <p:nvGraphicFramePr>
          <p:cNvPr id="104" name="Graphique 103"/>
          <p:cNvGraphicFramePr/>
          <p:nvPr/>
        </p:nvGraphicFramePr>
        <p:xfrm>
          <a:off x="1256506" y="2276873"/>
          <a:ext cx="6051798" cy="3785532"/>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66311680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395288" y="203994"/>
            <a:ext cx="8229600" cy="1143000"/>
          </a:xfrm>
        </p:spPr>
        <p:txBody>
          <a:bodyPr>
            <a:normAutofit fontScale="90000"/>
          </a:bodyPr>
          <a:lstStyle/>
          <a:p>
            <a:pPr eaLnBrk="1" hangingPunct="1">
              <a:defRPr/>
            </a:pPr>
            <a:r>
              <a:rPr lang="fr-FR" sz="4000"/>
              <a:t/>
            </a:r>
            <a:br>
              <a:rPr lang="fr-FR" sz="4000"/>
            </a:br>
            <a:r>
              <a:rPr lang="fr-FR" sz="4000"/>
              <a:t/>
            </a:r>
            <a:br>
              <a:rPr lang="fr-FR" sz="4000"/>
            </a:br>
            <a:r>
              <a:rPr lang="fr-FR" sz="4000"/>
              <a:t/>
            </a:r>
            <a:br>
              <a:rPr lang="fr-FR" sz="4000"/>
            </a:br>
            <a:endParaRPr lang="fr-FR" sz="4000"/>
          </a:p>
        </p:txBody>
      </p:sp>
      <p:sp>
        <p:nvSpPr>
          <p:cNvPr id="52227" name="Rectangle 3"/>
          <p:cNvSpPr>
            <a:spLocks noGrp="1" noChangeArrowheads="1"/>
          </p:cNvSpPr>
          <p:nvPr>
            <p:ph type="body" idx="4294967295"/>
          </p:nvPr>
        </p:nvSpPr>
        <p:spPr>
          <a:xfrm>
            <a:off x="395288" y="1124744"/>
            <a:ext cx="8569200" cy="4742656"/>
          </a:xfrm>
        </p:spPr>
        <p:txBody>
          <a:bodyPr/>
          <a:lstStyle/>
          <a:p>
            <a:pPr algn="ctr" eaLnBrk="1" hangingPunct="1">
              <a:buFontTx/>
              <a:buNone/>
            </a:pPr>
            <a:endParaRPr lang="fr-FR" sz="2800" dirty="0" smtClean="0"/>
          </a:p>
        </p:txBody>
      </p:sp>
      <p:pic>
        <p:nvPicPr>
          <p:cNvPr id="52228" name="Picture 4"/>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95288" y="333375"/>
            <a:ext cx="1722437" cy="8842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 name="Image 4"/>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038350" y="1557337"/>
            <a:ext cx="5067300" cy="3743325"/>
          </a:xfrm>
          <a:prstGeom prst="rect">
            <a:avLst/>
          </a:prstGeom>
          <a:noFill/>
          <a:ln>
            <a:noFill/>
          </a:ln>
        </p:spPr>
      </p:pic>
    </p:spTree>
    <p:extLst>
      <p:ext uri="{BB962C8B-B14F-4D97-AF65-F5344CB8AC3E}">
        <p14:creationId xmlns:p14="http://schemas.microsoft.com/office/powerpoint/2010/main" val="122373329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395288" y="203994"/>
            <a:ext cx="8229600" cy="1143000"/>
          </a:xfrm>
        </p:spPr>
        <p:txBody>
          <a:bodyPr>
            <a:normAutofit fontScale="90000"/>
          </a:bodyPr>
          <a:lstStyle/>
          <a:p>
            <a:pPr eaLnBrk="1" hangingPunct="1">
              <a:defRPr/>
            </a:pPr>
            <a:r>
              <a:rPr lang="fr-FR" sz="4000"/>
              <a:t/>
            </a:r>
            <a:br>
              <a:rPr lang="fr-FR" sz="4000"/>
            </a:br>
            <a:r>
              <a:rPr lang="fr-FR" sz="4000"/>
              <a:t/>
            </a:r>
            <a:br>
              <a:rPr lang="fr-FR" sz="4000"/>
            </a:br>
            <a:r>
              <a:rPr lang="fr-FR" sz="4000"/>
              <a:t/>
            </a:r>
            <a:br>
              <a:rPr lang="fr-FR" sz="4000"/>
            </a:br>
            <a:endParaRPr lang="fr-FR" sz="4000"/>
          </a:p>
        </p:txBody>
      </p:sp>
      <p:sp>
        <p:nvSpPr>
          <p:cNvPr id="52227" name="Rectangle 3"/>
          <p:cNvSpPr>
            <a:spLocks noGrp="1" noChangeArrowheads="1"/>
          </p:cNvSpPr>
          <p:nvPr>
            <p:ph type="body" idx="4294967295"/>
          </p:nvPr>
        </p:nvSpPr>
        <p:spPr>
          <a:xfrm>
            <a:off x="395288" y="1124744"/>
            <a:ext cx="8569200" cy="4742656"/>
          </a:xfrm>
        </p:spPr>
        <p:txBody>
          <a:bodyPr>
            <a:normAutofit fontScale="85000" lnSpcReduction="10000"/>
          </a:bodyPr>
          <a:lstStyle/>
          <a:p>
            <a:pPr algn="ctr">
              <a:buNone/>
            </a:pPr>
            <a:r>
              <a:rPr lang="fr-FR" sz="2400" b="1" dirty="0" smtClean="0"/>
              <a:t>(B) L’intégration régionale en ZF a-t-elle été un facteur de croissance?</a:t>
            </a:r>
          </a:p>
          <a:p>
            <a:endParaRPr lang="fr-FR" sz="2800" dirty="0" smtClean="0"/>
          </a:p>
          <a:p>
            <a:r>
              <a:rPr lang="fr-FR" sz="2400" dirty="0" smtClean="0"/>
              <a:t>Méthode d’analyse: régressions de croissance 1975-2010 (GMM)  panel de 77 pays (dont tous ceux de la ZF), en sous-périodes de 5 ans, avec variable muette pour l’appartenance à l’UEMOA, à la CEMAC (ou à la ZF)</a:t>
            </a:r>
          </a:p>
          <a:p>
            <a:r>
              <a:rPr lang="fr-FR" sz="2400" dirty="0" smtClean="0"/>
              <a:t>Et un ensemble de variables de contrôle supposées indépendantes de l’appartenance aux Unions (toutes significatives): dimension et croissance démographique, santé initiale, pluviométrie, rente pétrolière, instabilité des exportations, tendance des TOT, (puis aide et conflits)</a:t>
            </a:r>
          </a:p>
          <a:p>
            <a:r>
              <a:rPr lang="fr-FR" sz="2400" dirty="0" smtClean="0"/>
              <a:t>Effets ambigus de l’appartenance aux Unions</a:t>
            </a:r>
            <a:r>
              <a:rPr lang="fr-FR" sz="2400" dirty="0"/>
              <a:t>: si incidence des conflits </a:t>
            </a:r>
            <a:r>
              <a:rPr lang="fr-FR" sz="2400" dirty="0" smtClean="0"/>
              <a:t> </a:t>
            </a:r>
            <a:r>
              <a:rPr lang="fr-FR" sz="2400" dirty="0"/>
              <a:t>prise en </a:t>
            </a:r>
            <a:r>
              <a:rPr lang="fr-FR" sz="2400" dirty="0" smtClean="0"/>
              <a:t>compte de façon différenciée dans les Unions et ailleurs en Afrique, effet relatif </a:t>
            </a:r>
            <a:r>
              <a:rPr lang="fr-FR" sz="2400" dirty="0"/>
              <a:t>sur l’ensemble de la période </a:t>
            </a:r>
            <a:r>
              <a:rPr lang="fr-FR" sz="2400" dirty="0" smtClean="0"/>
              <a:t>légèrement positif pour l’UEMOA, nul pour la CEMAC , mais très irrégulier (négatif en fin de période)</a:t>
            </a:r>
          </a:p>
          <a:p>
            <a:r>
              <a:rPr lang="fr-FR" sz="2400" dirty="0" smtClean="0"/>
              <a:t>Limites: difficulté de bien saisir l’effet, souvent différencié, des facteurs exogènes</a:t>
            </a:r>
          </a:p>
          <a:p>
            <a:endParaRPr lang="fr-FR" sz="2800" dirty="0" smtClean="0"/>
          </a:p>
        </p:txBody>
      </p:sp>
      <p:pic>
        <p:nvPicPr>
          <p:cNvPr id="52228" name="Picture 4"/>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95288" y="333375"/>
            <a:ext cx="1722437" cy="8842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957932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395288" y="203994"/>
            <a:ext cx="8229600" cy="1143000"/>
          </a:xfrm>
        </p:spPr>
        <p:txBody>
          <a:bodyPr>
            <a:normAutofit fontScale="90000"/>
          </a:bodyPr>
          <a:lstStyle/>
          <a:p>
            <a:pPr eaLnBrk="1" hangingPunct="1">
              <a:defRPr/>
            </a:pPr>
            <a:r>
              <a:rPr lang="fr-FR" sz="4000"/>
              <a:t/>
            </a:r>
            <a:br>
              <a:rPr lang="fr-FR" sz="4000"/>
            </a:br>
            <a:r>
              <a:rPr lang="fr-FR" sz="4000"/>
              <a:t/>
            </a:r>
            <a:br>
              <a:rPr lang="fr-FR" sz="4000"/>
            </a:br>
            <a:r>
              <a:rPr lang="fr-FR" sz="4000"/>
              <a:t/>
            </a:r>
            <a:br>
              <a:rPr lang="fr-FR" sz="4000"/>
            </a:br>
            <a:endParaRPr lang="fr-FR" sz="4000"/>
          </a:p>
        </p:txBody>
      </p:sp>
      <p:sp>
        <p:nvSpPr>
          <p:cNvPr id="52227" name="Rectangle 3"/>
          <p:cNvSpPr>
            <a:spLocks noGrp="1" noChangeArrowheads="1"/>
          </p:cNvSpPr>
          <p:nvPr>
            <p:ph type="body" idx="4294967295"/>
          </p:nvPr>
        </p:nvSpPr>
        <p:spPr>
          <a:xfrm>
            <a:off x="395288" y="1217612"/>
            <a:ext cx="8569200" cy="4649787"/>
          </a:xfrm>
        </p:spPr>
        <p:txBody>
          <a:bodyPr>
            <a:normAutofit fontScale="85000" lnSpcReduction="10000"/>
          </a:bodyPr>
          <a:lstStyle/>
          <a:p>
            <a:pPr algn="ctr">
              <a:buNone/>
            </a:pPr>
            <a:r>
              <a:rPr lang="fr-FR" sz="2400" b="1" dirty="0" smtClean="0"/>
              <a:t>(C) L’intégration </a:t>
            </a:r>
            <a:r>
              <a:rPr lang="fr-FR" sz="2400" b="1" dirty="0"/>
              <a:t>régionale en ZF a-t-elle été un facteur de convergence des revenus</a:t>
            </a:r>
            <a:r>
              <a:rPr lang="fr-FR" sz="2400" b="1" dirty="0" smtClean="0"/>
              <a:t>?</a:t>
            </a:r>
          </a:p>
          <a:p>
            <a:r>
              <a:rPr lang="fr-FR" sz="2400" dirty="0" smtClean="0"/>
              <a:t>Ici convergence économique, différente de la convergence institutionnelle suivie par le COCOZOF, saisie à partir d’indicateurs de réalisation effective de l’intégration, mais qui inclut toutefois la convergence des niveaux de vie</a:t>
            </a:r>
          </a:p>
          <a:p>
            <a:r>
              <a:rPr lang="fr-FR" sz="2400" i="1" dirty="0" smtClean="0"/>
              <a:t>Convergence sigma </a:t>
            </a:r>
            <a:r>
              <a:rPr lang="fr-FR" sz="2400" dirty="0" smtClean="0"/>
              <a:t>(évolution de l’écart-type du log des revenus par tête): tendance longue à la convergence en CEMAC entre 1981 et 2001, mais non ensuite, du fait de la Guinée équatoriale (graphique)</a:t>
            </a:r>
          </a:p>
          <a:p>
            <a:r>
              <a:rPr lang="fr-FR" sz="2400" i="1" dirty="0" smtClean="0"/>
              <a:t>Convergence béta </a:t>
            </a:r>
            <a:r>
              <a:rPr lang="fr-FR" sz="2400" dirty="0" smtClean="0"/>
              <a:t>(croissance du revenu par tête, fonction négative du revenu initial), dite conditionnelle (aux facteurs de croissance exogènes): ici </a:t>
            </a:r>
            <a:r>
              <a:rPr lang="fr-FR" sz="2400" i="1" dirty="0" smtClean="0"/>
              <a:t>« convergence différentielle », </a:t>
            </a:r>
            <a:r>
              <a:rPr lang="fr-FR" sz="2400" dirty="0" smtClean="0"/>
              <a:t>obtenue par décomposition entre - une convergence moyenne de l’Union, supérieure à la convergence (normale) des autres pays en développement (et à celle de l’UEMOA)                                                                                                              -une convergence « intra- Union », nettement significative (toutefois moindre qu’en UEMOA), qui fait apparaître l’effet intégrateur de l’Union </a:t>
            </a:r>
          </a:p>
          <a:p>
            <a:endParaRPr lang="fr-FR" sz="2400" dirty="0" smtClean="0"/>
          </a:p>
          <a:p>
            <a:endParaRPr lang="fr-FR" sz="2400" dirty="0"/>
          </a:p>
          <a:p>
            <a:endParaRPr lang="fr-FR" sz="2400" dirty="0"/>
          </a:p>
          <a:p>
            <a:pPr algn="ctr" eaLnBrk="1" hangingPunct="1">
              <a:buFontTx/>
              <a:buNone/>
            </a:pPr>
            <a:endParaRPr lang="fr-FR" sz="2800" dirty="0" smtClean="0"/>
          </a:p>
        </p:txBody>
      </p:sp>
      <p:pic>
        <p:nvPicPr>
          <p:cNvPr id="52228" name="Picture 4"/>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95288" y="333375"/>
            <a:ext cx="1722437" cy="8842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957932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8" name="Picture 4"/>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95288" y="333375"/>
            <a:ext cx="1722437" cy="884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219" name="Rectangle 3"/>
          <p:cNvSpPr txBox="1">
            <a:spLocks noChangeArrowheads="1"/>
          </p:cNvSpPr>
          <p:nvPr/>
        </p:nvSpPr>
        <p:spPr bwMode="auto">
          <a:xfrm>
            <a:off x="611188" y="1268413"/>
            <a:ext cx="8229600" cy="936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spcBef>
                <a:spcPct val="20000"/>
              </a:spcBef>
            </a:pPr>
            <a:r>
              <a:rPr lang="fr-FR" altLang="fr-FR" sz="1600" b="1"/>
              <a:t>Convergence sigma: évolution de l’écart-type des RNB par tête des pays africains de la Zone franc, de l’UEMOA, de la CEMAC et des pays africains hors Zone franc, selon la méthode du World Bank Atlas</a:t>
            </a:r>
          </a:p>
        </p:txBody>
      </p:sp>
      <p:sp>
        <p:nvSpPr>
          <p:cNvPr id="9220" name="Rectangle 92"/>
          <p:cNvSpPr>
            <a:spLocks noChangeArrowheads="1"/>
          </p:cNvSpPr>
          <p:nvPr/>
        </p:nvSpPr>
        <p:spPr bwMode="auto">
          <a:xfrm>
            <a:off x="152400" y="1524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endParaRPr lang="fr-FR" altLang="fr-FR"/>
          </a:p>
        </p:txBody>
      </p:sp>
      <p:sp>
        <p:nvSpPr>
          <p:cNvPr id="9221" name="Rectangle 102"/>
          <p:cNvSpPr>
            <a:spLocks noChangeArrowheads="1"/>
          </p:cNvSpPr>
          <p:nvPr/>
        </p:nvSpPr>
        <p:spPr bwMode="auto">
          <a:xfrm>
            <a:off x="2073275" y="6092825"/>
            <a:ext cx="45720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fr-FR" altLang="fr-FR" sz="900"/>
              <a:t>Données non disponibles pour 1981 : Guinée équatoriale, Angola, Djibouti, Erythrée, Guinée, Sao Tome et Principe, Tanzanie ; pour 1991 et 2001 : Sao Tome et Principe</a:t>
            </a:r>
          </a:p>
        </p:txBody>
      </p:sp>
      <p:graphicFrame>
        <p:nvGraphicFramePr>
          <p:cNvPr id="7" name="Graphique 6"/>
          <p:cNvGraphicFramePr/>
          <p:nvPr/>
        </p:nvGraphicFramePr>
        <p:xfrm>
          <a:off x="1475656" y="2062688"/>
          <a:ext cx="6272520" cy="402717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42921493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395288" y="203994"/>
            <a:ext cx="8229600" cy="1143000"/>
          </a:xfrm>
        </p:spPr>
        <p:txBody>
          <a:bodyPr>
            <a:normAutofit fontScale="90000"/>
          </a:bodyPr>
          <a:lstStyle/>
          <a:p>
            <a:pPr eaLnBrk="1" hangingPunct="1">
              <a:defRPr/>
            </a:pPr>
            <a:r>
              <a:rPr lang="fr-FR" sz="4000"/>
              <a:t/>
            </a:r>
            <a:br>
              <a:rPr lang="fr-FR" sz="4000"/>
            </a:br>
            <a:r>
              <a:rPr lang="fr-FR" sz="4000"/>
              <a:t/>
            </a:r>
            <a:br>
              <a:rPr lang="fr-FR" sz="4000"/>
            </a:br>
            <a:r>
              <a:rPr lang="fr-FR" sz="4000"/>
              <a:t/>
            </a:r>
            <a:br>
              <a:rPr lang="fr-FR" sz="4000"/>
            </a:br>
            <a:endParaRPr lang="fr-FR" sz="4000"/>
          </a:p>
        </p:txBody>
      </p:sp>
      <p:sp>
        <p:nvSpPr>
          <p:cNvPr id="52227" name="Rectangle 3"/>
          <p:cNvSpPr>
            <a:spLocks noGrp="1" noChangeArrowheads="1"/>
          </p:cNvSpPr>
          <p:nvPr>
            <p:ph type="body" idx="4294967295"/>
          </p:nvPr>
        </p:nvSpPr>
        <p:spPr>
          <a:xfrm>
            <a:off x="395288" y="1124744"/>
            <a:ext cx="8569200" cy="4742656"/>
          </a:xfrm>
        </p:spPr>
        <p:txBody>
          <a:bodyPr>
            <a:normAutofit/>
          </a:bodyPr>
          <a:lstStyle/>
          <a:p>
            <a:pPr algn="ctr" eaLnBrk="1" hangingPunct="1">
              <a:buFontTx/>
              <a:buNone/>
            </a:pPr>
            <a:r>
              <a:rPr lang="fr-FR" sz="2800" b="1" dirty="0" smtClean="0"/>
              <a:t>(II) L’impact potentiel du renforcement de l’intégration</a:t>
            </a:r>
          </a:p>
          <a:p>
            <a:pPr algn="ctr" eaLnBrk="1" hangingPunct="1">
              <a:buFontTx/>
              <a:buNone/>
            </a:pPr>
            <a:endParaRPr lang="fr-FR" sz="2400" b="1" dirty="0"/>
          </a:p>
          <a:p>
            <a:r>
              <a:rPr lang="fr-FR" sz="2400" dirty="0" smtClean="0"/>
              <a:t>2 méthodes d’analyse concevables</a:t>
            </a:r>
          </a:p>
          <a:p>
            <a:r>
              <a:rPr lang="fr-FR" sz="2400" dirty="0" smtClean="0"/>
              <a:t>Méthode des variables intermédiaires, consistant à évaluer les effets d’un renforcement de l’intégration dans chaque domaine où l’impact est apparu mesurable (financier, commercial, infrastructures, gouvernance ,…): risque d’omettre certains domaines et de sous-estimer les effets interactifs</a:t>
            </a:r>
          </a:p>
          <a:p>
            <a:r>
              <a:rPr lang="fr-FR" sz="2400" dirty="0" smtClean="0"/>
              <a:t>Méthode du changement d’échelle, consistant à supposer toutes les économies parfaitement intégrées: on évalue l’impact sur la croissance d’une intégration complète et effective</a:t>
            </a:r>
          </a:p>
        </p:txBody>
      </p:sp>
      <p:pic>
        <p:nvPicPr>
          <p:cNvPr id="52228" name="Picture 4"/>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95288" y="333375"/>
            <a:ext cx="1722437" cy="8842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957932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395288" y="203994"/>
            <a:ext cx="8229600" cy="1143000"/>
          </a:xfrm>
        </p:spPr>
        <p:txBody>
          <a:bodyPr>
            <a:normAutofit fontScale="90000"/>
          </a:bodyPr>
          <a:lstStyle/>
          <a:p>
            <a:pPr eaLnBrk="1" hangingPunct="1">
              <a:defRPr/>
            </a:pPr>
            <a:r>
              <a:rPr lang="fr-FR" sz="4000"/>
              <a:t/>
            </a:r>
            <a:br>
              <a:rPr lang="fr-FR" sz="4000"/>
            </a:br>
            <a:r>
              <a:rPr lang="fr-FR" sz="4000"/>
              <a:t/>
            </a:r>
            <a:br>
              <a:rPr lang="fr-FR" sz="4000"/>
            </a:br>
            <a:r>
              <a:rPr lang="fr-FR" sz="4000"/>
              <a:t/>
            </a:r>
            <a:br>
              <a:rPr lang="fr-FR" sz="4000"/>
            </a:br>
            <a:endParaRPr lang="fr-FR" sz="4000"/>
          </a:p>
        </p:txBody>
      </p:sp>
      <p:sp>
        <p:nvSpPr>
          <p:cNvPr id="52227" name="Rectangle 3"/>
          <p:cNvSpPr>
            <a:spLocks noGrp="1" noChangeArrowheads="1"/>
          </p:cNvSpPr>
          <p:nvPr>
            <p:ph type="body" idx="4294967295"/>
          </p:nvPr>
        </p:nvSpPr>
        <p:spPr>
          <a:xfrm>
            <a:off x="395288" y="1124744"/>
            <a:ext cx="8569200" cy="4742656"/>
          </a:xfrm>
        </p:spPr>
        <p:txBody>
          <a:bodyPr>
            <a:normAutofit lnSpcReduction="10000"/>
          </a:bodyPr>
          <a:lstStyle/>
          <a:p>
            <a:pPr algn="ctr" eaLnBrk="1" hangingPunct="1">
              <a:buFontTx/>
              <a:buNone/>
            </a:pPr>
            <a:r>
              <a:rPr lang="fr-FR" sz="2400" b="1" dirty="0" smtClean="0"/>
              <a:t>L’impact d’une intégration régionale totale</a:t>
            </a:r>
          </a:p>
          <a:p>
            <a:pPr algn="ctr" eaLnBrk="1" hangingPunct="1">
              <a:buFontTx/>
              <a:buNone/>
            </a:pPr>
            <a:endParaRPr lang="fr-FR" sz="2400" b="1" dirty="0"/>
          </a:p>
          <a:p>
            <a:r>
              <a:rPr lang="fr-FR" sz="2400" dirty="0" smtClean="0"/>
              <a:t>Intégration totale: on considère tous les pays membres comme s’ils appartenaient à un seul pays, avec un marché, une politique</a:t>
            </a:r>
          </a:p>
          <a:p>
            <a:r>
              <a:rPr lang="fr-FR" sz="2400" i="1" dirty="0" smtClean="0"/>
              <a:t>Chaque pays bénéficie de la dimension de l’ensemble</a:t>
            </a:r>
            <a:r>
              <a:rPr lang="fr-FR" sz="2400" dirty="0" smtClean="0"/>
              <a:t>, avec deux conséquences</a:t>
            </a:r>
          </a:p>
          <a:p>
            <a:r>
              <a:rPr lang="fr-FR" sz="2400" dirty="0" smtClean="0"/>
              <a:t>Un plus grand marché intérieur et des </a:t>
            </a:r>
            <a:r>
              <a:rPr lang="fr-FR" sz="2400" i="1" dirty="0" smtClean="0"/>
              <a:t>économies d’échelle </a:t>
            </a:r>
            <a:r>
              <a:rPr lang="fr-FR" sz="2400" dirty="0" smtClean="0"/>
              <a:t>dans tous les secteurs</a:t>
            </a:r>
          </a:p>
          <a:p>
            <a:r>
              <a:rPr lang="fr-FR" sz="2400" dirty="0" smtClean="0"/>
              <a:t>Une </a:t>
            </a:r>
            <a:r>
              <a:rPr lang="fr-FR" sz="2400" i="1" dirty="0" smtClean="0"/>
              <a:t>moindre vulnérabilité </a:t>
            </a:r>
            <a:r>
              <a:rPr lang="fr-FR" sz="2400" dirty="0" smtClean="0"/>
              <a:t>aux chocs extérieurs, en raison d’une plus forte diversification des activités et une plus forte aptitude à partager les risques (à la fois par la mobilité des biens , des personnes et des capitaux et par la capacité politique régionale à compenser les chocs)</a:t>
            </a:r>
          </a:p>
          <a:p>
            <a:pPr algn="ctr" eaLnBrk="1" hangingPunct="1">
              <a:buFontTx/>
              <a:buNone/>
            </a:pPr>
            <a:endParaRPr lang="fr-FR" sz="2400" dirty="0" smtClean="0"/>
          </a:p>
        </p:txBody>
      </p:sp>
      <p:pic>
        <p:nvPicPr>
          <p:cNvPr id="52228" name="Picture 4"/>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95288" y="333375"/>
            <a:ext cx="1722437" cy="8842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957932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395288" y="203994"/>
            <a:ext cx="8229600" cy="1143000"/>
          </a:xfrm>
        </p:spPr>
        <p:txBody>
          <a:bodyPr>
            <a:normAutofit fontScale="90000"/>
          </a:bodyPr>
          <a:lstStyle/>
          <a:p>
            <a:pPr eaLnBrk="1" hangingPunct="1">
              <a:defRPr/>
            </a:pPr>
            <a:r>
              <a:rPr lang="fr-FR" sz="4000"/>
              <a:t/>
            </a:r>
            <a:br>
              <a:rPr lang="fr-FR" sz="4000"/>
            </a:br>
            <a:r>
              <a:rPr lang="fr-FR" sz="4000"/>
              <a:t/>
            </a:r>
            <a:br>
              <a:rPr lang="fr-FR" sz="4000"/>
            </a:br>
            <a:r>
              <a:rPr lang="fr-FR" sz="4000"/>
              <a:t/>
            </a:r>
            <a:br>
              <a:rPr lang="fr-FR" sz="4000"/>
            </a:br>
            <a:endParaRPr lang="fr-FR" sz="4000"/>
          </a:p>
        </p:txBody>
      </p:sp>
      <p:sp>
        <p:nvSpPr>
          <p:cNvPr id="52227" name="Rectangle 3"/>
          <p:cNvSpPr>
            <a:spLocks noGrp="1" noChangeArrowheads="1"/>
          </p:cNvSpPr>
          <p:nvPr>
            <p:ph type="body" idx="4294967295"/>
          </p:nvPr>
        </p:nvSpPr>
        <p:spPr>
          <a:xfrm>
            <a:off x="395288" y="1124744"/>
            <a:ext cx="8569200" cy="4742656"/>
          </a:xfrm>
        </p:spPr>
        <p:txBody>
          <a:bodyPr>
            <a:normAutofit fontScale="92500" lnSpcReduction="20000"/>
          </a:bodyPr>
          <a:lstStyle/>
          <a:p>
            <a:pPr marL="0" indent="0" algn="ctr">
              <a:buNone/>
            </a:pPr>
            <a:r>
              <a:rPr lang="fr-FR" sz="2400" b="1" dirty="0" smtClean="0"/>
              <a:t>Application de la méthode</a:t>
            </a:r>
          </a:p>
          <a:p>
            <a:pPr marL="0" indent="0" algn="ctr">
              <a:buNone/>
            </a:pPr>
            <a:endParaRPr lang="fr-FR" sz="2400" b="1" dirty="0"/>
          </a:p>
          <a:p>
            <a:r>
              <a:rPr lang="fr-FR" sz="2400" dirty="0" smtClean="0"/>
              <a:t>On part du même modèle de croissance que précédemment, où figurent parmi les variables explicatives (le log de) la taille de la population (+) et l’instabilité des exportations de biens et services (-) (coefficients élevés et significatifs)</a:t>
            </a:r>
          </a:p>
          <a:p>
            <a:r>
              <a:rPr lang="fr-FR" sz="2400" dirty="0" smtClean="0"/>
              <a:t>On simule les résultats de croissance en supposant que chaque pays a la même dimension géographique que l’ensemble intégré et la même instabilité des exportations que l’ensemble régional vis-à-vis de l’extérieur</a:t>
            </a:r>
          </a:p>
          <a:p>
            <a:r>
              <a:rPr lang="fr-FR" sz="2400" dirty="0" smtClean="0"/>
              <a:t>Le gain potentiel de croissance est donné en appliquant les coefficients des 2 variables dans la régression au changement supposé de ces variables pour chaque pays membre </a:t>
            </a:r>
          </a:p>
          <a:p>
            <a:r>
              <a:rPr lang="fr-FR" sz="2400" dirty="0" smtClean="0"/>
              <a:t>Sont ainsi distingués les taux observés, attendus et potentiel :  le gain correspond à la différence entre taux potentiel et attendu </a:t>
            </a:r>
          </a:p>
        </p:txBody>
      </p:sp>
      <p:pic>
        <p:nvPicPr>
          <p:cNvPr id="52228" name="Picture 4"/>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95288" y="333375"/>
            <a:ext cx="1722437" cy="8842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957932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6"/>
          <p:cNvSpPr txBox="1">
            <a:spLocks noGrp="1" noChangeArrowheads="1"/>
          </p:cNvSpPr>
          <p:nvPr/>
        </p:nvSpPr>
        <p:spPr bwMode="auto">
          <a:xfrm>
            <a:off x="6553200" y="6245225"/>
            <a:ext cx="21336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pPr algn="r"/>
            <a:fld id="{62F0AFC6-6BE2-49C0-9CE1-AA351F60E41F}" type="slidenum">
              <a:rPr lang="fr-FR" sz="1400"/>
              <a:pPr algn="r"/>
              <a:t>19</a:t>
            </a:fld>
            <a:endParaRPr lang="fr-FR" sz="1400"/>
          </a:p>
        </p:txBody>
      </p:sp>
      <p:sp>
        <p:nvSpPr>
          <p:cNvPr id="20483" name="Rectangle 2"/>
          <p:cNvSpPr>
            <a:spLocks noGrp="1" noChangeArrowheads="1"/>
          </p:cNvSpPr>
          <p:nvPr>
            <p:ph type="title" idx="4294967295"/>
          </p:nvPr>
        </p:nvSpPr>
        <p:spPr>
          <a:xfrm>
            <a:off x="251520" y="333375"/>
            <a:ext cx="8229600" cy="1143000"/>
          </a:xfrm>
        </p:spPr>
        <p:txBody>
          <a:bodyPr>
            <a:normAutofit fontScale="90000"/>
          </a:bodyPr>
          <a:lstStyle/>
          <a:p>
            <a:r>
              <a:rPr lang="fr-FR" sz="4000"/>
              <a:t/>
            </a:r>
            <a:br>
              <a:rPr lang="fr-FR" sz="4000"/>
            </a:br>
            <a:r>
              <a:rPr lang="fr-FR" sz="4000"/>
              <a:t/>
            </a:r>
            <a:br>
              <a:rPr lang="fr-FR" sz="4000"/>
            </a:br>
            <a:r>
              <a:rPr lang="fr-FR" sz="4000"/>
              <a:t/>
            </a:r>
            <a:br>
              <a:rPr lang="fr-FR" sz="4000"/>
            </a:br>
            <a:endParaRPr lang="fr-FR" sz="4000"/>
          </a:p>
        </p:txBody>
      </p:sp>
      <p:sp>
        <p:nvSpPr>
          <p:cNvPr id="20484" name="Rectangle 3"/>
          <p:cNvSpPr>
            <a:spLocks noGrp="1" noChangeArrowheads="1"/>
          </p:cNvSpPr>
          <p:nvPr>
            <p:ph type="body" idx="4294967295"/>
          </p:nvPr>
        </p:nvSpPr>
        <p:spPr>
          <a:xfrm>
            <a:off x="611188" y="1125538"/>
            <a:ext cx="8229600" cy="4525962"/>
          </a:xfrm>
        </p:spPr>
        <p:txBody>
          <a:bodyPr>
            <a:normAutofit/>
          </a:bodyPr>
          <a:lstStyle/>
          <a:p>
            <a:pPr algn="ctr">
              <a:buFontTx/>
              <a:buNone/>
            </a:pPr>
            <a:r>
              <a:rPr lang="fr-FR" sz="2000" b="1" dirty="0" smtClean="0"/>
              <a:t>Résultats obtenus</a:t>
            </a:r>
          </a:p>
          <a:p>
            <a:pPr algn="ctr">
              <a:buFontTx/>
              <a:buNone/>
            </a:pPr>
            <a:r>
              <a:rPr lang="fr-FR" sz="2000" b="1" i="1" dirty="0" smtClean="0"/>
              <a:t>Moyenne des taux de croissance annuels et gains pour les pays membres, mesurés sur 7périodes quinquennales de 1975 à 2010 </a:t>
            </a:r>
            <a:endParaRPr lang="fr-FR" sz="2000" b="1" i="1" dirty="0"/>
          </a:p>
          <a:p>
            <a:pPr algn="ctr">
              <a:buNone/>
              <a:tabLst>
                <a:tab pos="2332038" algn="l"/>
              </a:tabLst>
            </a:pPr>
            <a:endParaRPr lang="fr-FR" sz="2400" b="1" i="1" dirty="0" smtClean="0"/>
          </a:p>
          <a:p>
            <a:pPr marL="0" indent="0">
              <a:buNone/>
            </a:pPr>
            <a:r>
              <a:rPr lang="fr-FR" sz="2000" dirty="0" smtClean="0"/>
              <a:t>                                                                                     UEMOA              CEMAC</a:t>
            </a:r>
          </a:p>
          <a:p>
            <a:pPr marL="0" indent="0">
              <a:buNone/>
            </a:pPr>
            <a:r>
              <a:rPr lang="fr-FR" sz="2000" dirty="0" smtClean="0"/>
              <a:t>1) </a:t>
            </a:r>
            <a:r>
              <a:rPr lang="fr-FR" sz="2000" dirty="0" err="1" smtClean="0"/>
              <a:t>Observed</a:t>
            </a:r>
            <a:r>
              <a:rPr lang="fr-FR" sz="2000" dirty="0" smtClean="0"/>
              <a:t> rate of </a:t>
            </a:r>
            <a:r>
              <a:rPr lang="fr-FR" sz="2000" dirty="0" err="1" smtClean="0"/>
              <a:t>GDPpc</a:t>
            </a:r>
            <a:r>
              <a:rPr lang="fr-FR" sz="2000" dirty="0" smtClean="0"/>
              <a:t>                                           0.3                     0.6</a:t>
            </a:r>
          </a:p>
          <a:p>
            <a:pPr marL="0" indent="0">
              <a:buNone/>
            </a:pPr>
            <a:r>
              <a:rPr lang="fr-FR" sz="2000" dirty="0" smtClean="0"/>
              <a:t>2) </a:t>
            </a:r>
            <a:r>
              <a:rPr lang="fr-FR" sz="2000" dirty="0" err="1" smtClean="0"/>
              <a:t>Estimated</a:t>
            </a:r>
            <a:r>
              <a:rPr lang="fr-FR" sz="2000" dirty="0" smtClean="0"/>
              <a:t> rate                                                            0.2                     1.2       </a:t>
            </a:r>
          </a:p>
          <a:p>
            <a:pPr marL="0" indent="0">
              <a:buNone/>
            </a:pPr>
            <a:r>
              <a:rPr lang="fr-FR" sz="2000" dirty="0" smtClean="0"/>
              <a:t>3) </a:t>
            </a:r>
            <a:r>
              <a:rPr lang="fr-FR" sz="2000" dirty="0" err="1" smtClean="0"/>
              <a:t>Potential</a:t>
            </a:r>
            <a:r>
              <a:rPr lang="fr-FR" sz="2000" dirty="0" smtClean="0"/>
              <a:t> rate                                                              1.8                     2.8</a:t>
            </a:r>
          </a:p>
          <a:p>
            <a:pPr marL="0" indent="0">
              <a:buNone/>
            </a:pPr>
            <a:r>
              <a:rPr lang="fr-FR" sz="2000" dirty="0" smtClean="0"/>
              <a:t>4) </a:t>
            </a:r>
            <a:r>
              <a:rPr lang="fr-FR" sz="2000" dirty="0" err="1" smtClean="0"/>
              <a:t>Potential</a:t>
            </a:r>
            <a:r>
              <a:rPr lang="fr-FR" sz="2000" dirty="0" smtClean="0"/>
              <a:t> gain = (3)-(2)= (5)+(6)                               </a:t>
            </a:r>
            <a:r>
              <a:rPr lang="fr-FR" sz="2000" b="1" dirty="0" smtClean="0"/>
              <a:t>1.6                     1.6</a:t>
            </a:r>
          </a:p>
          <a:p>
            <a:pPr marL="0" indent="0">
              <a:buNone/>
            </a:pPr>
            <a:r>
              <a:rPr lang="fr-FR" sz="2000" dirty="0" smtClean="0"/>
              <a:t>5) </a:t>
            </a:r>
            <a:r>
              <a:rPr lang="fr-FR" sz="2000" dirty="0" err="1" smtClean="0"/>
              <a:t>From</a:t>
            </a:r>
            <a:r>
              <a:rPr lang="fr-FR" sz="2000" dirty="0" smtClean="0"/>
              <a:t> </a:t>
            </a:r>
            <a:r>
              <a:rPr lang="fr-FR" sz="2000" dirty="0" err="1" smtClean="0"/>
              <a:t>larger</a:t>
            </a:r>
            <a:r>
              <a:rPr lang="fr-FR" sz="2000" dirty="0" smtClean="0"/>
              <a:t> population size                                      1.2                    1.3                </a:t>
            </a:r>
          </a:p>
          <a:p>
            <a:pPr marL="0" indent="0">
              <a:buNone/>
            </a:pPr>
            <a:r>
              <a:rPr lang="fr-FR" sz="2000" dirty="0" smtClean="0"/>
              <a:t>6) </a:t>
            </a:r>
            <a:r>
              <a:rPr lang="fr-FR" sz="2000" dirty="0" err="1" smtClean="0"/>
              <a:t>From</a:t>
            </a:r>
            <a:r>
              <a:rPr lang="fr-FR" sz="2000" dirty="0" smtClean="0"/>
              <a:t> </a:t>
            </a:r>
            <a:r>
              <a:rPr lang="fr-FR" sz="2000" dirty="0" err="1" smtClean="0"/>
              <a:t>lower</a:t>
            </a:r>
            <a:r>
              <a:rPr lang="fr-FR" sz="2000" dirty="0" smtClean="0"/>
              <a:t> export </a:t>
            </a:r>
            <a:r>
              <a:rPr lang="fr-FR" sz="2000" dirty="0" err="1" smtClean="0"/>
              <a:t>instability</a:t>
            </a:r>
            <a:r>
              <a:rPr lang="fr-FR" sz="2000" dirty="0" smtClean="0"/>
              <a:t>                                   0.4                     0.3</a:t>
            </a:r>
          </a:p>
          <a:p>
            <a:pPr marL="0" indent="0">
              <a:buNone/>
            </a:pPr>
            <a:endParaRPr lang="fr-FR" sz="2000" dirty="0" smtClean="0"/>
          </a:p>
          <a:p>
            <a:pPr marL="0" indent="0">
              <a:buNone/>
            </a:pPr>
            <a:endParaRPr lang="fr-FR" sz="2400" dirty="0"/>
          </a:p>
          <a:p>
            <a:pPr marL="0" indent="0">
              <a:buNone/>
            </a:pPr>
            <a:endParaRPr lang="fr-FR" sz="2400" dirty="0" smtClean="0"/>
          </a:p>
          <a:p>
            <a:endParaRPr lang="fr-FR" sz="2400" dirty="0"/>
          </a:p>
          <a:p>
            <a:pPr marL="0" indent="0">
              <a:buNone/>
            </a:pPr>
            <a:endParaRPr lang="fr-FR" sz="2400" dirty="0" smtClean="0"/>
          </a:p>
          <a:p>
            <a:pPr algn="ctr">
              <a:buFontTx/>
              <a:buNone/>
            </a:pPr>
            <a:endParaRPr lang="fr-FR" sz="2400" b="1" dirty="0" smtClean="0"/>
          </a:p>
          <a:p>
            <a:pPr algn="ctr">
              <a:buFontTx/>
              <a:buNone/>
            </a:pPr>
            <a:endParaRPr lang="fr-FR" sz="2400" b="1" dirty="0"/>
          </a:p>
          <a:p>
            <a:endParaRPr lang="fr-FR" sz="2400" b="1" dirty="0"/>
          </a:p>
        </p:txBody>
      </p:sp>
      <p:pic>
        <p:nvPicPr>
          <p:cNvPr id="20485" name="Picture 4"/>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95288" y="333375"/>
            <a:ext cx="1722437" cy="884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0401828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395288" y="203994"/>
            <a:ext cx="8229600" cy="1143000"/>
          </a:xfrm>
        </p:spPr>
        <p:txBody>
          <a:bodyPr>
            <a:normAutofit fontScale="90000"/>
          </a:bodyPr>
          <a:lstStyle/>
          <a:p>
            <a:pPr eaLnBrk="1" hangingPunct="1">
              <a:defRPr/>
            </a:pPr>
            <a:r>
              <a:rPr lang="fr-FR" sz="4000"/>
              <a:t/>
            </a:r>
            <a:br>
              <a:rPr lang="fr-FR" sz="4000"/>
            </a:br>
            <a:r>
              <a:rPr lang="fr-FR" sz="4000"/>
              <a:t/>
            </a:r>
            <a:br>
              <a:rPr lang="fr-FR" sz="4000"/>
            </a:br>
            <a:r>
              <a:rPr lang="fr-FR" sz="4000"/>
              <a:t/>
            </a:r>
            <a:br>
              <a:rPr lang="fr-FR" sz="4000"/>
            </a:br>
            <a:endParaRPr lang="fr-FR" sz="4000"/>
          </a:p>
        </p:txBody>
      </p:sp>
      <p:sp>
        <p:nvSpPr>
          <p:cNvPr id="52227" name="Rectangle 3"/>
          <p:cNvSpPr>
            <a:spLocks noGrp="1" noChangeArrowheads="1"/>
          </p:cNvSpPr>
          <p:nvPr>
            <p:ph type="body" idx="4294967295"/>
          </p:nvPr>
        </p:nvSpPr>
        <p:spPr>
          <a:xfrm>
            <a:off x="395288" y="1124744"/>
            <a:ext cx="8569200" cy="4742656"/>
          </a:xfrm>
        </p:spPr>
        <p:txBody>
          <a:bodyPr/>
          <a:lstStyle/>
          <a:p>
            <a:pPr algn="ctr" eaLnBrk="1" hangingPunct="1">
              <a:buFontTx/>
              <a:buNone/>
            </a:pPr>
            <a:r>
              <a:rPr lang="fr-FR" sz="2400" b="1" dirty="0" smtClean="0"/>
              <a:t>Les caractéristiques historiques de l’intégration régionale en ZF</a:t>
            </a:r>
          </a:p>
          <a:p>
            <a:pPr algn="ctr" eaLnBrk="1" hangingPunct="1">
              <a:buFontTx/>
              <a:buNone/>
            </a:pPr>
            <a:endParaRPr lang="fr-FR" sz="2800" dirty="0"/>
          </a:p>
          <a:p>
            <a:r>
              <a:rPr lang="fr-FR" sz="2400" dirty="0" smtClean="0"/>
              <a:t>Ancienneté de l’expérience à partir du socle constitué par les unions monétaires </a:t>
            </a:r>
          </a:p>
          <a:p>
            <a:r>
              <a:rPr lang="fr-FR" sz="2400" dirty="0" smtClean="0"/>
              <a:t>Originalité de l’expérience où l’union monétaire a précédé l’union économique </a:t>
            </a:r>
          </a:p>
          <a:p>
            <a:r>
              <a:rPr lang="fr-FR" sz="2400" dirty="0" smtClean="0"/>
              <a:t>Caractère évolutif, à la fois dans les contours,  les statuts, les politiques mises en œuvre (change) et l’objet même (passage à l’union économique)</a:t>
            </a:r>
          </a:p>
          <a:p>
            <a:r>
              <a:rPr lang="fr-FR" sz="2400" dirty="0" smtClean="0"/>
              <a:t>Caractère multidimensionnel actuel (monnaie, finance, droit, et autres aspects de la « </a:t>
            </a:r>
            <a:r>
              <a:rPr lang="fr-FR" sz="2400" dirty="0" err="1" smtClean="0"/>
              <a:t>deep</a:t>
            </a:r>
            <a:r>
              <a:rPr lang="fr-FR" sz="2400" dirty="0" smtClean="0"/>
              <a:t> </a:t>
            </a:r>
            <a:r>
              <a:rPr lang="fr-FR" sz="2400" dirty="0" err="1" smtClean="0"/>
              <a:t>integration</a:t>
            </a:r>
            <a:r>
              <a:rPr lang="fr-FR" sz="2400" dirty="0" smtClean="0"/>
              <a:t> »)</a:t>
            </a:r>
          </a:p>
        </p:txBody>
      </p:sp>
      <p:pic>
        <p:nvPicPr>
          <p:cNvPr id="52228" name="Picture 4"/>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95288" y="333375"/>
            <a:ext cx="1722437" cy="8842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957932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6"/>
          <p:cNvSpPr txBox="1">
            <a:spLocks noGrp="1" noChangeArrowheads="1"/>
          </p:cNvSpPr>
          <p:nvPr/>
        </p:nvSpPr>
        <p:spPr bwMode="auto">
          <a:xfrm>
            <a:off x="6553200" y="6245225"/>
            <a:ext cx="21336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pPr algn="r"/>
            <a:fld id="{62F0AFC6-6BE2-49C0-9CE1-AA351F60E41F}" type="slidenum">
              <a:rPr lang="fr-FR" sz="1400"/>
              <a:pPr algn="r"/>
              <a:t>20</a:t>
            </a:fld>
            <a:endParaRPr lang="fr-FR" sz="1400"/>
          </a:p>
        </p:txBody>
      </p:sp>
      <p:sp>
        <p:nvSpPr>
          <p:cNvPr id="20483" name="Rectangle 2"/>
          <p:cNvSpPr>
            <a:spLocks noGrp="1" noChangeArrowheads="1"/>
          </p:cNvSpPr>
          <p:nvPr>
            <p:ph type="title" idx="4294967295"/>
          </p:nvPr>
        </p:nvSpPr>
        <p:spPr/>
        <p:txBody>
          <a:bodyPr>
            <a:normAutofit fontScale="90000"/>
          </a:bodyPr>
          <a:lstStyle/>
          <a:p>
            <a:r>
              <a:rPr lang="fr-FR" sz="4000"/>
              <a:t/>
            </a:r>
            <a:br>
              <a:rPr lang="fr-FR" sz="4000"/>
            </a:br>
            <a:r>
              <a:rPr lang="fr-FR" sz="4000"/>
              <a:t/>
            </a:r>
            <a:br>
              <a:rPr lang="fr-FR" sz="4000"/>
            </a:br>
            <a:r>
              <a:rPr lang="fr-FR" sz="4000"/>
              <a:t/>
            </a:r>
            <a:br>
              <a:rPr lang="fr-FR" sz="4000"/>
            </a:br>
            <a:endParaRPr lang="fr-FR" sz="4000"/>
          </a:p>
        </p:txBody>
      </p:sp>
      <p:sp>
        <p:nvSpPr>
          <p:cNvPr id="20484" name="Rectangle 3"/>
          <p:cNvSpPr>
            <a:spLocks noGrp="1" noChangeArrowheads="1"/>
          </p:cNvSpPr>
          <p:nvPr>
            <p:ph type="body" idx="4294967295"/>
          </p:nvPr>
        </p:nvSpPr>
        <p:spPr>
          <a:xfrm>
            <a:off x="539552" y="1340768"/>
            <a:ext cx="8301608" cy="4525962"/>
          </a:xfrm>
        </p:spPr>
        <p:txBody>
          <a:bodyPr>
            <a:normAutofit/>
          </a:bodyPr>
          <a:lstStyle/>
          <a:p>
            <a:pPr algn="ctr">
              <a:buFontTx/>
              <a:buNone/>
            </a:pPr>
            <a:r>
              <a:rPr lang="fr-FR" sz="2000" b="1" dirty="0" smtClean="0"/>
              <a:t>Taux de croissance observés, estimés (attendus) and potentiels, 1975-2010</a:t>
            </a:r>
            <a:endParaRPr lang="fr-FR" sz="2000" b="1" dirty="0"/>
          </a:p>
        </p:txBody>
      </p:sp>
      <p:pic>
        <p:nvPicPr>
          <p:cNvPr id="20485" name="Picture 4"/>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95288" y="333375"/>
            <a:ext cx="1722437" cy="884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6" name="Graphique 5"/>
          <p:cNvGraphicFramePr>
            <a:graphicFrameLocks/>
          </p:cNvGraphicFramePr>
          <p:nvPr>
            <p:extLst>
              <p:ext uri="{D42A27DB-BD31-4B8C-83A1-F6EECF244321}">
                <p14:modId xmlns:p14="http://schemas.microsoft.com/office/powerpoint/2010/main" val="940189996"/>
              </p:ext>
            </p:extLst>
          </p:nvPr>
        </p:nvGraphicFramePr>
        <p:xfrm>
          <a:off x="1619672" y="1844824"/>
          <a:ext cx="5761632" cy="3452217"/>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73004557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6"/>
          <p:cNvSpPr txBox="1">
            <a:spLocks noGrp="1" noChangeArrowheads="1"/>
          </p:cNvSpPr>
          <p:nvPr/>
        </p:nvSpPr>
        <p:spPr bwMode="auto">
          <a:xfrm>
            <a:off x="6553200" y="6245225"/>
            <a:ext cx="21336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pPr algn="r"/>
            <a:fld id="{62F0AFC6-6BE2-49C0-9CE1-AA351F60E41F}" type="slidenum">
              <a:rPr lang="fr-FR" sz="1400"/>
              <a:pPr algn="r"/>
              <a:t>21</a:t>
            </a:fld>
            <a:endParaRPr lang="fr-FR" sz="1400"/>
          </a:p>
        </p:txBody>
      </p:sp>
      <p:sp>
        <p:nvSpPr>
          <p:cNvPr id="20483" name="Rectangle 2"/>
          <p:cNvSpPr>
            <a:spLocks noGrp="1" noChangeArrowheads="1"/>
          </p:cNvSpPr>
          <p:nvPr>
            <p:ph type="title" idx="4294967295"/>
          </p:nvPr>
        </p:nvSpPr>
        <p:spPr/>
        <p:txBody>
          <a:bodyPr>
            <a:normAutofit fontScale="90000"/>
          </a:bodyPr>
          <a:lstStyle/>
          <a:p>
            <a:r>
              <a:rPr lang="fr-FR" sz="4000"/>
              <a:t/>
            </a:r>
            <a:br>
              <a:rPr lang="fr-FR" sz="4000"/>
            </a:br>
            <a:r>
              <a:rPr lang="fr-FR" sz="4000"/>
              <a:t/>
            </a:r>
            <a:br>
              <a:rPr lang="fr-FR" sz="4000"/>
            </a:br>
            <a:r>
              <a:rPr lang="fr-FR" sz="4000"/>
              <a:t/>
            </a:r>
            <a:br>
              <a:rPr lang="fr-FR" sz="4000"/>
            </a:br>
            <a:endParaRPr lang="fr-FR" sz="4000"/>
          </a:p>
        </p:txBody>
      </p:sp>
      <p:sp>
        <p:nvSpPr>
          <p:cNvPr id="20484" name="Rectangle 3"/>
          <p:cNvSpPr>
            <a:spLocks noGrp="1" noChangeArrowheads="1"/>
          </p:cNvSpPr>
          <p:nvPr>
            <p:ph type="body" idx="4294967295"/>
          </p:nvPr>
        </p:nvSpPr>
        <p:spPr>
          <a:xfrm>
            <a:off x="539552" y="1268760"/>
            <a:ext cx="8301236" cy="4382740"/>
          </a:xfrm>
        </p:spPr>
        <p:txBody>
          <a:bodyPr/>
          <a:lstStyle/>
          <a:p>
            <a:pPr algn="ctr">
              <a:buNone/>
            </a:pPr>
            <a:r>
              <a:rPr lang="fr-FR" sz="2000" b="1" dirty="0" smtClean="0"/>
              <a:t>Taux de croissance observés, estimés and potentiels, 1975-2010</a:t>
            </a:r>
          </a:p>
          <a:p>
            <a:pPr algn="ctr">
              <a:buFontTx/>
              <a:buNone/>
            </a:pPr>
            <a:endParaRPr lang="fr-FR" sz="2800" dirty="0"/>
          </a:p>
        </p:txBody>
      </p:sp>
      <p:pic>
        <p:nvPicPr>
          <p:cNvPr id="20485" name="Picture 4"/>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95288" y="333375"/>
            <a:ext cx="1722437" cy="884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6" name="Picture 2"/>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55576" y="1724616"/>
            <a:ext cx="6245225" cy="34369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28876203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395288" y="203994"/>
            <a:ext cx="8229600" cy="1143000"/>
          </a:xfrm>
        </p:spPr>
        <p:txBody>
          <a:bodyPr>
            <a:normAutofit fontScale="90000"/>
          </a:bodyPr>
          <a:lstStyle/>
          <a:p>
            <a:pPr eaLnBrk="1" hangingPunct="1">
              <a:defRPr/>
            </a:pPr>
            <a:r>
              <a:rPr lang="fr-FR" sz="4000"/>
              <a:t/>
            </a:r>
            <a:br>
              <a:rPr lang="fr-FR" sz="4000"/>
            </a:br>
            <a:r>
              <a:rPr lang="fr-FR" sz="4000"/>
              <a:t/>
            </a:r>
            <a:br>
              <a:rPr lang="fr-FR" sz="4000"/>
            </a:br>
            <a:r>
              <a:rPr lang="fr-FR" sz="4000"/>
              <a:t/>
            </a:r>
            <a:br>
              <a:rPr lang="fr-FR" sz="4000"/>
            </a:br>
            <a:endParaRPr lang="fr-FR" sz="4000"/>
          </a:p>
        </p:txBody>
      </p:sp>
      <p:sp>
        <p:nvSpPr>
          <p:cNvPr id="52227" name="Rectangle 3"/>
          <p:cNvSpPr>
            <a:spLocks noGrp="1" noChangeArrowheads="1"/>
          </p:cNvSpPr>
          <p:nvPr>
            <p:ph type="body" idx="4294967295"/>
          </p:nvPr>
        </p:nvSpPr>
        <p:spPr>
          <a:xfrm>
            <a:off x="395288" y="1124744"/>
            <a:ext cx="8569200" cy="4742656"/>
          </a:xfrm>
        </p:spPr>
        <p:txBody>
          <a:bodyPr>
            <a:normAutofit lnSpcReduction="10000"/>
          </a:bodyPr>
          <a:lstStyle/>
          <a:p>
            <a:pPr algn="ctr" eaLnBrk="1" hangingPunct="1">
              <a:buFontTx/>
              <a:buNone/>
            </a:pPr>
            <a:r>
              <a:rPr lang="fr-FR" sz="2400" b="1" dirty="0" smtClean="0"/>
              <a:t>Les gains de croissance, leur nature et leur répartition</a:t>
            </a:r>
          </a:p>
          <a:p>
            <a:pPr algn="ctr" eaLnBrk="1" hangingPunct="1">
              <a:buFontTx/>
              <a:buNone/>
            </a:pPr>
            <a:endParaRPr lang="fr-FR" sz="2400" b="1" dirty="0"/>
          </a:p>
          <a:p>
            <a:r>
              <a:rPr lang="fr-FR" sz="2400" dirty="0" smtClean="0"/>
              <a:t>Gains potentiels similaires d’une intégration totale (séparée) en CEMAC et UEMOA</a:t>
            </a:r>
          </a:p>
          <a:p>
            <a:r>
              <a:rPr lang="fr-FR" sz="2400" dirty="0" smtClean="0"/>
              <a:t>Gains dynamiques ou cumulatifs, car suppléments de taux de croissance</a:t>
            </a:r>
          </a:p>
          <a:p>
            <a:r>
              <a:rPr lang="fr-FR" sz="2400" dirty="0" smtClean="0"/>
              <a:t>Gains plus forts dans les pays plus petits et plus vulnérables: cohérent avec les résultats trouvés sur la convergence conditionnelle et différentielle</a:t>
            </a:r>
          </a:p>
          <a:p>
            <a:r>
              <a:rPr lang="fr-FR" sz="2400" dirty="0" smtClean="0"/>
              <a:t>N‘est pas incompatible avec un autre résultat de l’étude sur de plus forts effets d’accroissement de commerce dans les pays plus avancés</a:t>
            </a:r>
          </a:p>
        </p:txBody>
      </p:sp>
      <p:pic>
        <p:nvPicPr>
          <p:cNvPr id="52228" name="Picture 4"/>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95288" y="333375"/>
            <a:ext cx="1722437" cy="8842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957932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395288" y="203994"/>
            <a:ext cx="8229600" cy="1143000"/>
          </a:xfrm>
        </p:spPr>
        <p:txBody>
          <a:bodyPr>
            <a:normAutofit fontScale="90000"/>
          </a:bodyPr>
          <a:lstStyle/>
          <a:p>
            <a:pPr eaLnBrk="1" hangingPunct="1">
              <a:defRPr/>
            </a:pPr>
            <a:r>
              <a:rPr lang="fr-FR" sz="4000"/>
              <a:t/>
            </a:r>
            <a:br>
              <a:rPr lang="fr-FR" sz="4000"/>
            </a:br>
            <a:r>
              <a:rPr lang="fr-FR" sz="4000"/>
              <a:t/>
            </a:r>
            <a:br>
              <a:rPr lang="fr-FR" sz="4000"/>
            </a:br>
            <a:r>
              <a:rPr lang="fr-FR" sz="4000"/>
              <a:t/>
            </a:r>
            <a:br>
              <a:rPr lang="fr-FR" sz="4000"/>
            </a:br>
            <a:endParaRPr lang="fr-FR" sz="4000"/>
          </a:p>
        </p:txBody>
      </p:sp>
      <p:sp>
        <p:nvSpPr>
          <p:cNvPr id="52227" name="Rectangle 3"/>
          <p:cNvSpPr>
            <a:spLocks noGrp="1" noChangeArrowheads="1"/>
          </p:cNvSpPr>
          <p:nvPr>
            <p:ph type="body" idx="4294967295"/>
          </p:nvPr>
        </p:nvSpPr>
        <p:spPr>
          <a:xfrm>
            <a:off x="395288" y="1124744"/>
            <a:ext cx="8569200" cy="4742656"/>
          </a:xfrm>
        </p:spPr>
        <p:txBody>
          <a:bodyPr>
            <a:normAutofit fontScale="92500" lnSpcReduction="20000"/>
          </a:bodyPr>
          <a:lstStyle/>
          <a:p>
            <a:pPr algn="ctr" eaLnBrk="1" hangingPunct="1">
              <a:buFontTx/>
              <a:buNone/>
            </a:pPr>
            <a:r>
              <a:rPr lang="fr-FR" sz="2400" b="1" dirty="0" smtClean="0"/>
              <a:t>Au-delà de l’exercice</a:t>
            </a:r>
          </a:p>
          <a:p>
            <a:pPr algn="ctr" eaLnBrk="1" hangingPunct="1">
              <a:buFontTx/>
              <a:buNone/>
            </a:pPr>
            <a:endParaRPr lang="fr-FR" sz="2400" b="1" dirty="0"/>
          </a:p>
          <a:p>
            <a:r>
              <a:rPr lang="fr-FR" sz="2400" dirty="0" smtClean="0"/>
              <a:t>Limites des estimations économétriques, même si robustes</a:t>
            </a:r>
          </a:p>
          <a:p>
            <a:r>
              <a:rPr lang="fr-FR" sz="2400" dirty="0" smtClean="0"/>
              <a:t>Les effets favorables de la plus grande dimension et de la moindre vulnérabilité aux chocs extérieurs impliquent que soient effectivement mises en œuvre les mesures particulières de renforcement de l’intégration</a:t>
            </a:r>
          </a:p>
          <a:p>
            <a:r>
              <a:rPr lang="fr-FR" sz="2400" dirty="0" smtClean="0"/>
              <a:t>Les résultats obtenus selon la méthode des variables intermédiaires sont assez proches de ceux qui le sont à partir de la méthode des changement d’échelle</a:t>
            </a:r>
          </a:p>
          <a:p>
            <a:r>
              <a:rPr lang="fr-FR" sz="2400" dirty="0" smtClean="0"/>
              <a:t>Les 2 résultats ne s’additionnent pas, mais sont l’un et l’autre incomplets</a:t>
            </a:r>
          </a:p>
          <a:p>
            <a:r>
              <a:rPr lang="fr-FR" sz="2400" dirty="0" smtClean="0"/>
              <a:t>De plus ne sont pas pris en compte des effets potentiels essentiels comme les mesures régionales permettant d’améliorer la gouvernance et de réduire les conflits</a:t>
            </a:r>
          </a:p>
          <a:p>
            <a:endParaRPr lang="fr-FR" sz="2400" dirty="0" smtClean="0"/>
          </a:p>
        </p:txBody>
      </p:sp>
      <p:pic>
        <p:nvPicPr>
          <p:cNvPr id="52228" name="Picture 4"/>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95288" y="333375"/>
            <a:ext cx="1722437" cy="8842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957932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395288" y="203994"/>
            <a:ext cx="8229600" cy="1143000"/>
          </a:xfrm>
        </p:spPr>
        <p:txBody>
          <a:bodyPr>
            <a:normAutofit fontScale="90000"/>
          </a:bodyPr>
          <a:lstStyle/>
          <a:p>
            <a:pPr eaLnBrk="1" hangingPunct="1">
              <a:defRPr/>
            </a:pPr>
            <a:r>
              <a:rPr lang="fr-FR" sz="4000"/>
              <a:t/>
            </a:r>
            <a:br>
              <a:rPr lang="fr-FR" sz="4000"/>
            </a:br>
            <a:r>
              <a:rPr lang="fr-FR" sz="4000"/>
              <a:t/>
            </a:r>
            <a:br>
              <a:rPr lang="fr-FR" sz="4000"/>
            </a:br>
            <a:r>
              <a:rPr lang="fr-FR" sz="4000"/>
              <a:t/>
            </a:r>
            <a:br>
              <a:rPr lang="fr-FR" sz="4000"/>
            </a:br>
            <a:endParaRPr lang="fr-FR" sz="4000"/>
          </a:p>
        </p:txBody>
      </p:sp>
      <p:sp>
        <p:nvSpPr>
          <p:cNvPr id="52227" name="Rectangle 3"/>
          <p:cNvSpPr>
            <a:spLocks noGrp="1" noChangeArrowheads="1"/>
          </p:cNvSpPr>
          <p:nvPr>
            <p:ph type="body" idx="4294967295"/>
          </p:nvPr>
        </p:nvSpPr>
        <p:spPr>
          <a:xfrm>
            <a:off x="395288" y="1124744"/>
            <a:ext cx="8569200" cy="4742656"/>
          </a:xfrm>
        </p:spPr>
        <p:txBody>
          <a:bodyPr/>
          <a:lstStyle/>
          <a:p>
            <a:pPr algn="ctr" eaLnBrk="1" hangingPunct="1">
              <a:buFontTx/>
              <a:buNone/>
            </a:pPr>
            <a:r>
              <a:rPr lang="fr-FR" sz="2400" b="1" dirty="0" smtClean="0"/>
              <a:t>Conditions de la réalisation des gains du renforcement de l’intégration</a:t>
            </a:r>
          </a:p>
          <a:p>
            <a:pPr algn="ctr" eaLnBrk="1" hangingPunct="1">
              <a:buFontTx/>
              <a:buNone/>
            </a:pPr>
            <a:endParaRPr lang="fr-FR" sz="2800" dirty="0"/>
          </a:p>
          <a:p>
            <a:r>
              <a:rPr lang="fr-FR" sz="2400" dirty="0" smtClean="0"/>
              <a:t>Simplement rappelées ici, car examinées dans chaque session</a:t>
            </a:r>
          </a:p>
          <a:p>
            <a:r>
              <a:rPr lang="fr-FR" sz="2400" dirty="0" smtClean="0"/>
              <a:t>Appliquer les textes communautaires et renforcer la surveillance multilatérale</a:t>
            </a:r>
          </a:p>
          <a:p>
            <a:r>
              <a:rPr lang="fr-FR" sz="2400" dirty="0" smtClean="0"/>
              <a:t>Gérer les risques de l’intégration</a:t>
            </a:r>
          </a:p>
          <a:p>
            <a:r>
              <a:rPr lang="fr-FR" sz="2400" dirty="0" smtClean="0"/>
              <a:t>Préserver les acquis de l’Union dans le processus d’élargissement</a:t>
            </a:r>
          </a:p>
          <a:p>
            <a:r>
              <a:rPr lang="fr-FR" sz="2400" dirty="0" smtClean="0"/>
              <a:t>Renforcer la dimension politique de l’intégration économique : lien avec l’amélioration de la gouvernance et la sécurité</a:t>
            </a:r>
          </a:p>
        </p:txBody>
      </p:sp>
      <p:pic>
        <p:nvPicPr>
          <p:cNvPr id="52228" name="Picture 4"/>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95288" y="333375"/>
            <a:ext cx="1722437" cy="8842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957932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395288" y="203994"/>
            <a:ext cx="8229600" cy="1143000"/>
          </a:xfrm>
        </p:spPr>
        <p:txBody>
          <a:bodyPr>
            <a:normAutofit fontScale="90000"/>
          </a:bodyPr>
          <a:lstStyle/>
          <a:p>
            <a:pPr eaLnBrk="1" hangingPunct="1">
              <a:defRPr/>
            </a:pPr>
            <a:r>
              <a:rPr lang="fr-FR" sz="4000"/>
              <a:t/>
            </a:r>
            <a:br>
              <a:rPr lang="fr-FR" sz="4000"/>
            </a:br>
            <a:r>
              <a:rPr lang="fr-FR" sz="4000"/>
              <a:t/>
            </a:r>
            <a:br>
              <a:rPr lang="fr-FR" sz="4000"/>
            </a:br>
            <a:r>
              <a:rPr lang="fr-FR" sz="4000"/>
              <a:t/>
            </a:r>
            <a:br>
              <a:rPr lang="fr-FR" sz="4000"/>
            </a:br>
            <a:endParaRPr lang="fr-FR" sz="4000"/>
          </a:p>
        </p:txBody>
      </p:sp>
      <p:sp>
        <p:nvSpPr>
          <p:cNvPr id="52227" name="Rectangle 3"/>
          <p:cNvSpPr>
            <a:spLocks noGrp="1" noChangeArrowheads="1"/>
          </p:cNvSpPr>
          <p:nvPr>
            <p:ph type="body" idx="4294967295"/>
          </p:nvPr>
        </p:nvSpPr>
        <p:spPr>
          <a:xfrm>
            <a:off x="395288" y="1124744"/>
            <a:ext cx="8569200" cy="4742656"/>
          </a:xfrm>
        </p:spPr>
        <p:txBody>
          <a:bodyPr>
            <a:normAutofit/>
          </a:bodyPr>
          <a:lstStyle/>
          <a:p>
            <a:pPr algn="ctr" eaLnBrk="1" hangingPunct="1">
              <a:buFontTx/>
              <a:buNone/>
            </a:pPr>
            <a:r>
              <a:rPr lang="fr-FR" sz="2400" b="1" dirty="0" smtClean="0"/>
              <a:t>Interaction entre intégration </a:t>
            </a:r>
            <a:r>
              <a:rPr lang="fr-FR" sz="2400" b="1" dirty="0"/>
              <a:t>é</a:t>
            </a:r>
            <a:r>
              <a:rPr lang="fr-FR" sz="2400" b="1" dirty="0" smtClean="0"/>
              <a:t>conomique régionale , paix et sécurité</a:t>
            </a:r>
            <a:endParaRPr lang="fr-FR" sz="2400" b="1" dirty="0"/>
          </a:p>
          <a:p>
            <a:r>
              <a:rPr lang="fr-FR" sz="2400" dirty="0" smtClean="0"/>
              <a:t>L’IR peut réduire la probabilité de conflits et l’insécurité, même s’il peut exister des risques</a:t>
            </a:r>
          </a:p>
          <a:p>
            <a:r>
              <a:rPr lang="fr-FR" sz="2400" dirty="0" smtClean="0"/>
              <a:t>L’IR peut réduire la sévérité des conflits</a:t>
            </a:r>
          </a:p>
          <a:p>
            <a:r>
              <a:rPr lang="fr-FR" sz="2400" dirty="0" smtClean="0"/>
              <a:t>L’IR peut conduire à une meilleure gouvernance (</a:t>
            </a:r>
            <a:r>
              <a:rPr lang="fr-FR" sz="2400" dirty="0" err="1" smtClean="0"/>
              <a:t>sueveillance</a:t>
            </a:r>
            <a:r>
              <a:rPr lang="fr-FR" sz="2400" dirty="0" smtClean="0"/>
              <a:t> par les pairs)</a:t>
            </a:r>
          </a:p>
          <a:p>
            <a:r>
              <a:rPr lang="fr-FR" sz="2400" dirty="0" smtClean="0"/>
              <a:t>Une dimension politique est nécessaire au renforcement et à l’efficacité de l’IR, à la fois pour assurer la paix et la sécurité qui conditionnent le développement </a:t>
            </a:r>
          </a:p>
        </p:txBody>
      </p:sp>
      <p:pic>
        <p:nvPicPr>
          <p:cNvPr id="52228" name="Picture 4"/>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95288" y="333375"/>
            <a:ext cx="1722437" cy="8842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957932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395288" y="203994"/>
            <a:ext cx="8229600" cy="1143000"/>
          </a:xfrm>
        </p:spPr>
        <p:txBody>
          <a:bodyPr>
            <a:normAutofit fontScale="90000"/>
          </a:bodyPr>
          <a:lstStyle/>
          <a:p>
            <a:pPr eaLnBrk="1" hangingPunct="1">
              <a:defRPr/>
            </a:pPr>
            <a:r>
              <a:rPr lang="fr-FR" sz="4000"/>
              <a:t/>
            </a:r>
            <a:br>
              <a:rPr lang="fr-FR" sz="4000"/>
            </a:br>
            <a:r>
              <a:rPr lang="fr-FR" sz="4000"/>
              <a:t/>
            </a:r>
            <a:br>
              <a:rPr lang="fr-FR" sz="4000"/>
            </a:br>
            <a:r>
              <a:rPr lang="fr-FR" sz="4000"/>
              <a:t/>
            </a:r>
            <a:br>
              <a:rPr lang="fr-FR" sz="4000"/>
            </a:br>
            <a:endParaRPr lang="fr-FR" sz="4000"/>
          </a:p>
        </p:txBody>
      </p:sp>
      <p:sp>
        <p:nvSpPr>
          <p:cNvPr id="52227" name="Rectangle 3"/>
          <p:cNvSpPr>
            <a:spLocks noGrp="1" noChangeArrowheads="1"/>
          </p:cNvSpPr>
          <p:nvPr>
            <p:ph type="body" idx="4294967295"/>
          </p:nvPr>
        </p:nvSpPr>
        <p:spPr>
          <a:xfrm>
            <a:off x="395288" y="1124744"/>
            <a:ext cx="8569200" cy="4742656"/>
          </a:xfrm>
        </p:spPr>
        <p:txBody>
          <a:bodyPr/>
          <a:lstStyle/>
          <a:p>
            <a:pPr algn="ctr" eaLnBrk="1" hangingPunct="1">
              <a:buFontTx/>
              <a:buNone/>
            </a:pPr>
            <a:endParaRPr lang="fr-FR" sz="2800" dirty="0" smtClean="0"/>
          </a:p>
          <a:p>
            <a:pPr algn="ctr" eaLnBrk="1" hangingPunct="1">
              <a:buFontTx/>
              <a:buNone/>
            </a:pPr>
            <a:endParaRPr lang="fr-FR" sz="2800" dirty="0"/>
          </a:p>
          <a:p>
            <a:pPr algn="ctr" eaLnBrk="1" hangingPunct="1">
              <a:buFontTx/>
              <a:buNone/>
            </a:pPr>
            <a:r>
              <a:rPr lang="fr-FR" sz="2800" dirty="0" smtClean="0"/>
              <a:t>merci</a:t>
            </a:r>
          </a:p>
        </p:txBody>
      </p:sp>
      <p:pic>
        <p:nvPicPr>
          <p:cNvPr id="52228" name="Picture 4"/>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95288" y="333375"/>
            <a:ext cx="1722437" cy="8842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9579328"/>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395288" y="203994"/>
            <a:ext cx="8229600" cy="1143000"/>
          </a:xfrm>
        </p:spPr>
        <p:txBody>
          <a:bodyPr>
            <a:normAutofit fontScale="90000"/>
          </a:bodyPr>
          <a:lstStyle/>
          <a:p>
            <a:pPr eaLnBrk="1" hangingPunct="1">
              <a:defRPr/>
            </a:pPr>
            <a:r>
              <a:rPr lang="fr-FR" sz="4000"/>
              <a:t/>
            </a:r>
            <a:br>
              <a:rPr lang="fr-FR" sz="4000"/>
            </a:br>
            <a:r>
              <a:rPr lang="fr-FR" sz="4000"/>
              <a:t/>
            </a:r>
            <a:br>
              <a:rPr lang="fr-FR" sz="4000"/>
            </a:br>
            <a:r>
              <a:rPr lang="fr-FR" sz="4000"/>
              <a:t/>
            </a:r>
            <a:br>
              <a:rPr lang="fr-FR" sz="4000"/>
            </a:br>
            <a:endParaRPr lang="fr-FR" sz="4000"/>
          </a:p>
        </p:txBody>
      </p:sp>
      <p:sp>
        <p:nvSpPr>
          <p:cNvPr id="52227" name="Rectangle 3"/>
          <p:cNvSpPr>
            <a:spLocks noGrp="1" noChangeArrowheads="1"/>
          </p:cNvSpPr>
          <p:nvPr>
            <p:ph type="body" idx="4294967295"/>
          </p:nvPr>
        </p:nvSpPr>
        <p:spPr>
          <a:xfrm>
            <a:off x="395288" y="1124744"/>
            <a:ext cx="8569200" cy="4742656"/>
          </a:xfrm>
        </p:spPr>
        <p:txBody>
          <a:bodyPr/>
          <a:lstStyle/>
          <a:p>
            <a:pPr algn="ctr" eaLnBrk="1" hangingPunct="1">
              <a:buFontTx/>
              <a:buNone/>
            </a:pPr>
            <a:endParaRPr lang="fr-FR" sz="2800" dirty="0" smtClean="0"/>
          </a:p>
        </p:txBody>
      </p:sp>
      <p:pic>
        <p:nvPicPr>
          <p:cNvPr id="52228" name="Picture 4"/>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95288" y="333375"/>
            <a:ext cx="1722437" cy="8842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95793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395288" y="203994"/>
            <a:ext cx="8229600" cy="1143000"/>
          </a:xfrm>
        </p:spPr>
        <p:txBody>
          <a:bodyPr>
            <a:normAutofit fontScale="90000"/>
          </a:bodyPr>
          <a:lstStyle/>
          <a:p>
            <a:pPr eaLnBrk="1" hangingPunct="1">
              <a:defRPr/>
            </a:pPr>
            <a:r>
              <a:rPr lang="fr-FR" sz="4000"/>
              <a:t/>
            </a:r>
            <a:br>
              <a:rPr lang="fr-FR" sz="4000"/>
            </a:br>
            <a:r>
              <a:rPr lang="fr-FR" sz="4000"/>
              <a:t/>
            </a:r>
            <a:br>
              <a:rPr lang="fr-FR" sz="4000"/>
            </a:br>
            <a:r>
              <a:rPr lang="fr-FR" sz="4000"/>
              <a:t/>
            </a:r>
            <a:br>
              <a:rPr lang="fr-FR" sz="4000"/>
            </a:br>
            <a:endParaRPr lang="fr-FR" sz="4000"/>
          </a:p>
        </p:txBody>
      </p:sp>
      <p:sp>
        <p:nvSpPr>
          <p:cNvPr id="52227" name="Rectangle 3"/>
          <p:cNvSpPr>
            <a:spLocks noGrp="1" noChangeArrowheads="1"/>
          </p:cNvSpPr>
          <p:nvPr>
            <p:ph type="body" idx="4294967295"/>
          </p:nvPr>
        </p:nvSpPr>
        <p:spPr>
          <a:xfrm>
            <a:off x="395288" y="1124744"/>
            <a:ext cx="8569200" cy="4742656"/>
          </a:xfrm>
        </p:spPr>
        <p:txBody>
          <a:bodyPr>
            <a:normAutofit fontScale="85000" lnSpcReduction="20000"/>
          </a:bodyPr>
          <a:lstStyle/>
          <a:p>
            <a:pPr algn="ctr" eaLnBrk="1" hangingPunct="1">
              <a:buFontTx/>
              <a:buNone/>
            </a:pPr>
            <a:r>
              <a:rPr lang="fr-FR" sz="2400" b="1" dirty="0" smtClean="0"/>
              <a:t>Contexte international de l’intégration régionale en ZF:                                              besoin d’une nouvelle étape</a:t>
            </a:r>
          </a:p>
          <a:p>
            <a:pPr algn="ctr" eaLnBrk="1" hangingPunct="1">
              <a:buFontTx/>
              <a:buNone/>
            </a:pPr>
            <a:r>
              <a:rPr lang="fr-FR" sz="2400" b="1" dirty="0" smtClean="0"/>
              <a:t> </a:t>
            </a:r>
          </a:p>
          <a:p>
            <a:r>
              <a:rPr lang="fr-FR" sz="2400" dirty="0" smtClean="0"/>
              <a:t>Progrès de l’intégration en</a:t>
            </a:r>
            <a:r>
              <a:rPr lang="fr-FR" sz="2400" b="1" dirty="0" smtClean="0"/>
              <a:t> </a:t>
            </a:r>
            <a:r>
              <a:rPr lang="fr-FR" sz="2400" dirty="0" smtClean="0"/>
              <a:t>d’autres régions , y compris en Afrique: très forte augmentation du nombre des accords commerciaux préférentiels</a:t>
            </a:r>
          </a:p>
          <a:p>
            <a:r>
              <a:rPr lang="fr-FR" sz="2400" dirty="0" smtClean="0"/>
              <a:t>Défis de la mondialisation: baisse des tarifs et chaînes de valeur font apparaître le besoin d’une intégration régionale reposant moins sur des mesures « aux frontières » et plus sur une intégration « profonde », donc sur des mesures prises dans les pays</a:t>
            </a:r>
          </a:p>
          <a:p>
            <a:r>
              <a:rPr lang="fr-FR" sz="2400" dirty="0" smtClean="0"/>
              <a:t>Caractère multidimensionnel de l’intégration profonde</a:t>
            </a:r>
          </a:p>
          <a:p>
            <a:r>
              <a:rPr lang="fr-FR" sz="2400" dirty="0" smtClean="0"/>
              <a:t>Débat sur les performances relatives des unions économiques en ZF et besoin </a:t>
            </a:r>
            <a:r>
              <a:rPr lang="fr-FR" sz="2400" dirty="0"/>
              <a:t>d’un nouveau souffle</a:t>
            </a:r>
          </a:p>
          <a:p>
            <a:r>
              <a:rPr lang="fr-FR" sz="2400" dirty="0" smtClean="0"/>
              <a:t>Gains potentiels importants espérés d’un renforcement de l’intégration régionale (IR) en ZF</a:t>
            </a:r>
          </a:p>
          <a:p>
            <a:r>
              <a:rPr lang="fr-FR" sz="2400" dirty="0" smtClean="0"/>
              <a:t>Objet du rapport demandé par les Ministres des finances de la ZF et du livre qui en est issu</a:t>
            </a:r>
          </a:p>
          <a:p>
            <a:pPr algn="ctr" eaLnBrk="1" hangingPunct="1">
              <a:buFontTx/>
              <a:buNone/>
            </a:pPr>
            <a:endParaRPr lang="fr-FR" sz="2400" b="1" dirty="0"/>
          </a:p>
          <a:p>
            <a:endParaRPr lang="fr-FR" sz="2400" dirty="0" smtClean="0"/>
          </a:p>
        </p:txBody>
      </p:sp>
      <p:pic>
        <p:nvPicPr>
          <p:cNvPr id="52228" name="Picture 4"/>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95288" y="333375"/>
            <a:ext cx="1722437" cy="8842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957932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395288" y="404664"/>
            <a:ext cx="8229600" cy="1143000"/>
          </a:xfrm>
        </p:spPr>
        <p:txBody>
          <a:bodyPr>
            <a:normAutofit fontScale="90000"/>
          </a:bodyPr>
          <a:lstStyle/>
          <a:p>
            <a:pPr eaLnBrk="1" hangingPunct="1">
              <a:defRPr/>
            </a:pPr>
            <a:r>
              <a:rPr lang="fr-FR" sz="4000"/>
              <a:t/>
            </a:r>
            <a:br>
              <a:rPr lang="fr-FR" sz="4000"/>
            </a:br>
            <a:r>
              <a:rPr lang="fr-FR" sz="4000"/>
              <a:t/>
            </a:r>
            <a:br>
              <a:rPr lang="fr-FR" sz="4000"/>
            </a:br>
            <a:r>
              <a:rPr lang="fr-FR" sz="4000"/>
              <a:t/>
            </a:r>
            <a:br>
              <a:rPr lang="fr-FR" sz="4000"/>
            </a:br>
            <a:endParaRPr lang="fr-FR" sz="4000"/>
          </a:p>
        </p:txBody>
      </p:sp>
      <p:sp>
        <p:nvSpPr>
          <p:cNvPr id="52227" name="Rectangle 3"/>
          <p:cNvSpPr>
            <a:spLocks noGrp="1" noChangeArrowheads="1"/>
          </p:cNvSpPr>
          <p:nvPr>
            <p:ph type="body" idx="4294967295"/>
          </p:nvPr>
        </p:nvSpPr>
        <p:spPr>
          <a:xfrm>
            <a:off x="395288" y="1124744"/>
            <a:ext cx="8569200" cy="4742656"/>
          </a:xfrm>
        </p:spPr>
        <p:txBody>
          <a:bodyPr>
            <a:normAutofit lnSpcReduction="10000"/>
          </a:bodyPr>
          <a:lstStyle/>
          <a:p>
            <a:pPr algn="ctr" eaLnBrk="1" hangingPunct="1">
              <a:buFontTx/>
              <a:buNone/>
            </a:pPr>
            <a:r>
              <a:rPr lang="fr-FR" sz="2400" b="1" dirty="0" smtClean="0"/>
              <a:t>La démarche adoptée dans l’étude</a:t>
            </a:r>
          </a:p>
          <a:p>
            <a:pPr algn="ctr" eaLnBrk="1" hangingPunct="1">
              <a:buFontTx/>
              <a:buNone/>
            </a:pPr>
            <a:endParaRPr lang="fr-FR" sz="2800" dirty="0"/>
          </a:p>
          <a:p>
            <a:r>
              <a:rPr lang="fr-FR" sz="2400" dirty="0" smtClean="0"/>
              <a:t>1) Examen des </a:t>
            </a:r>
            <a:r>
              <a:rPr lang="fr-FR" sz="2400" i="1" dirty="0" smtClean="0"/>
              <a:t>réalisations</a:t>
            </a:r>
            <a:r>
              <a:rPr lang="fr-FR" sz="2400" dirty="0" smtClean="0"/>
              <a:t>, des </a:t>
            </a:r>
            <a:r>
              <a:rPr lang="fr-FR" sz="2400" i="1" dirty="0" smtClean="0"/>
              <a:t>obstacles</a:t>
            </a:r>
            <a:r>
              <a:rPr lang="fr-FR" sz="2400" dirty="0" smtClean="0"/>
              <a:t> rencontrés et des </a:t>
            </a:r>
            <a:r>
              <a:rPr lang="fr-FR" sz="2400" i="1" dirty="0" smtClean="0"/>
              <a:t>perspectives</a:t>
            </a:r>
            <a:r>
              <a:rPr lang="fr-FR" sz="2400" dirty="0" smtClean="0"/>
              <a:t> </a:t>
            </a:r>
            <a:r>
              <a:rPr lang="fr-FR" sz="2400" i="1" dirty="0" smtClean="0"/>
              <a:t>de renforcement </a:t>
            </a:r>
            <a:r>
              <a:rPr lang="fr-FR" sz="2400" dirty="0" smtClean="0"/>
              <a:t>dans chacun des principaux domaines de l’IR, dans chacune des deux unions et entre elles, ainsi que des </a:t>
            </a:r>
            <a:r>
              <a:rPr lang="fr-FR" sz="2400" i="1" dirty="0" smtClean="0"/>
              <a:t>gains attendus</a:t>
            </a:r>
            <a:r>
              <a:rPr lang="fr-FR" sz="2400" dirty="0" smtClean="0"/>
              <a:t>: objet des sessions suivantes de la conférence</a:t>
            </a:r>
          </a:p>
          <a:p>
            <a:r>
              <a:rPr lang="fr-FR" sz="2400" dirty="0" smtClean="0"/>
              <a:t>2) </a:t>
            </a:r>
            <a:r>
              <a:rPr lang="fr-FR" sz="2400" i="1" dirty="0" smtClean="0"/>
              <a:t>Evaluation globale </a:t>
            </a:r>
            <a:r>
              <a:rPr lang="fr-FR" sz="2400" dirty="0" smtClean="0"/>
              <a:t>de l’impact et des gains attendus, présentée seulement dans le dernier chapitre, en 2 temps: impact </a:t>
            </a:r>
            <a:r>
              <a:rPr lang="fr-FR" sz="2400" i="1" dirty="0" smtClean="0"/>
              <a:t>passé</a:t>
            </a:r>
            <a:r>
              <a:rPr lang="fr-FR" sz="2400" dirty="0" smtClean="0"/>
              <a:t>, puis impact </a:t>
            </a:r>
            <a:r>
              <a:rPr lang="fr-FR" sz="2400" i="1" dirty="0" smtClean="0"/>
              <a:t>potentiel </a:t>
            </a:r>
            <a:r>
              <a:rPr lang="fr-FR" sz="2400" dirty="0" smtClean="0"/>
              <a:t>d’un renforcement: dans les deux cas, problèmes méthodologiques à résoudre</a:t>
            </a:r>
          </a:p>
          <a:p>
            <a:r>
              <a:rPr lang="fr-FR" sz="2400" dirty="0" smtClean="0"/>
              <a:t>Accent mis ici sur les gains potentiels , pour faire apparaître l’enjeu du renforcement</a:t>
            </a:r>
          </a:p>
          <a:p>
            <a:endParaRPr lang="fr-FR" sz="2800" dirty="0"/>
          </a:p>
          <a:p>
            <a:endParaRPr lang="fr-FR" sz="2800" dirty="0" smtClean="0"/>
          </a:p>
        </p:txBody>
      </p:sp>
      <p:pic>
        <p:nvPicPr>
          <p:cNvPr id="52228" name="Picture 4"/>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11560" y="775494"/>
            <a:ext cx="1722437" cy="8842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957932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395288" y="203994"/>
            <a:ext cx="8229600" cy="1143000"/>
          </a:xfrm>
        </p:spPr>
        <p:txBody>
          <a:bodyPr>
            <a:normAutofit fontScale="90000"/>
          </a:bodyPr>
          <a:lstStyle/>
          <a:p>
            <a:pPr eaLnBrk="1" hangingPunct="1">
              <a:defRPr/>
            </a:pPr>
            <a:r>
              <a:rPr lang="fr-FR" sz="4000"/>
              <a:t/>
            </a:r>
            <a:br>
              <a:rPr lang="fr-FR" sz="4000"/>
            </a:br>
            <a:r>
              <a:rPr lang="fr-FR" sz="4000"/>
              <a:t/>
            </a:r>
            <a:br>
              <a:rPr lang="fr-FR" sz="4000"/>
            </a:br>
            <a:r>
              <a:rPr lang="fr-FR" sz="4000"/>
              <a:t/>
            </a:r>
            <a:br>
              <a:rPr lang="fr-FR" sz="4000"/>
            </a:br>
            <a:endParaRPr lang="fr-FR" sz="4000"/>
          </a:p>
        </p:txBody>
      </p:sp>
      <p:sp>
        <p:nvSpPr>
          <p:cNvPr id="52227" name="Rectangle 3"/>
          <p:cNvSpPr>
            <a:spLocks noGrp="1" noChangeArrowheads="1"/>
          </p:cNvSpPr>
          <p:nvPr>
            <p:ph type="body" idx="4294967295"/>
          </p:nvPr>
        </p:nvSpPr>
        <p:spPr>
          <a:xfrm>
            <a:off x="395288" y="1124744"/>
            <a:ext cx="8569200" cy="4742656"/>
          </a:xfrm>
        </p:spPr>
        <p:txBody>
          <a:bodyPr>
            <a:normAutofit/>
          </a:bodyPr>
          <a:lstStyle/>
          <a:p>
            <a:pPr algn="ctr" eaLnBrk="1" hangingPunct="1">
              <a:buFontTx/>
              <a:buNone/>
            </a:pPr>
            <a:r>
              <a:rPr lang="fr-FR" sz="2800" b="1" dirty="0" smtClean="0"/>
              <a:t>(I) L’impact passé de l’intégration régionale </a:t>
            </a:r>
          </a:p>
          <a:p>
            <a:pPr algn="ctr" eaLnBrk="1" hangingPunct="1">
              <a:buFontTx/>
              <a:buNone/>
            </a:pPr>
            <a:endParaRPr lang="fr-FR" sz="2400" b="1" dirty="0"/>
          </a:p>
          <a:p>
            <a:r>
              <a:rPr lang="fr-FR" sz="2400" dirty="0" smtClean="0"/>
              <a:t>Trois questions posées</a:t>
            </a:r>
          </a:p>
          <a:p>
            <a:r>
              <a:rPr lang="fr-FR" sz="2400" dirty="0" smtClean="0"/>
              <a:t>Examen des tendances brutes : la croissance a-t-elle été différente de celle du reste de l’Afrique? </a:t>
            </a:r>
            <a:r>
              <a:rPr lang="fr-FR" sz="2400" dirty="0"/>
              <a:t> </a:t>
            </a:r>
          </a:p>
          <a:p>
            <a:r>
              <a:rPr lang="fr-FR" sz="2400" dirty="0" smtClean="0"/>
              <a:t>L’intégration régionale en ZF a-t-elle été un facteur de croissance?</a:t>
            </a:r>
          </a:p>
          <a:p>
            <a:r>
              <a:rPr lang="fr-FR" sz="2400" dirty="0"/>
              <a:t> L’intégration régionale en </a:t>
            </a:r>
            <a:r>
              <a:rPr lang="fr-FR" sz="2400" dirty="0" smtClean="0"/>
              <a:t>ZF a-t-elle été un facteur de convergence des revenus?</a:t>
            </a:r>
          </a:p>
          <a:p>
            <a:pPr algn="ctr" eaLnBrk="1" hangingPunct="1">
              <a:buFontTx/>
              <a:buNone/>
            </a:pPr>
            <a:endParaRPr lang="fr-FR" sz="2400" b="1" dirty="0"/>
          </a:p>
          <a:p>
            <a:endParaRPr lang="fr-FR" sz="2400" dirty="0" smtClean="0"/>
          </a:p>
        </p:txBody>
      </p:sp>
      <p:pic>
        <p:nvPicPr>
          <p:cNvPr id="52228" name="Picture 4"/>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95288" y="333375"/>
            <a:ext cx="1722437" cy="8842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957932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395288" y="203994"/>
            <a:ext cx="8229600" cy="1143000"/>
          </a:xfrm>
        </p:spPr>
        <p:txBody>
          <a:bodyPr>
            <a:normAutofit fontScale="90000"/>
          </a:bodyPr>
          <a:lstStyle/>
          <a:p>
            <a:pPr eaLnBrk="1" hangingPunct="1">
              <a:defRPr/>
            </a:pPr>
            <a:r>
              <a:rPr lang="fr-FR" sz="4000" dirty="0"/>
              <a:t/>
            </a:r>
            <a:br>
              <a:rPr lang="fr-FR" sz="4000" dirty="0"/>
            </a:br>
            <a:r>
              <a:rPr lang="fr-FR" sz="4000" dirty="0"/>
              <a:t/>
            </a:r>
            <a:br>
              <a:rPr lang="fr-FR" sz="4000" dirty="0"/>
            </a:br>
            <a:r>
              <a:rPr lang="fr-FR" sz="4000" dirty="0"/>
              <a:t/>
            </a:r>
            <a:br>
              <a:rPr lang="fr-FR" sz="4000" dirty="0"/>
            </a:br>
            <a:endParaRPr lang="fr-FR" sz="4000" dirty="0"/>
          </a:p>
        </p:txBody>
      </p:sp>
      <p:sp>
        <p:nvSpPr>
          <p:cNvPr id="52227" name="Rectangle 3"/>
          <p:cNvSpPr>
            <a:spLocks noGrp="1" noChangeArrowheads="1"/>
          </p:cNvSpPr>
          <p:nvPr>
            <p:ph type="body" idx="4294967295"/>
          </p:nvPr>
        </p:nvSpPr>
        <p:spPr>
          <a:xfrm>
            <a:off x="395288" y="1124744"/>
            <a:ext cx="8569200" cy="4742656"/>
          </a:xfrm>
        </p:spPr>
        <p:txBody>
          <a:bodyPr>
            <a:normAutofit lnSpcReduction="10000"/>
          </a:bodyPr>
          <a:lstStyle/>
          <a:p>
            <a:pPr algn="ctr" eaLnBrk="1" hangingPunct="1">
              <a:buFontTx/>
              <a:buNone/>
            </a:pPr>
            <a:r>
              <a:rPr lang="fr-FR" sz="2400" b="1" dirty="0" smtClean="0"/>
              <a:t>(A) les tendances brutes dans la croissance                                                      et les autres indicateurs de développement</a:t>
            </a:r>
          </a:p>
          <a:p>
            <a:pPr algn="ctr" eaLnBrk="1" hangingPunct="1">
              <a:buFontTx/>
              <a:buNone/>
            </a:pPr>
            <a:endParaRPr lang="fr-FR" sz="2400" b="1" dirty="0"/>
          </a:p>
          <a:p>
            <a:r>
              <a:rPr lang="fr-FR" sz="2400" dirty="0" smtClean="0"/>
              <a:t>Question la plus simple? Très controversée au contraire</a:t>
            </a:r>
          </a:p>
          <a:p>
            <a:r>
              <a:rPr lang="fr-FR" sz="2400" dirty="0" smtClean="0"/>
              <a:t>Comparaison des taux de croissance avec le reste de l’Afrique différente selon les sources…et selon les concepts utilisés</a:t>
            </a:r>
          </a:p>
          <a:p>
            <a:r>
              <a:rPr lang="fr-FR" sz="2400" dirty="0" smtClean="0"/>
              <a:t>Préoccupation  récurrente d’une moindre croissance en ZF, mais dépend des périodes (et amélioration récente)</a:t>
            </a:r>
          </a:p>
          <a:p>
            <a:r>
              <a:rPr lang="fr-FR" sz="2400" dirty="0" smtClean="0"/>
              <a:t>Moins vrai de la CEMAC que de l’UEMOA (graphique)</a:t>
            </a:r>
          </a:p>
          <a:p>
            <a:r>
              <a:rPr lang="fr-FR" sz="2400" dirty="0"/>
              <a:t>Surtout différence entre l’évolution de la moyenne des revenus par tête et celle du revenu moyen par </a:t>
            </a:r>
            <a:r>
              <a:rPr lang="fr-FR" sz="2400" dirty="0" smtClean="0"/>
              <a:t>tête (graphiques)</a:t>
            </a:r>
            <a:endParaRPr lang="fr-FR" sz="2400" dirty="0"/>
          </a:p>
          <a:p>
            <a:pPr marL="0" indent="0">
              <a:buNone/>
            </a:pPr>
            <a:r>
              <a:rPr lang="fr-FR" sz="2400" dirty="0" smtClean="0"/>
              <a:t> </a:t>
            </a:r>
          </a:p>
          <a:p>
            <a:endParaRPr lang="fr-FR" sz="2400" dirty="0" smtClean="0"/>
          </a:p>
          <a:p>
            <a:endParaRPr lang="fr-FR" sz="2400" dirty="0" smtClean="0"/>
          </a:p>
        </p:txBody>
      </p:sp>
      <p:pic>
        <p:nvPicPr>
          <p:cNvPr id="52228" name="Picture 4"/>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95288" y="333375"/>
            <a:ext cx="1722437" cy="8842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957932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4"/>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95288" y="333375"/>
            <a:ext cx="1722437" cy="884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099" name="Rectangle 3"/>
          <p:cNvSpPr txBox="1">
            <a:spLocks noChangeArrowheads="1"/>
          </p:cNvSpPr>
          <p:nvPr/>
        </p:nvSpPr>
        <p:spPr bwMode="auto">
          <a:xfrm>
            <a:off x="611188" y="1412875"/>
            <a:ext cx="8229600"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spcBef>
                <a:spcPct val="20000"/>
              </a:spcBef>
            </a:pPr>
            <a:r>
              <a:rPr lang="fr-FR" altLang="fr-FR" sz="1600" b="1"/>
              <a:t>Evolution du PIB par tête moyen agrégé pendant 50 ans en Afrique Zone franc et hors Zone franc</a:t>
            </a:r>
          </a:p>
        </p:txBody>
      </p:sp>
      <p:pic>
        <p:nvPicPr>
          <p:cNvPr id="4100" name="Image 3" descr="C:\Users\farouane\Documents\DOSSIER FABIENNE\ZONE FRANC\LIVRE\figures\figure VII-1b.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476375" y="2420938"/>
            <a:ext cx="5759450" cy="3281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75298940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4"/>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95288" y="333375"/>
            <a:ext cx="1722437" cy="884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147" name="Rectangle 3"/>
          <p:cNvSpPr txBox="1">
            <a:spLocks noChangeArrowheads="1"/>
          </p:cNvSpPr>
          <p:nvPr/>
        </p:nvSpPr>
        <p:spPr bwMode="auto">
          <a:xfrm>
            <a:off x="611188" y="1268413"/>
            <a:ext cx="8229600" cy="10080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spcBef>
                <a:spcPct val="20000"/>
              </a:spcBef>
            </a:pPr>
            <a:r>
              <a:rPr lang="fr-FR" altLang="fr-FR" sz="1600" b="1" dirty="0"/>
              <a:t>Evolution décennale de 1981 à 2011 du rapport entre la </a:t>
            </a:r>
            <a:r>
              <a:rPr lang="fr-FR" altLang="fr-FR" sz="1600" b="1" i="1" dirty="0" smtClean="0"/>
              <a:t>moyenne des RNB par tête </a:t>
            </a:r>
            <a:r>
              <a:rPr lang="fr-FR" altLang="fr-FR" sz="1600" b="1" dirty="0" smtClean="0"/>
              <a:t>des </a:t>
            </a:r>
            <a:r>
              <a:rPr lang="fr-FR" altLang="fr-FR" sz="1600" b="1" dirty="0"/>
              <a:t>pays africains de la Zone franc, de l’UEMOA et de la CEMAC et celle des pays africains hors Zone franc, mesurés selon la méthode du World Bank Atlas</a:t>
            </a:r>
          </a:p>
        </p:txBody>
      </p:sp>
      <p:sp>
        <p:nvSpPr>
          <p:cNvPr id="6148" name="ZoneTexte 4"/>
          <p:cNvSpPr txBox="1">
            <a:spLocks noChangeArrowheads="1"/>
          </p:cNvSpPr>
          <p:nvPr/>
        </p:nvSpPr>
        <p:spPr bwMode="auto">
          <a:xfrm>
            <a:off x="1619250" y="6381750"/>
            <a:ext cx="5832475"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fr-FR" altLang="fr-FR" sz="900"/>
              <a:t>Données non disponibles pour 1981 : Guinée équatoriale, Angola, Djibouti, Erythrée, Guinée, Sao Tome et Principe, Tanzanie ; pour 1991 et 2001 : Sao Tome et Principe</a:t>
            </a:r>
          </a:p>
        </p:txBody>
      </p:sp>
      <p:graphicFrame>
        <p:nvGraphicFramePr>
          <p:cNvPr id="6" name="Graphique 5"/>
          <p:cNvGraphicFramePr/>
          <p:nvPr/>
        </p:nvGraphicFramePr>
        <p:xfrm>
          <a:off x="1331640" y="2276872"/>
          <a:ext cx="6552728" cy="396044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87263559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4"/>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95288" y="333375"/>
            <a:ext cx="1722437" cy="884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23" name="Rectangle 3"/>
          <p:cNvSpPr txBox="1">
            <a:spLocks noChangeArrowheads="1"/>
          </p:cNvSpPr>
          <p:nvPr/>
        </p:nvSpPr>
        <p:spPr bwMode="auto">
          <a:xfrm>
            <a:off x="611188" y="1268413"/>
            <a:ext cx="8229600" cy="10080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spcBef>
                <a:spcPct val="20000"/>
              </a:spcBef>
            </a:pPr>
            <a:r>
              <a:rPr lang="fr-FR" altLang="fr-FR" sz="1600" b="1" dirty="0"/>
              <a:t>Evolution décennale de 1981 à 2011 du rapport entre le </a:t>
            </a:r>
            <a:r>
              <a:rPr lang="fr-FR" altLang="fr-FR" sz="1600" b="1" i="1" dirty="0"/>
              <a:t>RNB par tête moyen agrégé </a:t>
            </a:r>
            <a:r>
              <a:rPr lang="fr-FR" altLang="fr-FR" sz="1600" b="1" dirty="0"/>
              <a:t>des pays africains de la Zone franc, de l’UEMOA et de la CEMAC et celui des pays africains hors Zone franc, mesurés selon la méthode du World Bank Atlas</a:t>
            </a:r>
          </a:p>
        </p:txBody>
      </p:sp>
      <p:graphicFrame>
        <p:nvGraphicFramePr>
          <p:cNvPr id="4" name="Graphique 3"/>
          <p:cNvGraphicFramePr/>
          <p:nvPr/>
        </p:nvGraphicFramePr>
        <p:xfrm>
          <a:off x="1691680" y="2276872"/>
          <a:ext cx="6048672" cy="4100190"/>
        </p:xfrm>
        <a:graphic>
          <a:graphicData uri="http://schemas.openxmlformats.org/drawingml/2006/chart">
            <c:chart xmlns:c="http://schemas.openxmlformats.org/drawingml/2006/chart" xmlns:r="http://schemas.openxmlformats.org/officeDocument/2006/relationships" r:id="rId3"/>
          </a:graphicData>
        </a:graphic>
      </p:graphicFrame>
      <p:sp>
        <p:nvSpPr>
          <p:cNvPr id="5125" name="ZoneTexte 4"/>
          <p:cNvSpPr txBox="1">
            <a:spLocks noChangeArrowheads="1"/>
          </p:cNvSpPr>
          <p:nvPr/>
        </p:nvSpPr>
        <p:spPr bwMode="auto">
          <a:xfrm>
            <a:off x="1619250" y="6381750"/>
            <a:ext cx="5832475"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fr-FR" altLang="fr-FR" sz="900"/>
              <a:t>Données non disponibles pour 1981 : Guinée équatoriale, Angola, Djibouti, Erythrée, Guinée, Sao Tome et Principe, Tanzanie ; pour 1991 et 2001 : Sao Tome et Principe</a:t>
            </a:r>
          </a:p>
        </p:txBody>
      </p:sp>
    </p:spTree>
    <p:extLst>
      <p:ext uri="{BB962C8B-B14F-4D97-AF65-F5344CB8AC3E}">
        <p14:creationId xmlns:p14="http://schemas.microsoft.com/office/powerpoint/2010/main" val="224529361"/>
      </p:ext>
    </p:extLst>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Modèle par défaut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Modèle par défaut">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xml><?xml version="1.0" encoding="utf-8"?>
<a:themeOverride xmlns:a="http://schemas.openxmlformats.org/drawingml/2006/main">
  <a:clrScheme name="Modèle par défaut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Modèle par défaut">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3.xml><?xml version="1.0" encoding="utf-8"?>
<a:themeOverride xmlns:a="http://schemas.openxmlformats.org/drawingml/2006/main">
  <a:clrScheme name="Modèle par défaut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Modèle par défaut">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4.xml><?xml version="1.0" encoding="utf-8"?>
<a:themeOverride xmlns:a="http://schemas.openxmlformats.org/drawingml/2006/main">
  <a:clrScheme name="Modèle par défaut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Modèle par défaut">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emplate/>
  <TotalTime>1992</TotalTime>
  <Words>1802</Words>
  <Application>Microsoft Office PowerPoint</Application>
  <PresentationFormat>Affichage à l'écran (4:3)</PresentationFormat>
  <Paragraphs>180</Paragraphs>
  <Slides>27</Slides>
  <Notes>2</Notes>
  <HiddenSlides>0</HiddenSlides>
  <MMClips>0</MMClips>
  <ScaleCrop>false</ScaleCrop>
  <HeadingPairs>
    <vt:vector size="4" baseType="variant">
      <vt:variant>
        <vt:lpstr>Thème</vt:lpstr>
      </vt:variant>
      <vt:variant>
        <vt:i4>1</vt:i4>
      </vt:variant>
      <vt:variant>
        <vt:lpstr>Titres des diapositives</vt:lpstr>
      </vt:variant>
      <vt:variant>
        <vt:i4>27</vt:i4>
      </vt:variant>
    </vt:vector>
  </HeadingPairs>
  <TitlesOfParts>
    <vt:vector size="28" baseType="lpstr">
      <vt:lpstr>Thème Office</vt:lpstr>
      <vt:lpstr>   </vt:lpstr>
      <vt:lpstr>   </vt:lpstr>
      <vt:lpstr>   </vt:lpstr>
      <vt:lpstr>   </vt:lpstr>
      <vt:lpstr>   </vt:lpstr>
      <vt:lpstr>   </vt:lpstr>
      <vt:lpstr>Présentation PowerPoint</vt:lpstr>
      <vt:lpstr>Présentation PowerPoint</vt:lpstr>
      <vt:lpstr>Présentation PowerPoint</vt:lpstr>
      <vt:lpstr>   </vt:lpstr>
      <vt:lpstr>Présentation PowerPoint</vt:lpstr>
      <vt:lpstr>   </vt:lpstr>
      <vt:lpstr>   </vt:lpstr>
      <vt:lpstr>   </vt:lpstr>
      <vt:lpstr>Présentation PowerPoint</vt:lpstr>
      <vt:lpstr>   </vt:lpstr>
      <vt:lpstr>   </vt:lpstr>
      <vt:lpstr>   </vt:lpstr>
      <vt:lpstr>   </vt:lpstr>
      <vt:lpstr>   </vt:lpstr>
      <vt:lpstr>   </vt:lpstr>
      <vt:lpstr>   </vt:lpstr>
      <vt:lpstr>   </vt:lpstr>
      <vt:lpstr>   </vt:lpstr>
      <vt:lpstr>   </vt:lpstr>
      <vt:lpstr>   </vt:lpstr>
      <vt:lpstr>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title>
  <dc:creator>paguilla</dc:creator>
  <cp:lastModifiedBy>Fabienne Rouanet</cp:lastModifiedBy>
  <cp:revision>74</cp:revision>
  <cp:lastPrinted>2014-02-24T14:10:32Z</cp:lastPrinted>
  <dcterms:created xsi:type="dcterms:W3CDTF">2013-11-05T13:44:30Z</dcterms:created>
  <dcterms:modified xsi:type="dcterms:W3CDTF">2014-03-04T09:49:07Z</dcterms:modified>
</cp:coreProperties>
</file>