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85" r:id="rId3"/>
    <p:sldId id="296" r:id="rId4"/>
    <p:sldId id="289" r:id="rId5"/>
    <p:sldId id="286" r:id="rId6"/>
    <p:sldId id="300" r:id="rId7"/>
    <p:sldId id="278" r:id="rId8"/>
    <p:sldId id="291" r:id="rId9"/>
    <p:sldId id="290" r:id="rId10"/>
    <p:sldId id="257" r:id="rId11"/>
    <p:sldId id="301" r:id="rId12"/>
    <p:sldId id="293" r:id="rId13"/>
    <p:sldId id="259" r:id="rId14"/>
    <p:sldId id="280" r:id="rId15"/>
    <p:sldId id="281" r:id="rId16"/>
    <p:sldId id="282" r:id="rId17"/>
    <p:sldId id="28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1562" autoAdjust="0"/>
  </p:normalViewPr>
  <p:slideViewPr>
    <p:cSldViewPr snapToGrid="0">
      <p:cViewPr>
        <p:scale>
          <a:sx n="80" d="100"/>
          <a:sy n="80" d="100"/>
        </p:scale>
        <p:origin x="-108"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dPt>
          <c:dPt>
            <c:idx val="7"/>
            <c:bubble3D val="0"/>
            <c:spPr>
              <a:solidFill>
                <a:schemeClr val="accent2">
                  <a:lumMod val="60000"/>
                </a:schemeClr>
              </a:solidFill>
              <a:ln>
                <a:noFill/>
              </a:ln>
              <a:effectLst>
                <a:outerShdw blurRad="254000" sx="102000" sy="102000" algn="ctr" rotWithShape="0">
                  <a:prstClr val="black">
                    <a:alpha val="20000"/>
                  </a:prstClr>
                </a:outerShdw>
              </a:effectLst>
              <a:sp3d/>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000" b="1" i="0" u="none" strike="noStrike" kern="1200" baseline="0">
                    <a:solidFill>
                      <a:schemeClr val="lt1"/>
                    </a:solidFill>
                    <a:latin typeface="+mn-lt"/>
                    <a:ea typeface="+mn-ea"/>
                    <a:cs typeface="+mn-cs"/>
                  </a:defRPr>
                </a:pPr>
                <a:endParaRPr lang="fr-F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Sheet1!$A$6:$A$13</c:f>
              <c:strCache>
                <c:ptCount val="8"/>
                <c:pt idx="0">
                  <c:v>Customs Valuation</c:v>
                </c:pt>
                <c:pt idx="1">
                  <c:v>Tariff Classification</c:v>
                </c:pt>
                <c:pt idx="2">
                  <c:v>Technical or Sanitary Requirements</c:v>
                </c:pt>
                <c:pt idx="3">
                  <c:v>Identification of Origin</c:v>
                </c:pt>
                <c:pt idx="4">
                  <c:v>Inspection &amp; release of goods</c:v>
                </c:pt>
                <c:pt idx="5">
                  <c:v>Submission of documents for clearance</c:v>
                </c:pt>
                <c:pt idx="6">
                  <c:v>Furnishing Authorisations</c:v>
                </c:pt>
                <c:pt idx="7">
                  <c:v>Payment of fees/penalties</c:v>
                </c:pt>
              </c:strCache>
            </c:strRef>
          </c:cat>
          <c:val>
            <c:numRef>
              <c:f>Sheet1!$B$6:$B$13</c:f>
              <c:numCache>
                <c:formatCode>General</c:formatCode>
                <c:ptCount val="8"/>
                <c:pt idx="0">
                  <c:v>19</c:v>
                </c:pt>
                <c:pt idx="1">
                  <c:v>16</c:v>
                </c:pt>
                <c:pt idx="2">
                  <c:v>11</c:v>
                </c:pt>
                <c:pt idx="3">
                  <c:v>6</c:v>
                </c:pt>
                <c:pt idx="4">
                  <c:v>18</c:v>
                </c:pt>
                <c:pt idx="5">
                  <c:v>14</c:v>
                </c:pt>
                <c:pt idx="6">
                  <c:v>10</c:v>
                </c:pt>
                <c:pt idx="7">
                  <c:v>6</c:v>
                </c:pt>
              </c:numCache>
            </c:numRef>
          </c:val>
        </c:ser>
        <c:dLbls>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lang="en-US" sz="1400" b="0" i="0" u="none" strike="noStrike" kern="1200" baseline="0">
              <a:solidFill>
                <a:schemeClr val="dk1">
                  <a:lumMod val="75000"/>
                  <a:lumOff val="25000"/>
                </a:schemeClr>
              </a:solidFill>
              <a:latin typeface="+mn-lt"/>
              <a:ea typeface="+mn-ea"/>
              <a:cs typeface="+mn-cs"/>
            </a:defRPr>
          </a:pPr>
          <a:endParaRPr lang="fr-FR"/>
        </a:p>
      </c:txPr>
    </c:legend>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EC03E5-E4F9-4EBA-9A00-A8122BB37A0E}" type="datetimeFigureOut">
              <a:rPr lang="en-US" smtClean="0"/>
              <a:pPr/>
              <a:t>6/9/2014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F930F8-8EC5-4379-BF89-6D0F4B925AA3}" type="slidenum">
              <a:rPr lang="en-US" smtClean="0"/>
              <a:pPr/>
              <a:t>‹N°›</a:t>
            </a:fld>
            <a:endParaRPr lang="en-US"/>
          </a:p>
        </p:txBody>
      </p:sp>
    </p:spTree>
    <p:extLst>
      <p:ext uri="{BB962C8B-B14F-4D97-AF65-F5344CB8AC3E}">
        <p14:creationId xmlns:p14="http://schemas.microsoft.com/office/powerpoint/2010/main" val="3193004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930F8-8EC5-4379-BF89-6D0F4B925AA3}" type="slidenum">
              <a:rPr lang="en-US" smtClean="0"/>
              <a:pPr/>
              <a:t>2</a:t>
            </a:fld>
            <a:endParaRPr lang="en-US"/>
          </a:p>
        </p:txBody>
      </p:sp>
    </p:spTree>
    <p:extLst>
      <p:ext uri="{BB962C8B-B14F-4D97-AF65-F5344CB8AC3E}">
        <p14:creationId xmlns:p14="http://schemas.microsoft.com/office/powerpoint/2010/main" val="2698866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930F8-8EC5-4379-BF89-6D0F4B925AA3}" type="slidenum">
              <a:rPr lang="en-US" smtClean="0"/>
              <a:pPr/>
              <a:t>3</a:t>
            </a:fld>
            <a:endParaRPr lang="en-US"/>
          </a:p>
        </p:txBody>
      </p:sp>
    </p:spTree>
    <p:extLst>
      <p:ext uri="{BB962C8B-B14F-4D97-AF65-F5344CB8AC3E}">
        <p14:creationId xmlns:p14="http://schemas.microsoft.com/office/powerpoint/2010/main" val="1533849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930F8-8EC5-4379-BF89-6D0F4B925AA3}" type="slidenum">
              <a:rPr lang="en-US" smtClean="0"/>
              <a:pPr/>
              <a:t>4</a:t>
            </a:fld>
            <a:endParaRPr lang="en-US"/>
          </a:p>
        </p:txBody>
      </p:sp>
    </p:spTree>
    <p:extLst>
      <p:ext uri="{BB962C8B-B14F-4D97-AF65-F5344CB8AC3E}">
        <p14:creationId xmlns:p14="http://schemas.microsoft.com/office/powerpoint/2010/main" val="1793097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930F8-8EC5-4379-BF89-6D0F4B925AA3}" type="slidenum">
              <a:rPr lang="en-US" smtClean="0"/>
              <a:pPr/>
              <a:t>8</a:t>
            </a:fld>
            <a:endParaRPr lang="en-US"/>
          </a:p>
        </p:txBody>
      </p:sp>
    </p:spTree>
    <p:extLst>
      <p:ext uri="{BB962C8B-B14F-4D97-AF65-F5344CB8AC3E}">
        <p14:creationId xmlns:p14="http://schemas.microsoft.com/office/powerpoint/2010/main" val="2533508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F930F8-8EC5-4379-BF89-6D0F4B925AA3}" type="slidenum">
              <a:rPr lang="en-US" smtClean="0"/>
              <a:pPr/>
              <a:t>9</a:t>
            </a:fld>
            <a:endParaRPr lang="en-US"/>
          </a:p>
        </p:txBody>
      </p:sp>
    </p:spTree>
    <p:extLst>
      <p:ext uri="{BB962C8B-B14F-4D97-AF65-F5344CB8AC3E}">
        <p14:creationId xmlns:p14="http://schemas.microsoft.com/office/powerpoint/2010/main" val="126032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6/9/2014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6/9/2014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6/9/2014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6/9/2014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6/9/2014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6/9/2014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771524"/>
            <a:ext cx="10768106" cy="1928812"/>
          </a:xfrm>
        </p:spPr>
        <p:txBody>
          <a:bodyPr/>
          <a:lstStyle/>
          <a:p>
            <a:pPr algn="ctr"/>
            <a:r>
              <a:rPr lang="en-US" sz="4400" dirty="0" smtClean="0"/>
              <a:t/>
            </a:r>
            <a:br>
              <a:rPr lang="en-US" sz="4400" dirty="0" smtClean="0"/>
            </a:br>
            <a:r>
              <a:rPr lang="en-US" sz="4400" dirty="0" smtClean="0"/>
              <a:t>Measuring Accountability in Customs Services in Emerging Economies –</a:t>
            </a:r>
            <a:br>
              <a:rPr lang="en-US" sz="4400" dirty="0" smtClean="0"/>
            </a:br>
            <a:r>
              <a:rPr lang="en-US" sz="4400" dirty="0" smtClean="0"/>
              <a:t>An Indian Perspective</a:t>
            </a:r>
            <a:r>
              <a:rPr lang="en-US" sz="4400" dirty="0"/>
              <a:t/>
            </a:r>
            <a:br>
              <a:rPr lang="en-US" sz="4400" dirty="0"/>
            </a:br>
            <a:r>
              <a:rPr lang="en-US" sz="3600" dirty="0" smtClean="0">
                <a:solidFill>
                  <a:schemeClr val="tx2">
                    <a:lumMod val="50000"/>
                  </a:schemeClr>
                </a:solidFill>
              </a:rPr>
              <a:t>B. K. Khare &amp; Co. – Chartered Accountants</a:t>
            </a:r>
            <a:endParaRPr lang="en-US" sz="3600" dirty="0">
              <a:solidFill>
                <a:schemeClr val="tx2">
                  <a:lumMod val="50000"/>
                </a:schemeClr>
              </a:solidFill>
            </a:endParaRPr>
          </a:p>
        </p:txBody>
      </p:sp>
      <p:sp>
        <p:nvSpPr>
          <p:cNvPr id="3" name="Subtitle 2"/>
          <p:cNvSpPr>
            <a:spLocks noGrp="1"/>
          </p:cNvSpPr>
          <p:nvPr>
            <p:ph type="subTitle" idx="1"/>
          </p:nvPr>
        </p:nvSpPr>
        <p:spPr>
          <a:xfrm>
            <a:off x="1285875" y="5443537"/>
            <a:ext cx="9382124" cy="1285875"/>
          </a:xfrm>
        </p:spPr>
        <p:txBody>
          <a:bodyPr>
            <a:noAutofit/>
          </a:bodyPr>
          <a:lstStyle/>
          <a:p>
            <a:pPr algn="ctr"/>
            <a:r>
              <a:rPr lang="en-US" sz="3600" b="1" dirty="0" smtClean="0"/>
              <a:t>Dr. </a:t>
            </a:r>
            <a:r>
              <a:rPr lang="en-US" sz="3600" b="1" dirty="0" err="1" smtClean="0"/>
              <a:t>Shrikant</a:t>
            </a:r>
            <a:r>
              <a:rPr lang="en-US" sz="3600" b="1" dirty="0" smtClean="0"/>
              <a:t> </a:t>
            </a:r>
            <a:r>
              <a:rPr lang="en-US" sz="3600" b="1" dirty="0" err="1" smtClean="0"/>
              <a:t>Kamat</a:t>
            </a:r>
            <a:endParaRPr lang="en-US" sz="3600" b="1" dirty="0" smtClean="0"/>
          </a:p>
          <a:p>
            <a:pPr algn="ctr"/>
            <a:r>
              <a:rPr lang="en-US" sz="2800" dirty="0" smtClean="0"/>
              <a:t>Senior Director &amp; Practice Leader – Indirect Taxation</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700337"/>
            <a:ext cx="11315700" cy="2743199"/>
          </a:xfrm>
          <a:prstGeom prst="rect">
            <a:avLst/>
          </a:prstGeom>
        </p:spPr>
      </p:pic>
    </p:spTree>
    <p:extLst>
      <p:ext uri="{BB962C8B-B14F-4D97-AF65-F5344CB8AC3E}">
        <p14:creationId xmlns:p14="http://schemas.microsoft.com/office/powerpoint/2010/main" val="2213545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321239"/>
            <a:ext cx="10571998" cy="1128712"/>
          </a:xfrm>
        </p:spPr>
        <p:txBody>
          <a:bodyPr/>
          <a:lstStyle/>
          <a:p>
            <a:r>
              <a:rPr lang="en-US" dirty="0" smtClean="0"/>
              <a:t>Indian Customs – Recent Reforms</a:t>
            </a:r>
            <a:endParaRPr lang="en-US" dirty="0"/>
          </a:p>
        </p:txBody>
      </p:sp>
      <p:sp>
        <p:nvSpPr>
          <p:cNvPr id="8" name="TextBox 7"/>
          <p:cNvSpPr txBox="1"/>
          <p:nvPr/>
        </p:nvSpPr>
        <p:spPr>
          <a:xfrm>
            <a:off x="0" y="1909482"/>
            <a:ext cx="7382435" cy="4478149"/>
          </a:xfrm>
          <a:prstGeom prst="rect">
            <a:avLst/>
          </a:prstGeom>
          <a:noFill/>
        </p:spPr>
        <p:txBody>
          <a:bodyPr wrap="square" rtlCol="0">
            <a:spAutoFit/>
          </a:bodyPr>
          <a:lstStyle/>
          <a:p>
            <a:pPr algn="just">
              <a:lnSpc>
                <a:spcPct val="150000"/>
              </a:lnSpc>
            </a:pPr>
            <a:r>
              <a:rPr lang="en-US" sz="1900" dirty="0" smtClean="0">
                <a:latin typeface="Arial" panose="020B0604020202020204" pitchFamily="34" charset="0"/>
                <a:cs typeface="Arial" panose="020B0604020202020204" pitchFamily="34" charset="0"/>
              </a:rPr>
              <a:t>Following are a few of the many new initiatives undertaken by Customs:</a:t>
            </a:r>
          </a:p>
          <a:p>
            <a:pPr marL="530225" indent="-530225" algn="just">
              <a:lnSpc>
                <a:spcPct val="150000"/>
              </a:lnSpc>
              <a:buFont typeface="Wingdings" pitchFamily="2" charset="2"/>
              <a:buChar char="à"/>
            </a:pPr>
            <a:r>
              <a:rPr lang="en-US" sz="1900" dirty="0" err="1" smtClean="0">
                <a:latin typeface="Arial" panose="020B0604020202020204" pitchFamily="34" charset="0"/>
                <a:cs typeface="Arial" panose="020B0604020202020204" pitchFamily="34" charset="0"/>
                <a:sym typeface="Wingdings" pitchFamily="2" charset="2"/>
              </a:rPr>
              <a:t>Indigeneously</a:t>
            </a:r>
            <a:r>
              <a:rPr lang="en-US" sz="1900" dirty="0" smtClean="0">
                <a:latin typeface="Arial" panose="020B0604020202020204" pitchFamily="34" charset="0"/>
                <a:cs typeface="Arial" panose="020B0604020202020204" pitchFamily="34" charset="0"/>
                <a:sym typeface="Wingdings" pitchFamily="2" charset="2"/>
              </a:rPr>
              <a:t> designed software ICEGATE introduced (2002)</a:t>
            </a:r>
          </a:p>
          <a:p>
            <a:pPr marL="530225" indent="-530225" algn="just">
              <a:lnSpc>
                <a:spcPct val="150000"/>
              </a:lnSpc>
              <a:buFont typeface="Wingdings" pitchFamily="2" charset="2"/>
              <a:buChar char="à"/>
            </a:pPr>
            <a:r>
              <a:rPr lang="en-US" sz="1900" dirty="0" smtClean="0">
                <a:latin typeface="Arial" panose="020B0604020202020204" pitchFamily="34" charset="0"/>
                <a:cs typeface="Arial" panose="020B0604020202020204" pitchFamily="34" charset="0"/>
                <a:sym typeface="Wingdings" pitchFamily="2" charset="2"/>
              </a:rPr>
              <a:t>Risk Management based assessment (2005)</a:t>
            </a:r>
          </a:p>
          <a:p>
            <a:pPr marL="530225" indent="-530225" algn="just">
              <a:lnSpc>
                <a:spcPct val="150000"/>
              </a:lnSpc>
              <a:buFont typeface="Wingdings" pitchFamily="2" charset="2"/>
              <a:buChar char="à"/>
            </a:pPr>
            <a:r>
              <a:rPr lang="en-US" sz="1900" dirty="0" smtClean="0">
                <a:latin typeface="Arial" panose="020B0604020202020204" pitchFamily="34" charset="0"/>
                <a:cs typeface="Arial" panose="020B0604020202020204" pitchFamily="34" charset="0"/>
                <a:sym typeface="Wingdings" pitchFamily="2" charset="2"/>
              </a:rPr>
              <a:t>AEO program introduced (2012)</a:t>
            </a:r>
          </a:p>
          <a:p>
            <a:pPr marL="530225" indent="-530225" algn="just">
              <a:lnSpc>
                <a:spcPct val="150000"/>
              </a:lnSpc>
              <a:buFont typeface="Wingdings" pitchFamily="2" charset="2"/>
              <a:buChar char="à"/>
            </a:pPr>
            <a:r>
              <a:rPr lang="en-US" sz="1900" dirty="0" smtClean="0">
                <a:latin typeface="Arial" panose="020B0604020202020204" pitchFamily="34" charset="0"/>
                <a:cs typeface="Arial" panose="020B0604020202020204" pitchFamily="34" charset="0"/>
                <a:sym typeface="Wingdings" pitchFamily="2" charset="2"/>
              </a:rPr>
              <a:t>Self assessment and Post clearance audit introduced (2011)</a:t>
            </a:r>
          </a:p>
          <a:p>
            <a:pPr marL="530225" indent="-530225" algn="just">
              <a:lnSpc>
                <a:spcPct val="150000"/>
              </a:lnSpc>
              <a:buFont typeface="Wingdings" pitchFamily="2" charset="2"/>
              <a:buChar char="à"/>
            </a:pPr>
            <a:r>
              <a:rPr lang="en-US" sz="1900" dirty="0" smtClean="0">
                <a:latin typeface="Arial" panose="020B0604020202020204" pitchFamily="34" charset="0"/>
                <a:cs typeface="Arial" panose="020B0604020202020204" pitchFamily="34" charset="0"/>
                <a:sym typeface="Wingdings" pitchFamily="2" charset="2"/>
              </a:rPr>
              <a:t>24 x 7 Customs clearance at all major ports introduced (2012)</a:t>
            </a:r>
          </a:p>
          <a:p>
            <a:pPr marL="530225" indent="-530225" algn="just">
              <a:lnSpc>
                <a:spcPct val="150000"/>
              </a:lnSpc>
              <a:buFont typeface="Wingdings" pitchFamily="2" charset="2"/>
              <a:buChar char="à"/>
            </a:pPr>
            <a:r>
              <a:rPr lang="en-US" sz="1900" dirty="0">
                <a:latin typeface="Arial" panose="020B0604020202020204" pitchFamily="34" charset="0"/>
                <a:cs typeface="Arial" panose="020B0604020202020204" pitchFamily="34" charset="0"/>
                <a:sym typeface="Wingdings" pitchFamily="2" charset="2"/>
              </a:rPr>
              <a:t>E- payment of Customs made mandatory (2012)</a:t>
            </a:r>
          </a:p>
          <a:p>
            <a:pPr marL="530225" indent="-530225" algn="just">
              <a:lnSpc>
                <a:spcPct val="150000"/>
              </a:lnSpc>
              <a:buFont typeface="Wingdings" pitchFamily="2" charset="2"/>
              <a:buChar char="à"/>
            </a:pPr>
            <a:r>
              <a:rPr lang="en-US" sz="1900" dirty="0" smtClean="0">
                <a:latin typeface="Arial" panose="020B0604020202020204" pitchFamily="34" charset="0"/>
                <a:cs typeface="Arial" panose="020B0604020202020204" pitchFamily="34" charset="0"/>
                <a:sym typeface="Wingdings" pitchFamily="2" charset="2"/>
              </a:rPr>
              <a:t>Scope of Advance Ruling Mechanism enlarged to cover more classes of importers/exporters (2013)</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2059" y="2097743"/>
            <a:ext cx="4343400" cy="133125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2059" y="3334870"/>
            <a:ext cx="4343400" cy="3437161"/>
          </a:xfrm>
          <a:prstGeom prst="rect">
            <a:avLst/>
          </a:prstGeom>
        </p:spPr>
      </p:pic>
    </p:spTree>
    <p:extLst>
      <p:ext uri="{BB962C8B-B14F-4D97-AF65-F5344CB8AC3E}">
        <p14:creationId xmlns:p14="http://schemas.microsoft.com/office/powerpoint/2010/main" val="60121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1000"/>
                                        <p:tgtEl>
                                          <p:spTgt spid="8">
                                            <p:txEl>
                                              <p:pRg st="1" end="1"/>
                                            </p:txEl>
                                          </p:spTgt>
                                        </p:tgtEl>
                                      </p:cBhvr>
                                    </p:animEffect>
                                    <p:anim calcmode="lin" valueType="num">
                                      <p:cBhvr>
                                        <p:cTn id="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fade">
                                      <p:cBhvr>
                                        <p:cTn id="21" dur="1000"/>
                                        <p:tgtEl>
                                          <p:spTgt spid="8">
                                            <p:txEl>
                                              <p:pRg st="3" end="3"/>
                                            </p:txEl>
                                          </p:spTgt>
                                        </p:tgtEl>
                                      </p:cBhvr>
                                    </p:animEffect>
                                    <p:anim calcmode="lin" valueType="num">
                                      <p:cBhvr>
                                        <p:cTn id="22"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4" end="4"/>
                                            </p:txEl>
                                          </p:spTgt>
                                        </p:tgtEl>
                                        <p:attrNameLst>
                                          <p:attrName>style.visibility</p:attrName>
                                        </p:attrNameLst>
                                      </p:cBhvr>
                                      <p:to>
                                        <p:strVal val="visible"/>
                                      </p:to>
                                    </p:set>
                                    <p:animEffect transition="in" filter="fade">
                                      <p:cBhvr>
                                        <p:cTn id="28" dur="1000"/>
                                        <p:tgtEl>
                                          <p:spTgt spid="8">
                                            <p:txEl>
                                              <p:pRg st="4" end="4"/>
                                            </p:txEl>
                                          </p:spTgt>
                                        </p:tgtEl>
                                      </p:cBhvr>
                                    </p:animEffect>
                                    <p:anim calcmode="lin" valueType="num">
                                      <p:cBhvr>
                                        <p:cTn id="29"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animEffect transition="in" filter="fade">
                                      <p:cBhvr>
                                        <p:cTn id="35" dur="1000"/>
                                        <p:tgtEl>
                                          <p:spTgt spid="8">
                                            <p:txEl>
                                              <p:pRg st="5" end="5"/>
                                            </p:txEl>
                                          </p:spTgt>
                                        </p:tgtEl>
                                      </p:cBhvr>
                                    </p:animEffect>
                                    <p:anim calcmode="lin" valueType="num">
                                      <p:cBhvr>
                                        <p:cTn id="3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xEl>
                                              <p:pRg st="6" end="6"/>
                                            </p:txEl>
                                          </p:spTgt>
                                        </p:tgtEl>
                                        <p:attrNameLst>
                                          <p:attrName>style.visibility</p:attrName>
                                        </p:attrNameLst>
                                      </p:cBhvr>
                                      <p:to>
                                        <p:strVal val="visible"/>
                                      </p:to>
                                    </p:set>
                                    <p:animEffect transition="in" filter="fade">
                                      <p:cBhvr>
                                        <p:cTn id="42" dur="1000"/>
                                        <p:tgtEl>
                                          <p:spTgt spid="8">
                                            <p:txEl>
                                              <p:pRg st="6" end="6"/>
                                            </p:txEl>
                                          </p:spTgt>
                                        </p:tgtEl>
                                      </p:cBhvr>
                                    </p:animEffect>
                                    <p:anim calcmode="lin" valueType="num">
                                      <p:cBhvr>
                                        <p:cTn id="43"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Effect transition="in" filter="fade">
                                      <p:cBhvr>
                                        <p:cTn id="49" dur="1000"/>
                                        <p:tgtEl>
                                          <p:spTgt spid="8">
                                            <p:txEl>
                                              <p:pRg st="7" end="7"/>
                                            </p:txEl>
                                          </p:spTgt>
                                        </p:tgtEl>
                                      </p:cBhvr>
                                    </p:animEffect>
                                    <p:anim calcmode="lin" valueType="num">
                                      <p:cBhvr>
                                        <p:cTn id="50"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882" y="321239"/>
            <a:ext cx="10844116" cy="1128712"/>
          </a:xfrm>
        </p:spPr>
        <p:txBody>
          <a:bodyPr/>
          <a:lstStyle/>
          <a:p>
            <a:r>
              <a:rPr lang="en-US" dirty="0" smtClean="0"/>
              <a:t>Indian Customs – Performance Parameters</a:t>
            </a:r>
            <a:endParaRPr lang="en-US" dirty="0"/>
          </a:p>
        </p:txBody>
      </p:sp>
      <p:sp>
        <p:nvSpPr>
          <p:cNvPr id="7" name="TextBox 6"/>
          <p:cNvSpPr txBox="1"/>
          <p:nvPr/>
        </p:nvSpPr>
        <p:spPr>
          <a:xfrm>
            <a:off x="1" y="1707776"/>
            <a:ext cx="8202706" cy="5170646"/>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sz="2000" dirty="0" smtClean="0">
                <a:latin typeface="Arial" panose="020B0604020202020204" pitchFamily="34" charset="0"/>
                <a:cs typeface="Arial" panose="020B0604020202020204" pitchFamily="34" charset="0"/>
                <a:sym typeface="Wingdings" pitchFamily="2" charset="2"/>
              </a:rPr>
              <a:t>Detention of cargo if queries on following aren't satisfactorily replied:</a:t>
            </a:r>
          </a:p>
          <a:p>
            <a:pPr marL="742950" lvl="1" indent="-285750" algn="just">
              <a:lnSpc>
                <a:spcPct val="150000"/>
              </a:lnSpc>
              <a:buFont typeface="Wingdings" panose="05000000000000000000" pitchFamily="2" charset="2"/>
              <a:buChar char="q"/>
            </a:pPr>
            <a:r>
              <a:rPr lang="en-US" sz="2000" dirty="0" smtClean="0">
                <a:latin typeface="Arial" panose="020B0604020202020204" pitchFamily="34" charset="0"/>
                <a:cs typeface="Arial" panose="020B0604020202020204" pitchFamily="34" charset="0"/>
              </a:rPr>
              <a:t>Valuation</a:t>
            </a:r>
          </a:p>
          <a:p>
            <a:pPr marL="742950" lvl="1" indent="-285750" algn="just">
              <a:lnSpc>
                <a:spcPct val="150000"/>
              </a:lnSpc>
              <a:buFont typeface="Wingdings" panose="05000000000000000000" pitchFamily="2" charset="2"/>
              <a:buChar char="q"/>
            </a:pPr>
            <a:r>
              <a:rPr lang="en-US" sz="2000" dirty="0" smtClean="0">
                <a:latin typeface="Arial" panose="020B0604020202020204" pitchFamily="34" charset="0"/>
                <a:cs typeface="Arial" panose="020B0604020202020204" pitchFamily="34" charset="0"/>
              </a:rPr>
              <a:t>Classification</a:t>
            </a:r>
          </a:p>
          <a:p>
            <a:pPr marL="742950" lvl="1" indent="-285750" algn="just">
              <a:lnSpc>
                <a:spcPct val="150000"/>
              </a:lnSpc>
              <a:buFont typeface="Wingdings" panose="05000000000000000000" pitchFamily="2" charset="2"/>
              <a:buChar char="q"/>
            </a:pPr>
            <a:r>
              <a:rPr lang="en-US" sz="2000" dirty="0" smtClean="0">
                <a:latin typeface="Arial" panose="020B0604020202020204" pitchFamily="34" charset="0"/>
                <a:cs typeface="Arial" panose="020B0604020202020204" pitchFamily="34" charset="0"/>
              </a:rPr>
              <a:t>Certification from relevant authorities such as food certification, pollution board</a:t>
            </a:r>
          </a:p>
          <a:p>
            <a:pPr marL="742950" lvl="1" indent="-285750" algn="just">
              <a:lnSpc>
                <a:spcPct val="150000"/>
              </a:lnSpc>
              <a:buFont typeface="Wingdings" panose="05000000000000000000" pitchFamily="2" charset="2"/>
              <a:buChar char="q"/>
            </a:pPr>
            <a:r>
              <a:rPr lang="en-US" sz="2000" dirty="0" smtClean="0">
                <a:latin typeface="Arial" panose="020B0604020202020204" pitchFamily="34" charset="0"/>
                <a:cs typeface="Arial" panose="020B0604020202020204" pitchFamily="34" charset="0"/>
              </a:rPr>
              <a:t>High risk cargo</a:t>
            </a:r>
          </a:p>
          <a:p>
            <a:pPr marL="742950" lvl="1" indent="-285750" algn="just">
              <a:lnSpc>
                <a:spcPct val="150000"/>
              </a:lnSpc>
              <a:buFont typeface="Wingdings" panose="05000000000000000000" pitchFamily="2" charset="2"/>
              <a:buChar char="q"/>
            </a:pPr>
            <a:r>
              <a:rPr lang="en-US" sz="2000" dirty="0" smtClean="0">
                <a:latin typeface="Arial" panose="020B0604020202020204" pitchFamily="34" charset="0"/>
                <a:cs typeface="Arial" panose="020B0604020202020204" pitchFamily="34" charset="0"/>
              </a:rPr>
              <a:t>IPR infringement</a:t>
            </a:r>
          </a:p>
          <a:p>
            <a:pPr marL="285750" indent="-285750" algn="just">
              <a:lnSpc>
                <a:spcPct val="150000"/>
              </a:lnSpc>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Training imparted on new initiatives and reform programs</a:t>
            </a:r>
          </a:p>
          <a:p>
            <a:pPr marL="285750" indent="-285750" algn="just">
              <a:lnSpc>
                <a:spcPct val="150000"/>
              </a:lnSpc>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Allegiance to citizens charter commitment renewed periodically</a:t>
            </a:r>
          </a:p>
          <a:p>
            <a:pPr marL="285750" indent="-285750" algn="just">
              <a:lnSpc>
                <a:spcPct val="150000"/>
              </a:lnSpc>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Confiscation and Seizure of detained cargo and issuance of Show Cause Notice if higher  duty, fine &amp; penalty not paid</a:t>
            </a:r>
            <a:endParaRPr lang="en-US" sz="2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2707" y="1936376"/>
            <a:ext cx="3886199" cy="4849713"/>
          </a:xfrm>
          <a:prstGeom prst="rect">
            <a:avLst/>
          </a:prstGeom>
        </p:spPr>
      </p:pic>
    </p:spTree>
    <p:extLst>
      <p:ext uri="{BB962C8B-B14F-4D97-AF65-F5344CB8AC3E}">
        <p14:creationId xmlns:p14="http://schemas.microsoft.com/office/powerpoint/2010/main" val="60121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1000"/>
                                        <p:tgtEl>
                                          <p:spTgt spid="7">
                                            <p:txEl>
                                              <p:pRg st="1" end="1"/>
                                            </p:txEl>
                                          </p:spTgt>
                                        </p:tgtEl>
                                      </p:cBhvr>
                                    </p:animEffect>
                                    <p:anim calcmode="lin" valueType="num">
                                      <p:cBhvr>
                                        <p:cTn id="1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fade">
                                      <p:cBhvr>
                                        <p:cTn id="20" dur="1000"/>
                                        <p:tgtEl>
                                          <p:spTgt spid="7">
                                            <p:txEl>
                                              <p:pRg st="2" end="2"/>
                                            </p:txEl>
                                          </p:spTgt>
                                        </p:tgtEl>
                                      </p:cBhvr>
                                    </p:animEffect>
                                    <p:anim calcmode="lin" valueType="num">
                                      <p:cBhvr>
                                        <p:cTn id="2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1000"/>
                                        <p:tgtEl>
                                          <p:spTgt spid="7">
                                            <p:txEl>
                                              <p:pRg st="3" end="3"/>
                                            </p:txEl>
                                          </p:spTgt>
                                        </p:tgtEl>
                                      </p:cBhvr>
                                    </p:animEffect>
                                    <p:anim calcmode="lin" valueType="num">
                                      <p:cBhvr>
                                        <p:cTn id="2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4" end="4"/>
                                            </p:txEl>
                                          </p:spTgt>
                                        </p:tgtEl>
                                        <p:attrNameLst>
                                          <p:attrName>style.visibility</p:attrName>
                                        </p:attrNameLst>
                                      </p:cBhvr>
                                      <p:to>
                                        <p:strVal val="visible"/>
                                      </p:to>
                                    </p:set>
                                    <p:animEffect transition="in" filter="fade">
                                      <p:cBhvr>
                                        <p:cTn id="34" dur="1000"/>
                                        <p:tgtEl>
                                          <p:spTgt spid="7">
                                            <p:txEl>
                                              <p:pRg st="4" end="4"/>
                                            </p:txEl>
                                          </p:spTgt>
                                        </p:tgtEl>
                                      </p:cBhvr>
                                    </p:animEffect>
                                    <p:anim calcmode="lin" valueType="num">
                                      <p:cBhvr>
                                        <p:cTn id="3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5" end="5"/>
                                            </p:txEl>
                                          </p:spTgt>
                                        </p:tgtEl>
                                        <p:attrNameLst>
                                          <p:attrName>style.visibility</p:attrName>
                                        </p:attrNameLst>
                                      </p:cBhvr>
                                      <p:to>
                                        <p:strVal val="visible"/>
                                      </p:to>
                                    </p:set>
                                    <p:animEffect transition="in" filter="fade">
                                      <p:cBhvr>
                                        <p:cTn id="41" dur="1000"/>
                                        <p:tgtEl>
                                          <p:spTgt spid="7">
                                            <p:txEl>
                                              <p:pRg st="5" end="5"/>
                                            </p:txEl>
                                          </p:spTgt>
                                        </p:tgtEl>
                                      </p:cBhvr>
                                    </p:animEffect>
                                    <p:anim calcmode="lin" valueType="num">
                                      <p:cBhvr>
                                        <p:cTn id="42"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7">
                                            <p:txEl>
                                              <p:pRg st="6" end="6"/>
                                            </p:txEl>
                                          </p:spTgt>
                                        </p:tgtEl>
                                        <p:attrNameLst>
                                          <p:attrName>style.visibility</p:attrName>
                                        </p:attrNameLst>
                                      </p:cBhvr>
                                      <p:to>
                                        <p:strVal val="visible"/>
                                      </p:to>
                                    </p:set>
                                    <p:anim calcmode="lin" valueType="num">
                                      <p:cBhvr additive="base">
                                        <p:cTn id="48"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7">
                                            <p:txEl>
                                              <p:pRg st="7" end="7"/>
                                            </p:txEl>
                                          </p:spTgt>
                                        </p:tgtEl>
                                        <p:attrNameLst>
                                          <p:attrName>style.visibility</p:attrName>
                                        </p:attrNameLst>
                                      </p:cBhvr>
                                      <p:to>
                                        <p:strVal val="visible"/>
                                      </p:to>
                                    </p:set>
                                    <p:anim calcmode="lin" valueType="num">
                                      <p:cBhvr additive="base">
                                        <p:cTn id="54"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7">
                                            <p:txEl>
                                              <p:pRg st="8" end="8"/>
                                            </p:txEl>
                                          </p:spTgt>
                                        </p:tgtEl>
                                        <p:attrNameLst>
                                          <p:attrName>style.visibility</p:attrName>
                                        </p:attrNameLst>
                                      </p:cBhvr>
                                      <p:to>
                                        <p:strVal val="visible"/>
                                      </p:to>
                                    </p:set>
                                    <p:anim calcmode="lin" valueType="num">
                                      <p:cBhvr additive="base">
                                        <p:cTn id="60"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246743"/>
            <a:ext cx="10571998" cy="1059543"/>
          </a:xfrm>
        </p:spPr>
        <p:txBody>
          <a:bodyPr/>
          <a:lstStyle/>
          <a:p>
            <a:r>
              <a:rPr lang="en-US" dirty="0" smtClean="0"/>
              <a:t>Common Grievances of Trade on Customs Performance</a:t>
            </a:r>
            <a:endParaRPr lang="en-US" dirty="0"/>
          </a:p>
        </p:txBody>
      </p:sp>
      <p:sp>
        <p:nvSpPr>
          <p:cNvPr id="8" name="TextBox 7"/>
          <p:cNvSpPr txBox="1"/>
          <p:nvPr/>
        </p:nvSpPr>
        <p:spPr>
          <a:xfrm>
            <a:off x="0" y="1855694"/>
            <a:ext cx="6481482" cy="5078313"/>
          </a:xfrm>
          <a:prstGeom prst="rect">
            <a:avLst/>
          </a:prstGeom>
          <a:noFill/>
        </p:spPr>
        <p:txBody>
          <a:bodyPr wrap="square" rtlCol="0">
            <a:spAutoFit/>
          </a:bodyPr>
          <a:lstStyle/>
          <a:p>
            <a:pPr marL="530225" indent="-530225" algn="just">
              <a:lnSpc>
                <a:spcPct val="150000"/>
              </a:lnSpc>
              <a:buFont typeface="Wingdings" pitchFamily="2" charset="2"/>
              <a:buChar char="à"/>
            </a:pPr>
            <a:r>
              <a:rPr lang="en-US" dirty="0" smtClean="0">
                <a:latin typeface="Arial" panose="020B0604020202020204" pitchFamily="34" charset="0"/>
                <a:cs typeface="Arial" panose="020B0604020202020204" pitchFamily="34" charset="0"/>
                <a:sym typeface="Wingdings" pitchFamily="2" charset="2"/>
              </a:rPr>
              <a:t>Number of cases where queries raised on routine shipments and resultant delay are on the increase</a:t>
            </a:r>
          </a:p>
          <a:p>
            <a:pPr marL="530225" indent="-530225" algn="just">
              <a:lnSpc>
                <a:spcPct val="150000"/>
              </a:lnSpc>
              <a:buFont typeface="Wingdings" pitchFamily="2" charset="2"/>
              <a:buChar char="à"/>
            </a:pPr>
            <a:r>
              <a:rPr lang="en-US" dirty="0" smtClean="0">
                <a:latin typeface="Arial" panose="020B0604020202020204" pitchFamily="34" charset="0"/>
                <a:cs typeface="Arial" panose="020B0604020202020204" pitchFamily="34" charset="0"/>
              </a:rPr>
              <a:t>Field formations (officers stationed at ports) are not aware of decisions and orders of higher judiciary or the tribunals which are binding on them and continue to dispute on positions and issues that are already settled, thereby increasing the numbers of avoidable disputes and litigation.</a:t>
            </a:r>
          </a:p>
          <a:p>
            <a:pPr marL="530225" indent="-530225" algn="just">
              <a:lnSpc>
                <a:spcPct val="150000"/>
              </a:lnSpc>
              <a:buFont typeface="Wingdings" pitchFamily="2" charset="2"/>
              <a:buChar char="à"/>
            </a:pPr>
            <a:r>
              <a:rPr lang="en-US" dirty="0" smtClean="0">
                <a:latin typeface="Arial" panose="020B0604020202020204" pitchFamily="34" charset="0"/>
                <a:cs typeface="Arial" panose="020B0604020202020204" pitchFamily="34" charset="0"/>
              </a:rPr>
              <a:t>Inspite of the new reform initiatives and projects introduced by customs, the transaction cost and dwell time has not reduced significantly and no perceptible change in Customs environment.</a:t>
            </a:r>
            <a:endParaRPr lang="en-US"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1855694"/>
            <a:ext cx="5562600" cy="5002306"/>
          </a:xfrm>
          <a:prstGeom prst="rect">
            <a:avLst/>
          </a:prstGeom>
        </p:spPr>
      </p:pic>
    </p:spTree>
    <p:extLst>
      <p:ext uri="{BB962C8B-B14F-4D97-AF65-F5344CB8AC3E}">
        <p14:creationId xmlns:p14="http://schemas.microsoft.com/office/powerpoint/2010/main" val="206360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65" y="147919"/>
            <a:ext cx="11220633" cy="1158368"/>
          </a:xfrm>
        </p:spPr>
        <p:txBody>
          <a:bodyPr/>
          <a:lstStyle/>
          <a:p>
            <a:r>
              <a:rPr lang="en-US" dirty="0" smtClean="0"/>
              <a:t>Key problems faced in customs by Trade</a:t>
            </a:r>
            <a:endParaRPr lang="en-US" dirty="0"/>
          </a:p>
        </p:txBody>
      </p:sp>
      <p:sp>
        <p:nvSpPr>
          <p:cNvPr id="7" name="TextBox 6"/>
          <p:cNvSpPr txBox="1"/>
          <p:nvPr/>
        </p:nvSpPr>
        <p:spPr>
          <a:xfrm rot="6486659">
            <a:off x="2752993" y="4467999"/>
            <a:ext cx="14320367" cy="369332"/>
          </a:xfrm>
          <a:prstGeom prst="rect">
            <a:avLst/>
          </a:prstGeom>
          <a:noFill/>
        </p:spPr>
        <p:txBody>
          <a:bodyPr wrap="square" rtlCol="0">
            <a:spAutoFit/>
          </a:bodyPr>
          <a:lstStyle/>
          <a:p>
            <a:r>
              <a:rPr lang="en-US" dirty="0" smtClean="0"/>
              <a:t> </a:t>
            </a:r>
            <a:endParaRPr lang="en-US" dirty="0"/>
          </a:p>
        </p:txBody>
      </p:sp>
      <p:sp>
        <p:nvSpPr>
          <p:cNvPr id="3" name="Rectangle 2"/>
          <p:cNvSpPr>
            <a:spLocks noChangeArrowheads="1"/>
          </p:cNvSpPr>
          <p:nvPr/>
        </p:nvSpPr>
        <p:spPr bwMode="auto">
          <a:xfrm rot="6486659">
            <a:off x="2549243" y="2287984"/>
            <a:ext cx="16650030" cy="251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5" name="Chart 4"/>
          <p:cNvGraphicFramePr/>
          <p:nvPr>
            <p:extLst>
              <p:ext uri="{D42A27DB-BD31-4B8C-83A1-F6EECF244321}">
                <p14:modId xmlns:p14="http://schemas.microsoft.com/office/powerpoint/2010/main" val="3370229381"/>
              </p:ext>
            </p:extLst>
          </p:nvPr>
        </p:nvGraphicFramePr>
        <p:xfrm>
          <a:off x="564775" y="1955408"/>
          <a:ext cx="11153613" cy="4797083"/>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a:spLocks noChangeArrowheads="1"/>
          </p:cNvSpPr>
          <p:nvPr/>
        </p:nvSpPr>
        <p:spPr bwMode="auto">
          <a:xfrm rot="6486659" flipV="1">
            <a:off x="2549244" y="6009241"/>
            <a:ext cx="1665003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Source: Chaturvedi, S 2006, P. 29</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4360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322729"/>
            <a:ext cx="11806518" cy="1094909"/>
          </a:xfrm>
        </p:spPr>
        <p:txBody>
          <a:bodyPr/>
          <a:lstStyle/>
          <a:p>
            <a:r>
              <a:rPr lang="en-US" dirty="0" smtClean="0"/>
              <a:t>Addressing the integrity perception in Customs</a:t>
            </a:r>
            <a:endParaRPr lang="en-US" dirty="0"/>
          </a:p>
        </p:txBody>
      </p:sp>
      <p:sp>
        <p:nvSpPr>
          <p:cNvPr id="8" name="TextBox 7"/>
          <p:cNvSpPr txBox="1"/>
          <p:nvPr/>
        </p:nvSpPr>
        <p:spPr>
          <a:xfrm>
            <a:off x="0" y="2057400"/>
            <a:ext cx="12021671" cy="4401205"/>
          </a:xfrm>
          <a:prstGeom prst="rect">
            <a:avLst/>
          </a:prstGeom>
          <a:noFill/>
        </p:spPr>
        <p:txBody>
          <a:bodyPr wrap="square" rtlCol="0">
            <a:spAutoFit/>
          </a:bodyPr>
          <a:lstStyle/>
          <a:p>
            <a:pPr marL="530225" indent="-530225" algn="just">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None of the surveys/studies undertaken till date touch upon or comment on the extent of corrupt practices in the Customs administration and correlate the cost and time increase on this account</a:t>
            </a:r>
          </a:p>
          <a:p>
            <a:pPr marL="530225" indent="-530225" algn="just">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Majority of business class surveyed have experienced corrupt practices in Customs clearance</a:t>
            </a:r>
          </a:p>
          <a:p>
            <a:pPr marL="530225" indent="-530225" algn="just">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Practice of offering speed money for clearance of routine shipments does not get reported</a:t>
            </a:r>
          </a:p>
          <a:p>
            <a:pPr marL="530225" indent="-530225" algn="just">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CBEC has constituted the following groups to address all grievances and complaints of the trade community – </a:t>
            </a:r>
          </a:p>
          <a:p>
            <a:pPr marL="900113" indent="-369888" algn="just">
              <a:buFont typeface="Century Gothic" pitchFamily="34" charset="0"/>
              <a:buChar char="-"/>
            </a:pPr>
            <a:r>
              <a:rPr lang="en-US" sz="2000" dirty="0" smtClean="0">
                <a:latin typeface="Arial" panose="020B0604020202020204" pitchFamily="34" charset="0"/>
                <a:cs typeface="Arial" panose="020B0604020202020204" pitchFamily="34" charset="0"/>
                <a:sym typeface="Wingdings" pitchFamily="2" charset="2"/>
              </a:rPr>
              <a:t>Watchdog Committee</a:t>
            </a:r>
          </a:p>
          <a:p>
            <a:pPr marL="900113" indent="-369888" algn="just">
              <a:buFont typeface="Century Gothic" pitchFamily="34" charset="0"/>
              <a:buChar char="-"/>
            </a:pPr>
            <a:r>
              <a:rPr lang="en-US" sz="2000" dirty="0" smtClean="0">
                <a:latin typeface="Arial" panose="020B0604020202020204" pitchFamily="34" charset="0"/>
                <a:cs typeface="Arial" panose="020B0604020202020204" pitchFamily="34" charset="0"/>
                <a:sym typeface="Wingdings" pitchFamily="2" charset="2"/>
              </a:rPr>
              <a:t>Regional Advisory Committee</a:t>
            </a:r>
          </a:p>
          <a:p>
            <a:pPr marL="900113" indent="-369888" algn="just">
              <a:buFont typeface="Century Gothic" pitchFamily="34" charset="0"/>
              <a:buChar char="-"/>
            </a:pPr>
            <a:r>
              <a:rPr lang="en-US" sz="2000" dirty="0" smtClean="0">
                <a:latin typeface="Arial" panose="020B0604020202020204" pitchFamily="34" charset="0"/>
                <a:cs typeface="Arial" panose="020B0604020202020204" pitchFamily="34" charset="0"/>
                <a:sym typeface="Wingdings" pitchFamily="2" charset="2"/>
              </a:rPr>
              <a:t>Public Grievance Committee</a:t>
            </a:r>
          </a:p>
          <a:p>
            <a:pPr marL="900113" indent="-369888" algn="just">
              <a:buFont typeface="Century Gothic" pitchFamily="34" charset="0"/>
              <a:buChar char="-"/>
            </a:pPr>
            <a:r>
              <a:rPr lang="en-US" sz="2000" dirty="0" smtClean="0">
                <a:latin typeface="Arial" panose="020B0604020202020204" pitchFamily="34" charset="0"/>
                <a:cs typeface="Arial" panose="020B0604020202020204" pitchFamily="34" charset="0"/>
                <a:sym typeface="Wingdings" pitchFamily="2" charset="2"/>
              </a:rPr>
              <a:t>Permanent Trade facilitation Committee</a:t>
            </a:r>
          </a:p>
          <a:p>
            <a:pPr marL="900113" indent="-369888" algn="just">
              <a:buFont typeface="Century Gothic" pitchFamily="34" charset="0"/>
              <a:buChar char="-"/>
            </a:pPr>
            <a:r>
              <a:rPr lang="en-US" sz="2000" dirty="0" smtClean="0">
                <a:latin typeface="Arial" panose="020B0604020202020204" pitchFamily="34" charset="0"/>
                <a:cs typeface="Arial" panose="020B0604020202020204" pitchFamily="34" charset="0"/>
                <a:sym typeface="Wingdings" pitchFamily="2" charset="2"/>
              </a:rPr>
              <a:t>Airport Facilitation Committee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495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 calcmode="lin" valueType="num">
                                      <p:cBhvr additive="base">
                                        <p:cTn id="3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xEl>
                                              <p:pRg st="5" end="5"/>
                                            </p:txEl>
                                          </p:spTgt>
                                        </p:tgtEl>
                                        <p:attrNameLst>
                                          <p:attrName>style.visibility</p:attrName>
                                        </p:attrNameLst>
                                      </p:cBhvr>
                                      <p:to>
                                        <p:strVal val="visible"/>
                                      </p:to>
                                    </p:set>
                                    <p:anim calcmode="lin" valueType="num">
                                      <p:cBhvr additive="base">
                                        <p:cTn id="4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 calcmode="lin" valueType="num">
                                      <p:cBhvr additive="base">
                                        <p:cTn id="47"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8">
                                            <p:txEl>
                                              <p:pRg st="7" end="7"/>
                                            </p:txEl>
                                          </p:spTgt>
                                        </p:tgtEl>
                                        <p:attrNameLst>
                                          <p:attrName>style.visibility</p:attrName>
                                        </p:attrNameLst>
                                      </p:cBhvr>
                                      <p:to>
                                        <p:strVal val="visible"/>
                                      </p:to>
                                    </p:set>
                                    <p:anim calcmode="lin" valueType="num">
                                      <p:cBhvr additive="base">
                                        <p:cTn id="53"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8">
                                            <p:txEl>
                                              <p:pRg st="8" end="8"/>
                                            </p:txEl>
                                          </p:spTgt>
                                        </p:tgtEl>
                                        <p:attrNameLst>
                                          <p:attrName>style.visibility</p:attrName>
                                        </p:attrNameLst>
                                      </p:cBhvr>
                                      <p:to>
                                        <p:strVal val="visible"/>
                                      </p:to>
                                    </p:set>
                                    <p:anim calcmode="lin" valueType="num">
                                      <p:cBhvr additive="base">
                                        <p:cTn id="59"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154" y="295836"/>
            <a:ext cx="11152096" cy="1193752"/>
          </a:xfrm>
        </p:spPr>
        <p:txBody>
          <a:bodyPr/>
          <a:lstStyle/>
          <a:p>
            <a:r>
              <a:rPr lang="en-US" dirty="0" smtClean="0"/>
              <a:t>Way Forward on Accountability</a:t>
            </a:r>
            <a:endParaRPr lang="en-US" sz="3200" dirty="0"/>
          </a:p>
        </p:txBody>
      </p:sp>
      <p:sp>
        <p:nvSpPr>
          <p:cNvPr id="7" name="TextBox 6"/>
          <p:cNvSpPr txBox="1"/>
          <p:nvPr/>
        </p:nvSpPr>
        <p:spPr>
          <a:xfrm>
            <a:off x="215154" y="1882589"/>
            <a:ext cx="7853081" cy="4478149"/>
          </a:xfrm>
          <a:prstGeom prst="rect">
            <a:avLst/>
          </a:prstGeom>
          <a:noFill/>
        </p:spPr>
        <p:txBody>
          <a:bodyPr wrap="square" rtlCol="0">
            <a:spAutoFit/>
          </a:bodyPr>
          <a:lstStyle/>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Present performance measurement parameters have limited utility as customs commissioners do not have real time knowledge of delay in cargo or avoidable disputes</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Accountability measures to be introduced in customs have to be in conjunction with external environment for doing business.</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Present need is to introduce measuring parameters for projecting customs as transparent, free of bribery and corruption and trade friendly.</a:t>
            </a:r>
          </a:p>
          <a:p>
            <a:pPr marL="530225" indent="-530225">
              <a:lnSpc>
                <a:spcPct val="150000"/>
              </a:lnSpc>
            </a:pPr>
            <a:endParaRPr lang="en-US" dirty="0" smtClean="0">
              <a:sym typeface="Wingdings" pitchFamily="2" charset="2"/>
            </a:endParaRPr>
          </a:p>
          <a:p>
            <a:pPr marL="530225" indent="-530225"/>
            <a:endParaRPr lang="en-US" dirty="0"/>
          </a:p>
        </p:txBody>
      </p:sp>
      <p:sp>
        <p:nvSpPr>
          <p:cNvPr id="8" name="Oval 7"/>
          <p:cNvSpPr/>
          <p:nvPr/>
        </p:nvSpPr>
        <p:spPr>
          <a:xfrm>
            <a:off x="457200" y="5607424"/>
            <a:ext cx="7503459" cy="9412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Focus of all Parameters should be on accurate measurement of accountability</a:t>
            </a:r>
            <a:endParaRPr lang="en-US"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8235" y="1993480"/>
            <a:ext cx="3818966" cy="4760259"/>
          </a:xfrm>
          <a:prstGeom prst="rect">
            <a:avLst/>
          </a:prstGeom>
        </p:spPr>
      </p:pic>
    </p:spTree>
    <p:extLst>
      <p:ext uri="{BB962C8B-B14F-4D97-AF65-F5344CB8AC3E}">
        <p14:creationId xmlns:p14="http://schemas.microsoft.com/office/powerpoint/2010/main" val="181770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Effect transition="in" filter="circle(in)">
                                      <p:cBhvr>
                                        <p:cTn id="28"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813" y="443754"/>
            <a:ext cx="11192438" cy="972092"/>
          </a:xfrm>
        </p:spPr>
        <p:txBody>
          <a:bodyPr/>
          <a:lstStyle/>
          <a:p>
            <a:r>
              <a:rPr lang="en-US" dirty="0" smtClean="0"/>
              <a:t>Way Forward on Accountability</a:t>
            </a:r>
            <a:endParaRPr lang="en-US" dirty="0"/>
          </a:p>
        </p:txBody>
      </p:sp>
      <p:sp>
        <p:nvSpPr>
          <p:cNvPr id="8" name="TextBox 7"/>
          <p:cNvSpPr txBox="1"/>
          <p:nvPr/>
        </p:nvSpPr>
        <p:spPr>
          <a:xfrm>
            <a:off x="0" y="2043953"/>
            <a:ext cx="6333565" cy="4247317"/>
          </a:xfrm>
          <a:prstGeom prst="rect">
            <a:avLst/>
          </a:prstGeom>
          <a:noFill/>
        </p:spPr>
        <p:txBody>
          <a:bodyPr wrap="square" rtlCol="0">
            <a:spAutoFit/>
          </a:bodyPr>
          <a:lstStyle/>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New philosophies on public management should be embraced by Customs</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Contingency model approach suitable for examining customs accountability on the basis of:</a:t>
            </a:r>
          </a:p>
          <a:p>
            <a:pPr marL="1076325" indent="-530225">
              <a:lnSpc>
                <a:spcPct val="150000"/>
              </a:lnSpc>
              <a:buAutoNum type="arabicParenBoth"/>
            </a:pPr>
            <a:r>
              <a:rPr lang="en-US" sz="2000" dirty="0" smtClean="0">
                <a:latin typeface="Arial" panose="020B0604020202020204" pitchFamily="34" charset="0"/>
                <a:cs typeface="Arial" panose="020B0604020202020204" pitchFamily="34" charset="0"/>
                <a:sym typeface="Wingdings" pitchFamily="2" charset="2"/>
              </a:rPr>
              <a:t>Stimuli</a:t>
            </a:r>
          </a:p>
          <a:p>
            <a:pPr marL="1076325" indent="-530225">
              <a:lnSpc>
                <a:spcPct val="150000"/>
              </a:lnSpc>
              <a:buAutoNum type="arabicParenBoth"/>
            </a:pPr>
            <a:r>
              <a:rPr lang="en-US" sz="2000" dirty="0" smtClean="0">
                <a:latin typeface="Arial" panose="020B0604020202020204" pitchFamily="34" charset="0"/>
                <a:cs typeface="Arial" panose="020B0604020202020204" pitchFamily="34" charset="0"/>
              </a:rPr>
              <a:t>Structural variables</a:t>
            </a:r>
          </a:p>
          <a:p>
            <a:pPr marL="1076325" indent="-530225">
              <a:lnSpc>
                <a:spcPct val="150000"/>
              </a:lnSpc>
              <a:buAutoNum type="arabicParenBoth"/>
            </a:pPr>
            <a:r>
              <a:rPr lang="en-US" sz="2000" dirty="0" smtClean="0">
                <a:latin typeface="Arial" panose="020B0604020202020204" pitchFamily="34" charset="0"/>
                <a:cs typeface="Arial" panose="020B0604020202020204" pitchFamily="34" charset="0"/>
              </a:rPr>
              <a:t>Characteristics of the political administrative system and</a:t>
            </a:r>
          </a:p>
          <a:p>
            <a:pPr marL="1076325" indent="-530225">
              <a:lnSpc>
                <a:spcPct val="150000"/>
              </a:lnSpc>
              <a:buAutoNum type="arabicParenBoth"/>
            </a:pPr>
            <a:r>
              <a:rPr lang="en-US" sz="2000" dirty="0" smtClean="0">
                <a:latin typeface="Arial" panose="020B0604020202020204" pitchFamily="34" charset="0"/>
                <a:cs typeface="Arial" panose="020B0604020202020204" pitchFamily="34" charset="0"/>
              </a:rPr>
              <a:t>Implementation barriers</a:t>
            </a:r>
            <a:endParaRPr lang="en-US" sz="2000" dirty="0">
              <a:latin typeface="Arial" panose="020B0604020202020204" pitchFamily="34" charset="0"/>
              <a:cs typeface="Arial" panose="020B0604020202020204" pitchFamily="34" charset="0"/>
            </a:endParaRPr>
          </a:p>
        </p:txBody>
      </p:sp>
      <p:sp>
        <p:nvSpPr>
          <p:cNvPr id="31" name="TextBox 30"/>
          <p:cNvSpPr txBox="1"/>
          <p:nvPr/>
        </p:nvSpPr>
        <p:spPr>
          <a:xfrm>
            <a:off x="8928847" y="3321424"/>
            <a:ext cx="633507" cy="1754326"/>
          </a:xfrm>
          <a:prstGeom prst="rect">
            <a:avLst/>
          </a:prstGeom>
          <a:noFill/>
        </p:spPr>
        <p:txBody>
          <a:bodyPr wrap="none" rtlCol="0">
            <a:spAutoFit/>
          </a:bodyPr>
          <a:lstStyle/>
          <a:p>
            <a:endParaRPr lang="en-US" dirty="0" smtClean="0"/>
          </a:p>
          <a:p>
            <a:endParaRPr lang="en-US" dirty="0"/>
          </a:p>
          <a:p>
            <a:endParaRPr lang="en-US" dirty="0" smtClean="0"/>
          </a:p>
          <a:p>
            <a:endParaRPr lang="en-US" dirty="0"/>
          </a:p>
          <a:p>
            <a:endParaRPr lang="en-US" dirty="0" smtClean="0"/>
          </a:p>
          <a:p>
            <a:r>
              <a:rPr lang="en-US" dirty="0"/>
              <a:t> </a:t>
            </a:r>
            <a:r>
              <a:rPr lang="en-US" dirty="0" smtClean="0"/>
              <a:t>      </a:t>
            </a:r>
            <a:endParaRPr lang="en-US" dirty="0"/>
          </a:p>
        </p:txBody>
      </p:sp>
      <p:pic>
        <p:nvPicPr>
          <p:cNvPr id="66" name="Picture 6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3564" y="1896035"/>
            <a:ext cx="5858435" cy="4961964"/>
          </a:xfrm>
          <a:prstGeom prst="rect">
            <a:avLst/>
          </a:prstGeom>
        </p:spPr>
      </p:pic>
    </p:spTree>
    <p:extLst>
      <p:ext uri="{BB962C8B-B14F-4D97-AF65-F5344CB8AC3E}">
        <p14:creationId xmlns:p14="http://schemas.microsoft.com/office/powerpoint/2010/main" val="199049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Effect transition="in" filter="fade">
                                      <p:cBhvr>
                                        <p:cTn id="19" dur="1000"/>
                                        <p:tgtEl>
                                          <p:spTgt spid="8">
                                            <p:txEl>
                                              <p:pRg st="2" end="2"/>
                                            </p:txEl>
                                          </p:spTgt>
                                        </p:tgtEl>
                                      </p:cBhvr>
                                    </p:animEffect>
                                    <p:anim calcmode="lin" valueType="num">
                                      <p:cBhvr>
                                        <p:cTn id="20"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fade">
                                      <p:cBhvr>
                                        <p:cTn id="26" dur="1000"/>
                                        <p:tgtEl>
                                          <p:spTgt spid="8">
                                            <p:txEl>
                                              <p:pRg st="3" end="3"/>
                                            </p:txEl>
                                          </p:spTgt>
                                        </p:tgtEl>
                                      </p:cBhvr>
                                    </p:animEffect>
                                    <p:anim calcmode="lin" valueType="num">
                                      <p:cBhvr>
                                        <p:cTn id="27"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8">
                                            <p:txEl>
                                              <p:pRg st="4" end="4"/>
                                            </p:txEl>
                                          </p:spTgt>
                                        </p:tgtEl>
                                        <p:attrNameLst>
                                          <p:attrName>style.visibility</p:attrName>
                                        </p:attrNameLst>
                                      </p:cBhvr>
                                      <p:to>
                                        <p:strVal val="visible"/>
                                      </p:to>
                                    </p:set>
                                    <p:animEffect transition="in" filter="fade">
                                      <p:cBhvr>
                                        <p:cTn id="33" dur="1000"/>
                                        <p:tgtEl>
                                          <p:spTgt spid="8">
                                            <p:txEl>
                                              <p:pRg st="4" end="4"/>
                                            </p:txEl>
                                          </p:spTgt>
                                        </p:tgtEl>
                                      </p:cBhvr>
                                    </p:animEffect>
                                    <p:anim calcmode="lin" valueType="num">
                                      <p:cBhvr>
                                        <p:cTn id="34"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8">
                                            <p:txEl>
                                              <p:pRg st="5" end="5"/>
                                            </p:txEl>
                                          </p:spTgt>
                                        </p:tgtEl>
                                        <p:attrNameLst>
                                          <p:attrName>style.visibility</p:attrName>
                                        </p:attrNameLst>
                                      </p:cBhvr>
                                      <p:to>
                                        <p:strVal val="visible"/>
                                      </p:to>
                                    </p:set>
                                    <p:animEffect transition="in" filter="fade">
                                      <p:cBhvr>
                                        <p:cTn id="40" dur="1000"/>
                                        <p:tgtEl>
                                          <p:spTgt spid="8">
                                            <p:txEl>
                                              <p:pRg st="5" end="5"/>
                                            </p:txEl>
                                          </p:spTgt>
                                        </p:tgtEl>
                                      </p:cBhvr>
                                    </p:animEffect>
                                    <p:anim calcmode="lin" valueType="num">
                                      <p:cBhvr>
                                        <p:cTn id="41"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653142"/>
            <a:ext cx="10768106" cy="1524001"/>
          </a:xfrm>
        </p:spPr>
        <p:txBody>
          <a:bodyPr/>
          <a:lstStyle/>
          <a:p>
            <a:pPr algn="ctr"/>
            <a:r>
              <a:rPr lang="en-US" dirty="0" smtClean="0"/>
              <a:t>THANK YOU</a:t>
            </a:r>
            <a:br>
              <a:rPr lang="en-US" dirty="0" smtClean="0"/>
            </a:br>
            <a:endParaRPr lang="en-US" dirty="0">
              <a:solidFill>
                <a:schemeClr val="tx2">
                  <a:lumMod val="50000"/>
                </a:schemeClr>
              </a:solidFill>
            </a:endParaRPr>
          </a:p>
        </p:txBody>
      </p:sp>
      <p:sp>
        <p:nvSpPr>
          <p:cNvPr id="3" name="Subtitle 2"/>
          <p:cNvSpPr>
            <a:spLocks noGrp="1"/>
          </p:cNvSpPr>
          <p:nvPr>
            <p:ph type="subTitle" idx="1"/>
          </p:nvPr>
        </p:nvSpPr>
        <p:spPr>
          <a:xfrm>
            <a:off x="1045030" y="4881283"/>
            <a:ext cx="9942284" cy="1848130"/>
          </a:xfrm>
        </p:spPr>
        <p:txBody>
          <a:bodyPr>
            <a:noAutofit/>
          </a:bodyPr>
          <a:lstStyle/>
          <a:p>
            <a:pPr algn="ctr"/>
            <a:r>
              <a:rPr lang="en-US" sz="3600" b="1" dirty="0" smtClean="0"/>
              <a:t>B.K. Khare &amp; Co.</a:t>
            </a:r>
          </a:p>
          <a:p>
            <a:pPr algn="ctr"/>
            <a:r>
              <a:rPr lang="en-US" sz="2400" b="1" dirty="0" smtClean="0"/>
              <a:t>Chartered Accountants</a:t>
            </a:r>
          </a:p>
          <a:p>
            <a:pPr algn="ctr"/>
            <a:r>
              <a:rPr lang="en-US" dirty="0" smtClean="0"/>
              <a:t>706-708, </a:t>
            </a:r>
            <a:r>
              <a:rPr lang="en-US" dirty="0" err="1" smtClean="0"/>
              <a:t>Sharda</a:t>
            </a:r>
            <a:r>
              <a:rPr lang="en-US" dirty="0" smtClean="0"/>
              <a:t> Chambers, Behind </a:t>
            </a:r>
            <a:r>
              <a:rPr lang="en-US" dirty="0" err="1" smtClean="0"/>
              <a:t>Aaikar</a:t>
            </a:r>
            <a:r>
              <a:rPr lang="en-US" dirty="0" smtClean="0"/>
              <a:t> </a:t>
            </a:r>
            <a:r>
              <a:rPr lang="en-US" dirty="0" err="1" smtClean="0"/>
              <a:t>Bhavan</a:t>
            </a:r>
            <a:r>
              <a:rPr lang="en-US" dirty="0" smtClean="0"/>
              <a:t>, </a:t>
            </a:r>
            <a:r>
              <a:rPr lang="en-US" dirty="0"/>
              <a:t>New Marine Lines, </a:t>
            </a:r>
            <a:r>
              <a:rPr lang="en-US" dirty="0" smtClean="0"/>
              <a:t>Mumbai – 400020</a:t>
            </a:r>
          </a:p>
          <a:p>
            <a:pPr algn="ctr"/>
            <a:r>
              <a:rPr lang="en-US" dirty="0" smtClean="0"/>
              <a:t>Tel: (022) 22000607/7318/6360/6631 e-mail: </a:t>
            </a:r>
            <a:r>
              <a:rPr lang="en-US" dirty="0" err="1" smtClean="0"/>
              <a:t>shrikantkamat@bkkhareco</a:t>
            </a:r>
            <a:r>
              <a:rPr lang="en-US" dirty="0" smtClean="0"/>
              <a:t>.</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687" y="1344706"/>
            <a:ext cx="11800114" cy="3536576"/>
          </a:xfrm>
          <a:prstGeom prst="rect">
            <a:avLst/>
          </a:prstGeom>
        </p:spPr>
      </p:pic>
    </p:spTree>
    <p:extLst>
      <p:ext uri="{BB962C8B-B14F-4D97-AF65-F5344CB8AC3E}">
        <p14:creationId xmlns:p14="http://schemas.microsoft.com/office/powerpoint/2010/main" val="302506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1"/>
          <p:cNvSpPr/>
          <p:nvPr/>
        </p:nvSpPr>
        <p:spPr>
          <a:xfrm>
            <a:off x="3052916" y="1961535"/>
            <a:ext cx="5117690" cy="4011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Accountability in Public/Government Organizations</a:t>
            </a:r>
            <a:endParaRPr lang="en-US" dirty="0"/>
          </a:p>
        </p:txBody>
      </p:sp>
      <p:sp>
        <p:nvSpPr>
          <p:cNvPr id="10" name="TextBox 9"/>
          <p:cNvSpPr txBox="1"/>
          <p:nvPr/>
        </p:nvSpPr>
        <p:spPr>
          <a:xfrm>
            <a:off x="671514" y="6124267"/>
            <a:ext cx="10844212" cy="400110"/>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In a highly accountable public organization one can expect very low levels of corruption</a:t>
            </a:r>
            <a:endParaRPr lang="en-US" sz="2000" b="1" dirty="0">
              <a:latin typeface="Arial" panose="020B0604020202020204" pitchFamily="34" charset="0"/>
              <a:cs typeface="Arial" panose="020B0604020202020204" pitchFamily="34" charset="0"/>
            </a:endParaRPr>
          </a:p>
        </p:txBody>
      </p:sp>
      <p:sp>
        <p:nvSpPr>
          <p:cNvPr id="30727" name="Rectangle 7"/>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29" name="Rectangle 9"/>
          <p:cNvSpPr>
            <a:spLocks noChangeArrowheads="1"/>
          </p:cNvSpPr>
          <p:nvPr/>
        </p:nvSpPr>
        <p:spPr bwMode="auto">
          <a:xfrm>
            <a:off x="0" y="4572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32" name="Rectangle 12"/>
          <p:cNvSpPr>
            <a:spLocks noChangeArrowheads="1"/>
          </p:cNvSpPr>
          <p:nvPr/>
        </p:nvSpPr>
        <p:spPr bwMode="auto">
          <a:xfrm>
            <a:off x="0" y="4000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Oval 20"/>
          <p:cNvSpPr/>
          <p:nvPr/>
        </p:nvSpPr>
        <p:spPr>
          <a:xfrm>
            <a:off x="4540044" y="2957053"/>
            <a:ext cx="2248981" cy="2123768"/>
          </a:xfrm>
          <a:prstGeom prst="ellipse">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600" b="1" dirty="0" smtClean="0">
                <a:solidFill>
                  <a:schemeClr val="bg1"/>
                </a:solidFill>
                <a:latin typeface="Arial" panose="020B0604020202020204" pitchFamily="34" charset="0"/>
                <a:cs typeface="Arial" panose="020B0604020202020204" pitchFamily="34" charset="0"/>
              </a:rPr>
              <a:t>Accountability in </a:t>
            </a:r>
          </a:p>
          <a:p>
            <a:pPr algn="ctr"/>
            <a:r>
              <a:rPr lang="en-US" sz="1600" b="1" dirty="0" smtClean="0">
                <a:solidFill>
                  <a:schemeClr val="bg1"/>
                </a:solidFill>
                <a:latin typeface="Arial" panose="020B0604020202020204" pitchFamily="34" charset="0"/>
                <a:cs typeface="Arial" panose="020B0604020202020204" pitchFamily="34" charset="0"/>
              </a:rPr>
              <a:t>Public Management</a:t>
            </a:r>
            <a:endParaRPr lang="en-US" sz="1600" b="1" dirty="0">
              <a:solidFill>
                <a:schemeClr val="bg1"/>
              </a:solidFill>
              <a:latin typeface="Arial" panose="020B0604020202020204" pitchFamily="34" charset="0"/>
              <a:cs typeface="Arial" panose="020B0604020202020204" pitchFamily="34" charset="0"/>
            </a:endParaRPr>
          </a:p>
        </p:txBody>
      </p:sp>
      <p:cxnSp>
        <p:nvCxnSpPr>
          <p:cNvPr id="29" name="Straight Connector 28"/>
          <p:cNvCxnSpPr/>
          <p:nvPr/>
        </p:nvCxnSpPr>
        <p:spPr>
          <a:xfrm rot="10800000" flipV="1">
            <a:off x="3625405" y="4505631"/>
            <a:ext cx="1290748" cy="5555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592531" y="4336026"/>
            <a:ext cx="1238863" cy="604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rot="18067078">
            <a:off x="3236375" y="3318897"/>
            <a:ext cx="1679277" cy="369332"/>
          </a:xfrm>
          <a:prstGeom prst="rect">
            <a:avLst/>
          </a:prstGeom>
          <a:noFill/>
        </p:spPr>
        <p:txBody>
          <a:bodyPr wrap="square" rtlCol="0">
            <a:spAutoFit/>
          </a:bodyPr>
          <a:lstStyle/>
          <a:p>
            <a:r>
              <a:rPr lang="en-US" b="1" dirty="0" smtClean="0"/>
              <a:t>Effectiveness</a:t>
            </a:r>
            <a:endParaRPr lang="en-US" b="1" dirty="0"/>
          </a:p>
        </p:txBody>
      </p:sp>
      <p:cxnSp>
        <p:nvCxnSpPr>
          <p:cNvPr id="65" name="Straight Connector 64"/>
          <p:cNvCxnSpPr>
            <a:stCxn id="22" idx="0"/>
            <a:endCxn id="21" idx="0"/>
          </p:cNvCxnSpPr>
          <p:nvPr/>
        </p:nvCxnSpPr>
        <p:spPr>
          <a:xfrm>
            <a:off x="5611761" y="1961535"/>
            <a:ext cx="52774" cy="9955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rot="3296742">
            <a:off x="6398296" y="3320492"/>
            <a:ext cx="1380395" cy="369332"/>
          </a:xfrm>
          <a:prstGeom prst="rect">
            <a:avLst/>
          </a:prstGeom>
          <a:noFill/>
        </p:spPr>
        <p:txBody>
          <a:bodyPr wrap="square" rtlCol="0">
            <a:spAutoFit/>
          </a:bodyPr>
          <a:lstStyle/>
          <a:p>
            <a:r>
              <a:rPr lang="en-US" b="1" dirty="0"/>
              <a:t>Efficiency</a:t>
            </a:r>
          </a:p>
        </p:txBody>
      </p:sp>
      <p:sp>
        <p:nvSpPr>
          <p:cNvPr id="72" name="TextBox 71"/>
          <p:cNvSpPr txBox="1"/>
          <p:nvPr/>
        </p:nvSpPr>
        <p:spPr>
          <a:xfrm>
            <a:off x="4916153" y="5240623"/>
            <a:ext cx="1779614" cy="369332"/>
          </a:xfrm>
          <a:prstGeom prst="rect">
            <a:avLst/>
          </a:prstGeom>
          <a:noFill/>
        </p:spPr>
        <p:txBody>
          <a:bodyPr wrap="square" rtlCol="0">
            <a:spAutoFit/>
          </a:bodyPr>
          <a:lstStyle/>
          <a:p>
            <a:r>
              <a:rPr lang="en-US" dirty="0" smtClean="0"/>
              <a:t>  I</a:t>
            </a:r>
            <a:r>
              <a:rPr lang="en-US" b="1" dirty="0" smtClean="0"/>
              <a:t>ntegrity</a:t>
            </a:r>
            <a:endParaRPr lang="en-US" b="1" dirty="0"/>
          </a:p>
        </p:txBody>
      </p:sp>
    </p:spTree>
    <p:extLst>
      <p:ext uri="{BB962C8B-B14F-4D97-AF65-F5344CB8AC3E}">
        <p14:creationId xmlns:p14="http://schemas.microsoft.com/office/powerpoint/2010/main" val="144708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
                                        </p:tgtEl>
                                        <p:attrNameLst>
                                          <p:attrName>style.visibility</p:attrName>
                                        </p:attrNameLst>
                                      </p:cBhvr>
                                      <p:to>
                                        <p:strVal val="visible"/>
                                      </p:to>
                                    </p:set>
                                    <p:animEffect transition="in" filter="fade">
                                      <p:cBhvr>
                                        <p:cTn id="12" dur="500"/>
                                        <p:tgtEl>
                                          <p:spTgt spid="7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2"/>
                                        </p:tgtEl>
                                        <p:attrNameLst>
                                          <p:attrName>style.visibility</p:attrName>
                                        </p:attrNameLst>
                                      </p:cBhvr>
                                      <p:to>
                                        <p:strVal val="visible"/>
                                      </p:to>
                                    </p:set>
                                    <p:animEffect transition="in" filter="fade">
                                      <p:cBhvr>
                                        <p:cTn id="17" dur="500"/>
                                        <p:tgtEl>
                                          <p:spTgt spid="7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ppt_x"/>
                                          </p:val>
                                        </p:tav>
                                        <p:tav tm="100000">
                                          <p:val>
                                            <p:strVal val="#ppt_x"/>
                                          </p:val>
                                        </p:tav>
                                      </p:tavLst>
                                    </p:anim>
                                    <p:anim calcmode="lin" valueType="num">
                                      <p:cBhvr additive="base">
                                        <p:cTn id="2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1" grpId="0" animBg="1"/>
      <p:bldP spid="42" grpId="0"/>
      <p:bldP spid="71" grpId="0"/>
      <p:bldP spid="7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147" y="357620"/>
            <a:ext cx="10571998" cy="1046163"/>
          </a:xfrm>
        </p:spPr>
        <p:txBody>
          <a:bodyPr/>
          <a:lstStyle/>
          <a:p>
            <a:r>
              <a:rPr lang="en-US" dirty="0" smtClean="0"/>
              <a:t>Measuring Accountability </a:t>
            </a:r>
            <a:r>
              <a:rPr lang="en-US" dirty="0" err="1" smtClean="0"/>
              <a:t>vis</a:t>
            </a:r>
            <a:r>
              <a:rPr lang="en-US" dirty="0" smtClean="0"/>
              <a:t>-a-</a:t>
            </a:r>
            <a:r>
              <a:rPr lang="en-US" dirty="0" err="1" smtClean="0"/>
              <a:t>vis</a:t>
            </a:r>
            <a:r>
              <a:rPr lang="en-US" dirty="0" smtClean="0"/>
              <a:t> Performance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55193384"/>
              </p:ext>
            </p:extLst>
          </p:nvPr>
        </p:nvGraphicFramePr>
        <p:xfrm>
          <a:off x="224851" y="1928814"/>
          <a:ext cx="11662350" cy="4857542"/>
        </p:xfrm>
        <a:graphic>
          <a:graphicData uri="http://schemas.openxmlformats.org/drawingml/2006/table">
            <a:tbl>
              <a:tblPr firstRow="1" bandRow="1">
                <a:tableStyleId>{5C22544A-7EE6-4342-B048-85BDC9FD1C3A}</a:tableStyleId>
              </a:tblPr>
              <a:tblGrid>
                <a:gridCol w="5171608"/>
                <a:gridCol w="6490742"/>
              </a:tblGrid>
              <a:tr h="358534">
                <a:tc>
                  <a:txBody>
                    <a:bodyPr/>
                    <a:lstStyle/>
                    <a:p>
                      <a:pPr algn="ctr"/>
                      <a:r>
                        <a:rPr lang="en-US" sz="2000" dirty="0" smtClean="0">
                          <a:latin typeface="Arial" panose="020B0604020202020204" pitchFamily="34" charset="0"/>
                          <a:cs typeface="Arial" panose="020B0604020202020204" pitchFamily="34" charset="0"/>
                        </a:rPr>
                        <a:t>Performance Measurement</a:t>
                      </a:r>
                      <a:endParaRPr lang="en-US" sz="2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latin typeface="Arial" panose="020B0604020202020204" pitchFamily="34" charset="0"/>
                          <a:cs typeface="Arial" panose="020B0604020202020204" pitchFamily="34" charset="0"/>
                        </a:rPr>
                        <a:t>Accountability Measurement</a:t>
                      </a:r>
                      <a:endParaRPr lang="en-US" sz="2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6335">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Focus is on efficiency</a:t>
                      </a:r>
                      <a:r>
                        <a:rPr lang="en-US" sz="1800" baseline="0" dirty="0" smtClean="0">
                          <a:latin typeface="Arial" panose="020B0604020202020204" pitchFamily="34" charset="0"/>
                          <a:cs typeface="Arial" panose="020B0604020202020204" pitchFamily="34" charset="0"/>
                        </a:rPr>
                        <a:t> and cost reduction</a:t>
                      </a:r>
                    </a:p>
                    <a:p>
                      <a:pPr marL="354013" indent="-354013" algn="just">
                        <a:buFont typeface="Arial" pitchFamily="34" charset="0"/>
                        <a:buChar char="•"/>
                      </a:pP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Focus is on integrity, transparency of intent as well as delivery.</a:t>
                      </a:r>
                    </a:p>
                    <a:p>
                      <a:pPr marL="354013" indent="-354013" algn="just">
                        <a:buFont typeface="Arial" pitchFamily="34" charset="0"/>
                        <a:buNone/>
                      </a:pP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2097">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Growth in tax revenues is an important measure.</a:t>
                      </a: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Ease of doing transactions and trade perception of this ease is the most relevant measure.</a:t>
                      </a: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2097">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Used for driving strategy for deployment of human and material</a:t>
                      </a:r>
                      <a:r>
                        <a:rPr lang="en-US" sz="1800" baseline="0" dirty="0" smtClean="0">
                          <a:latin typeface="Arial" panose="020B0604020202020204" pitchFamily="34" charset="0"/>
                          <a:cs typeface="Arial" panose="020B0604020202020204" pitchFamily="34" charset="0"/>
                        </a:rPr>
                        <a:t> resources.</a:t>
                      </a: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Used for creation of an environment conducive for faster and transparent trade transactions</a:t>
                      </a: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91354">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Has clear limitations in evaluating mindset of people holding office of authority</a:t>
                      </a: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Accountability being multi dimensional, the models/tools used for its measurement will be able to measure integrity, efficiency, effectiveness</a:t>
                      </a:r>
                      <a:r>
                        <a:rPr lang="en-US" sz="1800" baseline="0" dirty="0" smtClean="0">
                          <a:latin typeface="Arial" panose="020B0604020202020204" pitchFamily="34" charset="0"/>
                          <a:cs typeface="Arial" panose="020B0604020202020204" pitchFamily="34" charset="0"/>
                        </a:rPr>
                        <a:t> and transparency</a:t>
                      </a: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91354">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Easier to define controls and design measurement tools as result are easily are easily quantifiable.</a:t>
                      </a: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4013" indent="-354013" algn="just">
                        <a:buFont typeface="Arial" pitchFamily="34" charset="0"/>
                        <a:buChar char="•"/>
                      </a:pPr>
                      <a:r>
                        <a:rPr lang="en-US" sz="1800" dirty="0" smtClean="0">
                          <a:latin typeface="Arial" panose="020B0604020202020204" pitchFamily="34" charset="0"/>
                          <a:cs typeface="Arial" panose="020B0604020202020204" pitchFamily="34" charset="0"/>
                        </a:rPr>
                        <a:t>Defining controls and designing tools/techniques is complex given the continuous evolution of complex trade frauds</a:t>
                      </a:r>
                      <a:r>
                        <a:rPr lang="en-US" sz="1800" baseline="0" dirty="0" smtClean="0">
                          <a:latin typeface="Arial" panose="020B0604020202020204" pitchFamily="34" charset="0"/>
                          <a:cs typeface="Arial" panose="020B0604020202020204" pitchFamily="34" charset="0"/>
                        </a:rPr>
                        <a:t> and offences.</a:t>
                      </a:r>
                      <a:endParaRPr lang="en-US" sz="18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4561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guidance for Customs PM</a:t>
            </a:r>
            <a:endParaRPr lang="en-US" dirty="0"/>
          </a:p>
        </p:txBody>
      </p:sp>
      <p:sp>
        <p:nvSpPr>
          <p:cNvPr id="6" name="TextBox 5"/>
          <p:cNvSpPr txBox="1"/>
          <p:nvPr/>
        </p:nvSpPr>
        <p:spPr>
          <a:xfrm>
            <a:off x="1061884" y="2403988"/>
            <a:ext cx="8082116" cy="369332"/>
          </a:xfrm>
          <a:prstGeom prst="rect">
            <a:avLst/>
          </a:prstGeom>
          <a:noFill/>
        </p:spPr>
        <p:txBody>
          <a:bodyPr wrap="square" rtlCol="0">
            <a:spAutoFit/>
          </a:bodyPr>
          <a:lstStyle/>
          <a:p>
            <a:endParaRPr lang="en-US" dirty="0"/>
          </a:p>
        </p:txBody>
      </p:sp>
      <p:sp>
        <p:nvSpPr>
          <p:cNvPr id="7" name="TextBox 6"/>
          <p:cNvSpPr txBox="1"/>
          <p:nvPr/>
        </p:nvSpPr>
        <p:spPr>
          <a:xfrm>
            <a:off x="269824" y="2068643"/>
            <a:ext cx="6190938" cy="4401205"/>
          </a:xfrm>
          <a:prstGeom prst="rect">
            <a:avLst/>
          </a:prstGeom>
          <a:noFill/>
        </p:spPr>
        <p:txBody>
          <a:bodyPr wrap="square" rtlCol="0">
            <a:spAutoFit/>
          </a:bodyPr>
          <a:lstStyle/>
          <a:p>
            <a:pPr marL="722313" indent="-722313">
              <a:lnSpc>
                <a:spcPct val="200000"/>
              </a:lnSpc>
              <a:buFont typeface="Wingdings" pitchFamily="2" charset="2"/>
              <a:buChar char="Ø"/>
            </a:pPr>
            <a:r>
              <a:rPr lang="en-US" sz="2000" dirty="0" smtClean="0">
                <a:latin typeface="Arial" panose="020B0604020202020204" pitchFamily="34" charset="0"/>
                <a:cs typeface="Arial" panose="020B0604020202020204" pitchFamily="34" charset="0"/>
              </a:rPr>
              <a:t>Revised Kyoto convention</a:t>
            </a:r>
          </a:p>
          <a:p>
            <a:pPr marL="722313" indent="-722313">
              <a:lnSpc>
                <a:spcPct val="200000"/>
              </a:lnSpc>
              <a:buFont typeface="Wingdings" pitchFamily="2" charset="2"/>
              <a:buChar char="Ø"/>
            </a:pPr>
            <a:r>
              <a:rPr lang="en-US" sz="2000" dirty="0" smtClean="0">
                <a:latin typeface="Arial" panose="020B0604020202020204" pitchFamily="34" charset="0"/>
                <a:cs typeface="Arial" panose="020B0604020202020204" pitchFamily="34" charset="0"/>
              </a:rPr>
              <a:t>WB Logistic Performance Index (LPI)</a:t>
            </a:r>
          </a:p>
          <a:p>
            <a:pPr marL="722313" indent="-722313">
              <a:lnSpc>
                <a:spcPct val="200000"/>
              </a:lnSpc>
              <a:buFont typeface="Wingdings" pitchFamily="2" charset="2"/>
              <a:buChar char="Ø"/>
            </a:pPr>
            <a:r>
              <a:rPr lang="en-US" sz="2000" dirty="0" smtClean="0">
                <a:latin typeface="Arial" panose="020B0604020202020204" pitchFamily="34" charset="0"/>
                <a:cs typeface="Arial" panose="020B0604020202020204" pitchFamily="34" charset="0"/>
              </a:rPr>
              <a:t>WCO Time Release  Study (TRS) Version 2.0</a:t>
            </a:r>
          </a:p>
          <a:p>
            <a:pPr marL="722313" indent="-722313">
              <a:lnSpc>
                <a:spcPct val="200000"/>
              </a:lnSpc>
              <a:buFont typeface="Wingdings" pitchFamily="2" charset="2"/>
              <a:buChar char="Ø"/>
            </a:pPr>
            <a:r>
              <a:rPr lang="en-US" sz="2000" dirty="0" smtClean="0">
                <a:latin typeface="Arial" panose="020B0604020202020204" pitchFamily="34" charset="0"/>
                <a:cs typeface="Arial" panose="020B0604020202020204" pitchFamily="34" charset="0"/>
              </a:rPr>
              <a:t>WCO Safe framework of Standards</a:t>
            </a:r>
          </a:p>
          <a:p>
            <a:pPr marL="722313" indent="-722313">
              <a:lnSpc>
                <a:spcPct val="200000"/>
              </a:lnSpc>
              <a:buFont typeface="Wingdings" pitchFamily="2" charset="2"/>
              <a:buChar char="Ø"/>
            </a:pPr>
            <a:r>
              <a:rPr lang="en-US" sz="2000" dirty="0" smtClean="0">
                <a:latin typeface="Arial" panose="020B0604020202020204" pitchFamily="34" charset="0"/>
                <a:cs typeface="Arial" panose="020B0604020202020204" pitchFamily="34" charset="0"/>
              </a:rPr>
              <a:t>Paris Declaration</a:t>
            </a:r>
          </a:p>
          <a:p>
            <a:pPr marL="722313" indent="-722313">
              <a:lnSpc>
                <a:spcPct val="200000"/>
              </a:lnSpc>
              <a:buFont typeface="Wingdings" pitchFamily="2" charset="2"/>
              <a:buChar char="Ø"/>
            </a:pPr>
            <a:r>
              <a:rPr lang="en-US" sz="2000" dirty="0" smtClean="0">
                <a:latin typeface="Arial" panose="020B0604020202020204" pitchFamily="34" charset="0"/>
                <a:cs typeface="Arial" panose="020B0604020202020204" pitchFamily="34" charset="0"/>
              </a:rPr>
              <a:t>GATT 1994</a:t>
            </a:r>
          </a:p>
          <a:p>
            <a:pPr marL="722313" indent="-722313">
              <a:lnSpc>
                <a:spcPct val="200000"/>
              </a:lnSpc>
              <a:buFont typeface="Wingdings" pitchFamily="2" charset="2"/>
              <a:buChar char="Ø"/>
            </a:pPr>
            <a:r>
              <a:rPr lang="en-US" sz="2000" dirty="0" smtClean="0">
                <a:latin typeface="Arial" panose="020B0604020202020204" pitchFamily="34" charset="0"/>
                <a:cs typeface="Arial" panose="020B0604020202020204" pitchFamily="34" charset="0"/>
              </a:rPr>
              <a:t>WTO Trade Fadlitation Agreement, 2013</a:t>
            </a:r>
            <a:endParaRPr lang="en-US" sz="2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0762" y="2068643"/>
            <a:ext cx="5731238" cy="4527029"/>
          </a:xfrm>
          <a:prstGeom prst="rect">
            <a:avLst/>
          </a:prstGeom>
        </p:spPr>
      </p:pic>
    </p:spTree>
    <p:extLst>
      <p:ext uri="{BB962C8B-B14F-4D97-AF65-F5344CB8AC3E}">
        <p14:creationId xmlns:p14="http://schemas.microsoft.com/office/powerpoint/2010/main" val="281814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729" y="228600"/>
            <a:ext cx="11783961" cy="1000125"/>
          </a:xfrm>
        </p:spPr>
        <p:txBody>
          <a:bodyPr/>
          <a:lstStyle/>
          <a:p>
            <a:pPr algn="ctr"/>
            <a:r>
              <a:rPr lang="en-US" dirty="0" smtClean="0"/>
              <a:t>Customs Accounting in Emerging Economies</a:t>
            </a:r>
            <a:endParaRPr lang="en-US" dirty="0"/>
          </a:p>
        </p:txBody>
      </p:sp>
      <p:sp>
        <p:nvSpPr>
          <p:cNvPr id="8" name="TextBox 7"/>
          <p:cNvSpPr txBox="1"/>
          <p:nvPr/>
        </p:nvSpPr>
        <p:spPr>
          <a:xfrm>
            <a:off x="191728" y="1948721"/>
            <a:ext cx="5639445" cy="5124480"/>
          </a:xfrm>
          <a:prstGeom prst="rect">
            <a:avLst/>
          </a:prstGeom>
          <a:noFill/>
        </p:spPr>
        <p:txBody>
          <a:bodyPr wrap="square" rtlCol="0">
            <a:spAutoFit/>
          </a:bodyPr>
          <a:lstStyle/>
          <a:p>
            <a:pPr>
              <a:lnSpc>
                <a:spcPct val="150000"/>
              </a:lnSpc>
            </a:pPr>
            <a:r>
              <a:rPr lang="en-US" sz="2000" dirty="0" smtClean="0">
                <a:latin typeface="Arial" panose="020B0604020202020204" pitchFamily="34" charset="0"/>
                <a:cs typeface="Arial" panose="020B0604020202020204" pitchFamily="34" charset="0"/>
              </a:rPr>
              <a:t>Emerging Economies – Countries considered to be in transition between developing and developed economic state</a:t>
            </a:r>
          </a:p>
          <a:p>
            <a:pPr>
              <a:lnSpc>
                <a:spcPct val="150000"/>
              </a:lnSpc>
            </a:pPr>
            <a:r>
              <a:rPr lang="en-US" sz="2000" dirty="0" smtClean="0">
                <a:latin typeface="Arial" panose="020B0604020202020204" pitchFamily="34" charset="0"/>
                <a:cs typeface="Arial" panose="020B0604020202020204" pitchFamily="34" charset="0"/>
              </a:rPr>
              <a:t>Emerging Economics are characterized by – </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rPr>
              <a:t>Fast growing GDP (from 4 %to 7%)</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rPr>
              <a:t>Investment forms a large share of GDP</a:t>
            </a:r>
          </a:p>
          <a:p>
            <a:pPr marL="530225" indent="-530225">
              <a:lnSpc>
                <a:spcPct val="150000"/>
              </a:lnSpc>
              <a:buFont typeface="Wingdings" pitchFamily="2" charset="2"/>
              <a:buChar char="à"/>
            </a:pPr>
            <a:r>
              <a:rPr lang="en-US" sz="2000" dirty="0">
                <a:latin typeface="Arial" panose="020B0604020202020204" pitchFamily="34" charset="0"/>
                <a:cs typeface="Arial" panose="020B0604020202020204" pitchFamily="34" charset="0"/>
              </a:rPr>
              <a:t>Young and skilled work force</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rPr>
              <a:t>Generally perceived as laggards on transparency, cost &amp; ease of doing business</a:t>
            </a:r>
          </a:p>
          <a:p>
            <a:pPr>
              <a:lnSpc>
                <a:spcPct val="150000"/>
              </a:lnSpc>
            </a:pPr>
            <a:r>
              <a:rPr lang="en-US" dirty="0" smtClean="0"/>
              <a:t>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259234236"/>
              </p:ext>
            </p:extLst>
          </p:nvPr>
        </p:nvGraphicFramePr>
        <p:xfrm>
          <a:off x="5831173" y="2371244"/>
          <a:ext cx="6250898" cy="4161298"/>
        </p:xfrm>
        <a:graphic>
          <a:graphicData uri="http://schemas.openxmlformats.org/drawingml/2006/table">
            <a:tbl>
              <a:tblPr firstRow="1" firstCol="1" bandRow="1">
                <a:tableStyleId>{5C22544A-7EE6-4342-B048-85BDC9FD1C3A}</a:tableStyleId>
              </a:tblPr>
              <a:tblGrid>
                <a:gridCol w="1193220"/>
                <a:gridCol w="1505010"/>
                <a:gridCol w="1514007"/>
                <a:gridCol w="2038661"/>
              </a:tblGrid>
              <a:tr h="731720">
                <a:tc>
                  <a:txBody>
                    <a:bodyPr/>
                    <a:lstStyle/>
                    <a:p>
                      <a:pPr marL="0" marR="0" algn="just">
                        <a:lnSpc>
                          <a:spcPct val="107000"/>
                        </a:lnSpc>
                        <a:spcBef>
                          <a:spcPts val="0"/>
                        </a:spcBef>
                        <a:spcAft>
                          <a:spcPts val="0"/>
                        </a:spcAft>
                      </a:pPr>
                      <a:r>
                        <a:rPr lang="en-US" sz="1600" dirty="0">
                          <a:effectLst/>
                        </a:rPr>
                        <a:t>Emerging Economy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Ease of doing business ranking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Projected GDP Growth for 2014 - 15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Average Total Investment as percentage share of GDP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19602">
                <a:tc>
                  <a:txBody>
                    <a:bodyPr/>
                    <a:lstStyle/>
                    <a:p>
                      <a:pPr marL="0" marR="0" algn="just">
                        <a:lnSpc>
                          <a:spcPct val="107000"/>
                        </a:lnSpc>
                        <a:spcBef>
                          <a:spcPts val="0"/>
                        </a:spcBef>
                        <a:spcAft>
                          <a:spcPts val="0"/>
                        </a:spcAft>
                      </a:pPr>
                      <a:r>
                        <a:rPr lang="en-US" sz="1600">
                          <a:effectLst/>
                        </a:rPr>
                        <a:t>China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96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7.35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48.54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19602">
                <a:tc>
                  <a:txBody>
                    <a:bodyPr/>
                    <a:lstStyle/>
                    <a:p>
                      <a:pPr marL="0" marR="0" algn="just">
                        <a:lnSpc>
                          <a:spcPct val="107000"/>
                        </a:lnSpc>
                        <a:spcBef>
                          <a:spcPts val="0"/>
                        </a:spcBef>
                        <a:spcAft>
                          <a:spcPts val="0"/>
                        </a:spcAft>
                      </a:pPr>
                      <a:r>
                        <a:rPr lang="en-US" sz="1600">
                          <a:effectLst/>
                        </a:rPr>
                        <a:t>Malaysia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5.00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27.66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19602">
                <a:tc>
                  <a:txBody>
                    <a:bodyPr/>
                    <a:lstStyle/>
                    <a:p>
                      <a:pPr marL="0" marR="0" algn="just">
                        <a:lnSpc>
                          <a:spcPct val="107000"/>
                        </a:lnSpc>
                        <a:spcBef>
                          <a:spcPts val="0"/>
                        </a:spcBef>
                        <a:spcAft>
                          <a:spcPts val="0"/>
                        </a:spcAft>
                      </a:pPr>
                      <a:r>
                        <a:rPr lang="en-US" sz="1600">
                          <a:effectLst/>
                        </a:rPr>
                        <a:t>Thailand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18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4.50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31.48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19602">
                <a:tc>
                  <a:txBody>
                    <a:bodyPr/>
                    <a:lstStyle/>
                    <a:p>
                      <a:pPr marL="0" marR="0" algn="just">
                        <a:lnSpc>
                          <a:spcPct val="107000"/>
                        </a:lnSpc>
                        <a:spcBef>
                          <a:spcPts val="0"/>
                        </a:spcBef>
                        <a:spcAft>
                          <a:spcPts val="0"/>
                        </a:spcAft>
                      </a:pPr>
                      <a:r>
                        <a:rPr lang="en-US" sz="1600">
                          <a:effectLst/>
                        </a:rPr>
                        <a:t>Korea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3.53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27.14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19602">
                <a:tc>
                  <a:txBody>
                    <a:bodyPr/>
                    <a:lstStyle/>
                    <a:p>
                      <a:pPr marL="0" marR="0" algn="just">
                        <a:lnSpc>
                          <a:spcPct val="107000"/>
                        </a:lnSpc>
                        <a:spcBef>
                          <a:spcPts val="0"/>
                        </a:spcBef>
                        <a:spcAft>
                          <a:spcPts val="0"/>
                        </a:spcAft>
                      </a:pPr>
                      <a:r>
                        <a:rPr lang="en-US" sz="1600">
                          <a:effectLst/>
                        </a:rPr>
                        <a:t>Philippines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108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6.13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19.17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19602">
                <a:tc>
                  <a:txBody>
                    <a:bodyPr/>
                    <a:lstStyle/>
                    <a:p>
                      <a:pPr marL="0" marR="0" algn="just">
                        <a:lnSpc>
                          <a:spcPct val="107000"/>
                        </a:lnSpc>
                        <a:spcBef>
                          <a:spcPts val="0"/>
                        </a:spcBef>
                        <a:spcAft>
                          <a:spcPts val="0"/>
                        </a:spcAft>
                      </a:pPr>
                      <a:r>
                        <a:rPr lang="en-US" sz="1600">
                          <a:effectLst/>
                        </a:rPr>
                        <a:t>India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134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5.15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35.15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Rectangle 1"/>
          <p:cNvSpPr>
            <a:spLocks noChangeArrowheads="1"/>
          </p:cNvSpPr>
          <p:nvPr/>
        </p:nvSpPr>
        <p:spPr bwMode="auto">
          <a:xfrm>
            <a:off x="5681272" y="1933290"/>
            <a:ext cx="706036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List of leading emerging economies of the world  (June 2014)</a:t>
            </a:r>
            <a:endParaRPr kumimoji="0" lang="en-US" altLang="en-US"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8246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circle(in)">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1000"/>
                                        <p:tgtEl>
                                          <p:spTgt spid="8">
                                            <p:txEl>
                                              <p:pRg st="1" end="1"/>
                                            </p:txEl>
                                          </p:spTgt>
                                        </p:tgtEl>
                                      </p:cBhvr>
                                    </p:animEffect>
                                    <p:anim calcmode="lin" valueType="num">
                                      <p:cBhvr>
                                        <p:cTn id="13"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Effect transition="in" filter="fade">
                                      <p:cBhvr>
                                        <p:cTn id="19" dur="500"/>
                                        <p:tgtEl>
                                          <p:spTgt spid="8">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8">
                                            <p:txEl>
                                              <p:pRg st="3" end="3"/>
                                            </p:txEl>
                                          </p:spTgt>
                                        </p:tgtEl>
                                        <p:attrNameLst>
                                          <p:attrName>style.visibility</p:attrName>
                                        </p:attrNameLst>
                                      </p:cBhvr>
                                      <p:to>
                                        <p:strVal val="visible"/>
                                      </p:to>
                                    </p:set>
                                    <p:animEffect transition="in" filter="fade">
                                      <p:cBhvr>
                                        <p:cTn id="24" dur="500"/>
                                        <p:tgtEl>
                                          <p:spTgt spid="8">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500"/>
                                        <p:tgtEl>
                                          <p:spTgt spid="8">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8">
                                            <p:txEl>
                                              <p:pRg st="4" end="4"/>
                                            </p:txEl>
                                          </p:spTgt>
                                        </p:tgtEl>
                                        <p:attrNameLst>
                                          <p:attrName>style.visibility</p:attrName>
                                        </p:attrNameLst>
                                      </p:cBhvr>
                                      <p:to>
                                        <p:strVal val="visible"/>
                                      </p:to>
                                    </p:set>
                                    <p:animEffect transition="in" filter="fade">
                                      <p:cBhvr>
                                        <p:cTn id="34" dur="500"/>
                                        <p:tgtEl>
                                          <p:spTgt spid="8">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down)">
                                      <p:cBhvr>
                                        <p:cTn id="4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8600"/>
            <a:ext cx="11975690" cy="1000125"/>
          </a:xfrm>
        </p:spPr>
        <p:txBody>
          <a:bodyPr/>
          <a:lstStyle/>
          <a:p>
            <a:pPr algn="ctr"/>
            <a:r>
              <a:rPr lang="en-US" dirty="0" smtClean="0"/>
              <a:t>Customs Accountability in Emerging Economies</a:t>
            </a:r>
            <a:endParaRPr lang="en-US" dirty="0"/>
          </a:p>
        </p:txBody>
      </p:sp>
      <p:sp>
        <p:nvSpPr>
          <p:cNvPr id="8" name="TextBox 7"/>
          <p:cNvSpPr txBox="1"/>
          <p:nvPr/>
        </p:nvSpPr>
        <p:spPr>
          <a:xfrm>
            <a:off x="1" y="2038662"/>
            <a:ext cx="6760564" cy="4247317"/>
          </a:xfrm>
          <a:prstGeom prst="rect">
            <a:avLst/>
          </a:prstGeom>
          <a:noFill/>
        </p:spPr>
        <p:txBody>
          <a:bodyPr wrap="square" rtlCol="0">
            <a:spAutoFit/>
          </a:bodyPr>
          <a:lstStyle/>
          <a:p>
            <a:pPr>
              <a:lnSpc>
                <a:spcPct val="150000"/>
              </a:lnSpc>
            </a:pPr>
            <a:r>
              <a:rPr lang="en-US" sz="2000" dirty="0" smtClean="0">
                <a:latin typeface="Arial" panose="020B0604020202020204" pitchFamily="34" charset="0"/>
                <a:cs typeface="Arial" panose="020B0604020202020204" pitchFamily="34" charset="0"/>
              </a:rPr>
              <a:t>Given the high growth in consumption with corresponding growth in cross border ( import/export) transaction in goods  in emerging economies, Customs services in these countries have the following additional responsibilities </a:t>
            </a:r>
            <a:r>
              <a:rPr lang="en-US" sz="2000" dirty="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Facilitate trade</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Counter terrorism/ensure higher security</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Safeguard environment</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Protect intellectual property</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Demonstrate more transparency and integrity</a:t>
            </a:r>
            <a:endParaRPr lang="en-US" sz="2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0565" y="2038662"/>
            <a:ext cx="5215125" cy="4601981"/>
          </a:xfrm>
          <a:prstGeom prst="rect">
            <a:avLst/>
          </a:prstGeom>
        </p:spPr>
      </p:pic>
    </p:spTree>
    <p:extLst>
      <p:ext uri="{BB962C8B-B14F-4D97-AF65-F5344CB8AC3E}">
        <p14:creationId xmlns:p14="http://schemas.microsoft.com/office/powerpoint/2010/main" val="2548246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1000"/>
                                        <p:tgtEl>
                                          <p:spTgt spid="8">
                                            <p:txEl>
                                              <p:pRg st="1" end="1"/>
                                            </p:txEl>
                                          </p:spTgt>
                                        </p:tgtEl>
                                      </p:cBhvr>
                                    </p:animEffect>
                                    <p:anim calcmode="lin" valueType="num">
                                      <p:cBhvr>
                                        <p:cTn id="13"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Effect transition="in" filter="fade">
                                      <p:cBhvr>
                                        <p:cTn id="19" dur="1000"/>
                                        <p:tgtEl>
                                          <p:spTgt spid="8">
                                            <p:txEl>
                                              <p:pRg st="2" end="2"/>
                                            </p:txEl>
                                          </p:spTgt>
                                        </p:tgtEl>
                                      </p:cBhvr>
                                    </p:animEffect>
                                    <p:anim calcmode="lin" valueType="num">
                                      <p:cBhvr>
                                        <p:cTn id="20"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fade">
                                      <p:cBhvr>
                                        <p:cTn id="26" dur="1000"/>
                                        <p:tgtEl>
                                          <p:spTgt spid="8">
                                            <p:txEl>
                                              <p:pRg st="3" end="3"/>
                                            </p:txEl>
                                          </p:spTgt>
                                        </p:tgtEl>
                                      </p:cBhvr>
                                    </p:animEffect>
                                    <p:anim calcmode="lin" valueType="num">
                                      <p:cBhvr>
                                        <p:cTn id="27"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8">
                                            <p:txEl>
                                              <p:pRg st="4" end="4"/>
                                            </p:txEl>
                                          </p:spTgt>
                                        </p:tgtEl>
                                        <p:attrNameLst>
                                          <p:attrName>style.visibility</p:attrName>
                                        </p:attrNameLst>
                                      </p:cBhvr>
                                      <p:to>
                                        <p:strVal val="visible"/>
                                      </p:to>
                                    </p:set>
                                    <p:animEffect transition="in" filter="fade">
                                      <p:cBhvr>
                                        <p:cTn id="33" dur="1000"/>
                                        <p:tgtEl>
                                          <p:spTgt spid="8">
                                            <p:txEl>
                                              <p:pRg st="4" end="4"/>
                                            </p:txEl>
                                          </p:spTgt>
                                        </p:tgtEl>
                                      </p:cBhvr>
                                    </p:animEffect>
                                    <p:anim calcmode="lin" valueType="num">
                                      <p:cBhvr>
                                        <p:cTn id="34"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8">
                                            <p:txEl>
                                              <p:pRg st="5" end="5"/>
                                            </p:txEl>
                                          </p:spTgt>
                                        </p:tgtEl>
                                        <p:attrNameLst>
                                          <p:attrName>style.visibility</p:attrName>
                                        </p:attrNameLst>
                                      </p:cBhvr>
                                      <p:to>
                                        <p:strVal val="visible"/>
                                      </p:to>
                                    </p:set>
                                    <p:animEffect transition="in" filter="fade">
                                      <p:cBhvr>
                                        <p:cTn id="40" dur="1000"/>
                                        <p:tgtEl>
                                          <p:spTgt spid="8">
                                            <p:txEl>
                                              <p:pRg st="5" end="5"/>
                                            </p:txEl>
                                          </p:spTgt>
                                        </p:tgtEl>
                                      </p:cBhvr>
                                    </p:animEffect>
                                    <p:anim calcmode="lin" valueType="num">
                                      <p:cBhvr>
                                        <p:cTn id="41"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793" y="371476"/>
            <a:ext cx="11692328" cy="971550"/>
          </a:xfrm>
        </p:spPr>
        <p:txBody>
          <a:bodyPr/>
          <a:lstStyle/>
          <a:p>
            <a:r>
              <a:rPr lang="en-US" dirty="0" smtClean="0"/>
              <a:t>India – An Emerging Economy with Challenges</a:t>
            </a:r>
            <a:endParaRPr lang="en-US" dirty="0"/>
          </a:p>
        </p:txBody>
      </p:sp>
      <p:sp>
        <p:nvSpPr>
          <p:cNvPr id="7" name="TextBox 6"/>
          <p:cNvSpPr txBox="1"/>
          <p:nvPr/>
        </p:nvSpPr>
        <p:spPr>
          <a:xfrm>
            <a:off x="104933" y="1828801"/>
            <a:ext cx="7331291" cy="5653424"/>
          </a:xfrm>
          <a:prstGeom prst="rect">
            <a:avLst/>
          </a:prstGeom>
          <a:noFill/>
        </p:spPr>
        <p:txBody>
          <a:bodyPr wrap="square" rtlCol="0">
            <a:spAutoFit/>
          </a:bodyPr>
          <a:lstStyle/>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Average GDP growth is 5 </a:t>
            </a:r>
            <a:r>
              <a:rPr lang="en-US" sz="2000" dirty="0">
                <a:latin typeface="Arial" panose="020B0604020202020204" pitchFamily="34" charset="0"/>
                <a:cs typeface="Arial" panose="020B0604020202020204" pitchFamily="34" charset="0"/>
                <a:sym typeface="Wingdings" pitchFamily="2" charset="2"/>
              </a:rPr>
              <a:t>-</a:t>
            </a:r>
            <a:r>
              <a:rPr lang="en-US" sz="2000" dirty="0" smtClean="0">
                <a:latin typeface="Arial" panose="020B0604020202020204" pitchFamily="34" charset="0"/>
                <a:cs typeface="Arial" panose="020B0604020202020204" pitchFamily="34" charset="0"/>
                <a:sym typeface="Wingdings" pitchFamily="2" charset="2"/>
              </a:rPr>
              <a:t> 6 percent – rapidly growing</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Population over 1.2 Billion </a:t>
            </a:r>
            <a:r>
              <a:rPr lang="en-US" sz="2000" dirty="0">
                <a:latin typeface="Arial" panose="020B0604020202020204" pitchFamily="34" charset="0"/>
                <a:cs typeface="Arial" panose="020B0604020202020204" pitchFamily="34" charset="0"/>
                <a:sym typeface="Wingdings" pitchFamily="2" charset="2"/>
              </a:rPr>
              <a:t>-</a:t>
            </a:r>
            <a:r>
              <a:rPr lang="en-US" sz="2000" dirty="0" smtClean="0">
                <a:latin typeface="Arial" panose="020B0604020202020204" pitchFamily="34" charset="0"/>
                <a:cs typeface="Arial" panose="020B0604020202020204" pitchFamily="34" charset="0"/>
                <a:sym typeface="Wingdings" pitchFamily="2" charset="2"/>
              </a:rPr>
              <a:t> large consumption</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Over 500 million below 40 years – young workforce</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More than half of the young workforce is skilled or undergoing vocational training</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India’s share in world trade </a:t>
            </a:r>
            <a:r>
              <a:rPr lang="en-US" sz="2000" dirty="0">
                <a:latin typeface="Arial" panose="020B0604020202020204" pitchFamily="34" charset="0"/>
                <a:cs typeface="Arial" panose="020B0604020202020204" pitchFamily="34" charset="0"/>
                <a:sym typeface="Wingdings" pitchFamily="2" charset="2"/>
              </a:rPr>
              <a:t>-</a:t>
            </a:r>
            <a:r>
              <a:rPr lang="en-US" sz="2000" dirty="0" smtClean="0">
                <a:latin typeface="Arial" panose="020B0604020202020204" pitchFamily="34" charset="0"/>
                <a:cs typeface="Arial" panose="020B0604020202020204" pitchFamily="34" charset="0"/>
                <a:sym typeface="Wingdings" pitchFamily="2" charset="2"/>
              </a:rPr>
              <a:t> 19</a:t>
            </a:r>
            <a:r>
              <a:rPr lang="en-US" sz="2000" baseline="30000" dirty="0" smtClean="0">
                <a:latin typeface="Arial" panose="020B0604020202020204" pitchFamily="34" charset="0"/>
                <a:cs typeface="Arial" panose="020B0604020202020204" pitchFamily="34" charset="0"/>
                <a:sym typeface="Wingdings" pitchFamily="2" charset="2"/>
              </a:rPr>
              <a:t>th</a:t>
            </a:r>
            <a:r>
              <a:rPr lang="en-US" sz="2000" dirty="0" smtClean="0">
                <a:latin typeface="Arial" panose="020B0604020202020204" pitchFamily="34" charset="0"/>
                <a:cs typeface="Arial" panose="020B0604020202020204" pitchFamily="34" charset="0"/>
                <a:sym typeface="Wingdings" pitchFamily="2" charset="2"/>
              </a:rPr>
              <a:t> largest exporter and 10</a:t>
            </a:r>
            <a:r>
              <a:rPr lang="en-US" sz="2000" baseline="30000" dirty="0" smtClean="0">
                <a:latin typeface="Arial" panose="020B0604020202020204" pitchFamily="34" charset="0"/>
                <a:cs typeface="Arial" panose="020B0604020202020204" pitchFamily="34" charset="0"/>
                <a:sym typeface="Wingdings" pitchFamily="2" charset="2"/>
              </a:rPr>
              <a:t>th</a:t>
            </a:r>
            <a:r>
              <a:rPr lang="en-US" sz="2000" dirty="0" smtClean="0">
                <a:latin typeface="Arial" panose="020B0604020202020204" pitchFamily="34" charset="0"/>
                <a:cs typeface="Arial" panose="020B0604020202020204" pitchFamily="34" charset="0"/>
                <a:sym typeface="Wingdings" pitchFamily="2" charset="2"/>
              </a:rPr>
              <a:t> largest importer</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India’s ranking in Ease of doing business – 134</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Customs dwell time – 12 to 13 days</a:t>
            </a:r>
          </a:p>
          <a:p>
            <a:pPr marL="530225" indent="-530225">
              <a:lnSpc>
                <a:spcPct val="150000"/>
              </a:lnSpc>
              <a:buFont typeface="Wingdings" pitchFamily="2" charset="2"/>
              <a:buChar char="à"/>
            </a:pPr>
            <a:r>
              <a:rPr lang="en-US" sz="2000" dirty="0" smtClean="0">
                <a:latin typeface="Arial" panose="020B0604020202020204" pitchFamily="34" charset="0"/>
                <a:cs typeface="Arial" panose="020B0604020202020204" pitchFamily="34" charset="0"/>
                <a:sym typeface="Wingdings" pitchFamily="2" charset="2"/>
              </a:rPr>
              <a:t>Corruption and speed money - a way of life and accepted culture for getting work done and clearing documents</a:t>
            </a:r>
          </a:p>
          <a:p>
            <a:pPr>
              <a:lnSpc>
                <a:spcPct val="150000"/>
              </a:lnSpc>
              <a:buFont typeface="Wingdings" pitchFamily="2" charset="2"/>
              <a:buChar char="à"/>
            </a:pP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6223" y="1963270"/>
            <a:ext cx="4570897" cy="4773705"/>
          </a:xfrm>
          <a:prstGeom prst="rect">
            <a:avLst/>
          </a:prstGeom>
        </p:spPr>
      </p:pic>
    </p:spTree>
    <p:extLst>
      <p:ext uri="{BB962C8B-B14F-4D97-AF65-F5344CB8AC3E}">
        <p14:creationId xmlns:p14="http://schemas.microsoft.com/office/powerpoint/2010/main" val="365058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 y="371476"/>
            <a:ext cx="10896223" cy="1027018"/>
          </a:xfrm>
        </p:spPr>
        <p:txBody>
          <a:bodyPr/>
          <a:lstStyle/>
          <a:p>
            <a:r>
              <a:rPr lang="en-US" dirty="0" smtClean="0"/>
              <a:t>Indian Customs – Present days objectives</a:t>
            </a:r>
            <a:endParaRPr lang="en-US" dirty="0"/>
          </a:p>
        </p:txBody>
      </p:sp>
      <p:sp>
        <p:nvSpPr>
          <p:cNvPr id="15" name="TextBox 14"/>
          <p:cNvSpPr txBox="1"/>
          <p:nvPr/>
        </p:nvSpPr>
        <p:spPr>
          <a:xfrm>
            <a:off x="0" y="2017059"/>
            <a:ext cx="7651376" cy="5078313"/>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The Central Board of Excise &amp; Customs (CBEC) is the governing body for customs administration in India</a:t>
            </a:r>
          </a:p>
          <a:p>
            <a:endParaRPr lang="en-US"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Three criteria constituting the three categories of objectives possible are used to assess program performance:</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Socioeconomic objectives - by maintaining safety and security of the goods and people crossing India’s </a:t>
            </a:r>
            <a:r>
              <a:rPr lang="en-US" dirty="0" smtClean="0">
                <a:latin typeface="Arial" panose="020B0604020202020204" pitchFamily="34" charset="0"/>
                <a:cs typeface="Arial" panose="020B0604020202020204" pitchFamily="34" charset="0"/>
              </a:rPr>
              <a:t>borders</a:t>
            </a: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Quality-of-service objectives </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facilitating legitimate </a:t>
            </a:r>
            <a:r>
              <a:rPr lang="en-US" dirty="0" smtClean="0">
                <a:latin typeface="Arial" panose="020B0604020202020204" pitchFamily="34" charset="0"/>
                <a:cs typeface="Arial" panose="020B0604020202020204" pitchFamily="34" charset="0"/>
              </a:rPr>
              <a:t>trade</a:t>
            </a: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Integrity objectives - by meeting expectations of the people and trade on Customs adherence to the rule of </a:t>
            </a:r>
            <a:r>
              <a:rPr lang="en-US" dirty="0" smtClean="0">
                <a:latin typeface="Arial" panose="020B0604020202020204" pitchFamily="34" charset="0"/>
                <a:cs typeface="Arial" panose="020B0604020202020204" pitchFamily="34" charset="0"/>
              </a:rPr>
              <a:t>law</a:t>
            </a:r>
          </a:p>
          <a:p>
            <a:pPr lvl="0"/>
            <a:endParaRPr lang="en-US" dirty="0">
              <a:latin typeface="Arial" panose="020B0604020202020204" pitchFamily="34" charset="0"/>
              <a:cs typeface="Arial" panose="020B0604020202020204" pitchFamily="34" charset="0"/>
            </a:endParaRPr>
          </a:p>
          <a:p>
            <a:pPr lvl="0"/>
            <a:r>
              <a:rPr lang="en-IN" dirty="0">
                <a:latin typeface="Arial" panose="020B0604020202020204" pitchFamily="34" charset="0"/>
                <a:cs typeface="Arial" panose="020B0604020202020204" pitchFamily="34" charset="0"/>
              </a:rPr>
              <a:t>The Citizen’s Charter of the Department envisions that the Customs &amp; Central Excise officers shall carry out their assigned tasks with integrity and judiciousness; courtesy and understanding; objectivity and transparency; promptness and efficiency. The officers are also committed to providing every possible assistance to the public and trade in implementation of the Customs policies and procedures. </a:t>
            </a:r>
            <a:endParaRPr lang="en-US" dirty="0">
              <a:latin typeface="Arial" panose="020B0604020202020204" pitchFamily="34" charset="0"/>
              <a:cs typeface="Arial" panose="020B0604020202020204" pitchFamily="34" charset="0"/>
            </a:endParaRPr>
          </a:p>
          <a:p>
            <a:endParaRPr lang="en-US"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51376" y="2017059"/>
            <a:ext cx="4397189" cy="4652682"/>
          </a:xfrm>
          <a:prstGeom prst="rect">
            <a:avLst/>
          </a:prstGeom>
        </p:spPr>
      </p:pic>
    </p:spTree>
    <p:extLst>
      <p:ext uri="{BB962C8B-B14F-4D97-AF65-F5344CB8AC3E}">
        <p14:creationId xmlns:p14="http://schemas.microsoft.com/office/powerpoint/2010/main" val="198466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anim calcmode="lin" valueType="num">
                                      <p:cBhvr additive="base">
                                        <p:cTn id="13"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5">
                                            <p:txEl>
                                              <p:pRg st="3" end="3"/>
                                            </p:txEl>
                                          </p:spTgt>
                                        </p:tgtEl>
                                        <p:attrNameLst>
                                          <p:attrName>style.visibility</p:attrName>
                                        </p:attrNameLst>
                                      </p:cBhvr>
                                      <p:to>
                                        <p:strVal val="visible"/>
                                      </p:to>
                                    </p:set>
                                    <p:animEffect transition="in" filter="fade">
                                      <p:cBhvr>
                                        <p:cTn id="19" dur="1000"/>
                                        <p:tgtEl>
                                          <p:spTgt spid="15">
                                            <p:txEl>
                                              <p:pRg st="3" end="3"/>
                                            </p:txEl>
                                          </p:spTgt>
                                        </p:tgtEl>
                                      </p:cBhvr>
                                    </p:animEffect>
                                    <p:anim calcmode="lin" valueType="num">
                                      <p:cBhvr>
                                        <p:cTn id="20"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5">
                                            <p:txEl>
                                              <p:pRg st="4" end="4"/>
                                            </p:txEl>
                                          </p:spTgt>
                                        </p:tgtEl>
                                        <p:attrNameLst>
                                          <p:attrName>style.visibility</p:attrName>
                                        </p:attrNameLst>
                                      </p:cBhvr>
                                      <p:to>
                                        <p:strVal val="visible"/>
                                      </p:to>
                                    </p:set>
                                    <p:animEffect transition="in" filter="fade">
                                      <p:cBhvr>
                                        <p:cTn id="26" dur="1000"/>
                                        <p:tgtEl>
                                          <p:spTgt spid="15">
                                            <p:txEl>
                                              <p:pRg st="4" end="4"/>
                                            </p:txEl>
                                          </p:spTgt>
                                        </p:tgtEl>
                                      </p:cBhvr>
                                    </p:animEffect>
                                    <p:anim calcmode="lin" valueType="num">
                                      <p:cBhvr>
                                        <p:cTn id="27" dur="10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5">
                                            <p:txEl>
                                              <p:pRg st="5" end="5"/>
                                            </p:txEl>
                                          </p:spTgt>
                                        </p:tgtEl>
                                        <p:attrNameLst>
                                          <p:attrName>style.visibility</p:attrName>
                                        </p:attrNameLst>
                                      </p:cBhvr>
                                      <p:to>
                                        <p:strVal val="visible"/>
                                      </p:to>
                                    </p:set>
                                    <p:animEffect transition="in" filter="fade">
                                      <p:cBhvr>
                                        <p:cTn id="33" dur="1000"/>
                                        <p:tgtEl>
                                          <p:spTgt spid="15">
                                            <p:txEl>
                                              <p:pRg st="5" end="5"/>
                                            </p:txEl>
                                          </p:spTgt>
                                        </p:tgtEl>
                                      </p:cBhvr>
                                    </p:animEffect>
                                    <p:anim calcmode="lin" valueType="num">
                                      <p:cBhvr>
                                        <p:cTn id="34" dur="10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15">
                                            <p:txEl>
                                              <p:pRg st="7" end="7"/>
                                            </p:txEl>
                                          </p:spTgt>
                                        </p:tgtEl>
                                        <p:attrNameLst>
                                          <p:attrName>style.visibility</p:attrName>
                                        </p:attrNameLst>
                                      </p:cBhvr>
                                      <p:to>
                                        <p:strVal val="visible"/>
                                      </p:to>
                                    </p:set>
                                    <p:anim calcmode="lin" valueType="num">
                                      <p:cBhvr additive="base">
                                        <p:cTn id="40" dur="500" fill="hold"/>
                                        <p:tgtEl>
                                          <p:spTgt spid="15">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7" y="157164"/>
            <a:ext cx="11115675" cy="957842"/>
          </a:xfrm>
        </p:spPr>
        <p:txBody>
          <a:bodyPr/>
          <a:lstStyle/>
          <a:p>
            <a:r>
              <a:rPr lang="en-US" dirty="0"/>
              <a:t>Indian Customs – Present days objectives</a:t>
            </a:r>
          </a:p>
        </p:txBody>
      </p:sp>
      <p:sp>
        <p:nvSpPr>
          <p:cNvPr id="8" name="TextBox 7"/>
          <p:cNvSpPr txBox="1"/>
          <p:nvPr/>
        </p:nvSpPr>
        <p:spPr>
          <a:xfrm>
            <a:off x="8158163" y="2657475"/>
            <a:ext cx="45719" cy="571500"/>
          </a:xfrm>
          <a:prstGeom prst="rect">
            <a:avLst/>
          </a:prstGeom>
          <a:noFill/>
        </p:spPr>
        <p:txBody>
          <a:bodyPr wrap="square" rtlCol="0">
            <a:spAutoFit/>
          </a:bodyPr>
          <a:lstStyle/>
          <a:p>
            <a:endParaRPr lang="en-US" dirty="0"/>
          </a:p>
        </p:txBody>
      </p:sp>
      <p:sp>
        <p:nvSpPr>
          <p:cNvPr id="10" name="TextBox 9"/>
          <p:cNvSpPr txBox="1"/>
          <p:nvPr/>
        </p:nvSpPr>
        <p:spPr>
          <a:xfrm>
            <a:off x="1" y="1896035"/>
            <a:ext cx="7651376" cy="5355312"/>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Indian </a:t>
            </a:r>
            <a:r>
              <a:rPr lang="en-US" dirty="0">
                <a:latin typeface="Arial" panose="020B0604020202020204" pitchFamily="34" charset="0"/>
                <a:cs typeface="Arial" panose="020B0604020202020204" pitchFamily="34" charset="0"/>
              </a:rPr>
              <a:t>customs administration is seen to be having the following six performance indicators, namely:</a:t>
            </a:r>
          </a:p>
          <a:p>
            <a:pPr marL="285750" lvl="0" indent="-285750">
              <a:buFont typeface="Arial" panose="020B0604020202020204" pitchFamily="34" charset="0"/>
              <a:buChar char="•"/>
            </a:pPr>
            <a:r>
              <a:rPr lang="en-IN" dirty="0">
                <a:latin typeface="Arial" panose="020B0604020202020204" pitchFamily="34" charset="0"/>
                <a:cs typeface="Arial" panose="020B0604020202020204" pitchFamily="34" charset="0"/>
              </a:rPr>
              <a:t>establishing durable working partnership with </a:t>
            </a:r>
            <a:r>
              <a:rPr lang="en-IN" dirty="0" smtClean="0">
                <a:latin typeface="Arial" panose="020B0604020202020204" pitchFamily="34" charset="0"/>
                <a:cs typeface="Arial" panose="020B0604020202020204" pitchFamily="34" charset="0"/>
              </a:rPr>
              <a:t>Agencies  </a:t>
            </a:r>
            <a:r>
              <a:rPr lang="en-IN" dirty="0">
                <a:latin typeface="Arial" panose="020B0604020202020204" pitchFamily="34" charset="0"/>
                <a:cs typeface="Arial" panose="020B0604020202020204" pitchFamily="34" charset="0"/>
              </a:rPr>
              <a:t>involved in cargo clearance.</a:t>
            </a: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IN" dirty="0">
                <a:latin typeface="Arial" panose="020B0604020202020204" pitchFamily="34" charset="0"/>
                <a:cs typeface="Arial" panose="020B0604020202020204" pitchFamily="34" charset="0"/>
              </a:rPr>
              <a:t>evolving minimum standards through mutual consultations with various Agencies to reduce delays in the release of Import/Export </a:t>
            </a:r>
            <a:r>
              <a:rPr lang="en-IN" dirty="0" smtClean="0">
                <a:latin typeface="Arial" panose="020B0604020202020204" pitchFamily="34" charset="0"/>
                <a:cs typeface="Arial" panose="020B0604020202020204" pitchFamily="34" charset="0"/>
              </a:rPr>
              <a:t>Cargo</a:t>
            </a: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IN" dirty="0">
                <a:latin typeface="Arial" panose="020B0604020202020204" pitchFamily="34" charset="0"/>
                <a:cs typeface="Arial" panose="020B0604020202020204" pitchFamily="34" charset="0"/>
              </a:rPr>
              <a:t>co-operating with custodians at airports in setting up separate facilities for clearance of express consignments imported/exported through the courier mode.</a:t>
            </a: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IN" dirty="0">
                <a:latin typeface="Arial" panose="020B0604020202020204" pitchFamily="34" charset="0"/>
                <a:cs typeface="Arial" panose="020B0604020202020204" pitchFamily="34" charset="0"/>
              </a:rPr>
              <a:t>co-operating with State Governments and other concerned agencies in developing and improving the infrastructure facilities for clearance of cargo at </a:t>
            </a:r>
            <a:r>
              <a:rPr lang="en-IN" dirty="0" smtClean="0">
                <a:latin typeface="Arial" panose="020B0604020202020204" pitchFamily="34" charset="0"/>
                <a:cs typeface="Arial" panose="020B0604020202020204" pitchFamily="34" charset="0"/>
              </a:rPr>
              <a:t>Inland Container Depots</a:t>
            </a:r>
            <a:r>
              <a:rPr lang="en-I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IN" dirty="0">
                <a:latin typeface="Arial" panose="020B0604020202020204" pitchFamily="34" charset="0"/>
                <a:cs typeface="Arial" panose="020B0604020202020204" pitchFamily="34" charset="0"/>
              </a:rPr>
              <a:t>evolving a uniform nomenclature based on the harmonized system for levy of Customs and Excise duties, export and import trade policy and trade statistics.</a:t>
            </a: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IN" dirty="0">
                <a:latin typeface="Arial" panose="020B0604020202020204" pitchFamily="34" charset="0"/>
                <a:cs typeface="Arial" panose="020B0604020202020204" pitchFamily="34" charset="0"/>
              </a:rPr>
              <a:t>instituting and operating formal consultative mechanism with </a:t>
            </a:r>
            <a:r>
              <a:rPr lang="en-IN" dirty="0" smtClean="0">
                <a:latin typeface="Arial" panose="020B0604020202020204" pitchFamily="34" charset="0"/>
                <a:cs typeface="Arial" panose="020B0604020202020204" pitchFamily="34" charset="0"/>
              </a:rPr>
              <a:t>the Director </a:t>
            </a:r>
            <a:r>
              <a:rPr lang="en-IN" dirty="0">
                <a:latin typeface="Arial" panose="020B0604020202020204" pitchFamily="34" charset="0"/>
                <a:cs typeface="Arial" panose="020B0604020202020204" pitchFamily="34" charset="0"/>
              </a:rPr>
              <a:t>General of Foreign Trade/Ministry of Commerce for introducing or making changes in export and import trade policies.</a:t>
            </a:r>
            <a:endParaRPr lang="en-US" dirty="0">
              <a:latin typeface="Arial" panose="020B0604020202020204" pitchFamily="34" charset="0"/>
              <a:cs typeface="Arial" panose="020B0604020202020204" pitchFamily="34" charset="0"/>
            </a:endParaRP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51376" y="2017059"/>
            <a:ext cx="4397189" cy="4652682"/>
          </a:xfrm>
          <a:prstGeom prst="rect">
            <a:avLst/>
          </a:prstGeom>
        </p:spPr>
      </p:pic>
    </p:spTree>
    <p:extLst>
      <p:ext uri="{BB962C8B-B14F-4D97-AF65-F5344CB8AC3E}">
        <p14:creationId xmlns:p14="http://schemas.microsoft.com/office/powerpoint/2010/main" val="3256618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additive="base">
                                        <p:cTn id="14"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0">
                                            <p:txEl>
                                              <p:pRg st="2" end="2"/>
                                            </p:txEl>
                                          </p:spTgt>
                                        </p:tgtEl>
                                        <p:attrNameLst>
                                          <p:attrName>style.visibility</p:attrName>
                                        </p:attrNameLst>
                                      </p:cBhvr>
                                      <p:to>
                                        <p:strVal val="visible"/>
                                      </p:to>
                                    </p:set>
                                    <p:anim calcmode="lin" valueType="num">
                                      <p:cBhvr additive="base">
                                        <p:cTn id="20"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0">
                                            <p:txEl>
                                              <p:pRg st="3" end="3"/>
                                            </p:txEl>
                                          </p:spTgt>
                                        </p:tgtEl>
                                        <p:attrNameLst>
                                          <p:attrName>style.visibility</p:attrName>
                                        </p:attrNameLst>
                                      </p:cBhvr>
                                      <p:to>
                                        <p:strVal val="visible"/>
                                      </p:to>
                                    </p:set>
                                    <p:anim calcmode="lin" valueType="num">
                                      <p:cBhvr additive="base">
                                        <p:cTn id="26"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0">
                                            <p:txEl>
                                              <p:pRg st="4" end="4"/>
                                            </p:txEl>
                                          </p:spTgt>
                                        </p:tgtEl>
                                        <p:attrNameLst>
                                          <p:attrName>style.visibility</p:attrName>
                                        </p:attrNameLst>
                                      </p:cBhvr>
                                      <p:to>
                                        <p:strVal val="visible"/>
                                      </p:to>
                                    </p:set>
                                    <p:anim calcmode="lin" valueType="num">
                                      <p:cBhvr additive="base">
                                        <p:cTn id="32"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0">
                                            <p:txEl>
                                              <p:pRg st="5" end="5"/>
                                            </p:txEl>
                                          </p:spTgt>
                                        </p:tgtEl>
                                        <p:attrNameLst>
                                          <p:attrName>style.visibility</p:attrName>
                                        </p:attrNameLst>
                                      </p:cBhvr>
                                      <p:to>
                                        <p:strVal val="visible"/>
                                      </p:to>
                                    </p:set>
                                    <p:anim calcmode="lin" valueType="num">
                                      <p:cBhvr additive="base">
                                        <p:cTn id="38"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0">
                                            <p:txEl>
                                              <p:pRg st="6" end="6"/>
                                            </p:txEl>
                                          </p:spTgt>
                                        </p:tgtEl>
                                        <p:attrNameLst>
                                          <p:attrName>style.visibility</p:attrName>
                                        </p:attrNameLst>
                                      </p:cBhvr>
                                      <p:to>
                                        <p:strVal val="visible"/>
                                      </p:to>
                                    </p:set>
                                    <p:anim calcmode="lin" valueType="num">
                                      <p:cBhvr additive="base">
                                        <p:cTn id="44"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TC103457503[[fn=Quotable]]</Template>
  <TotalTime>2340</TotalTime>
  <Words>1317</Words>
  <Application>Microsoft Office PowerPoint</Application>
  <PresentationFormat>Personnalisé</PresentationFormat>
  <Paragraphs>165</Paragraphs>
  <Slides>17</Slides>
  <Notes>5</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Quotable</vt:lpstr>
      <vt:lpstr> Measuring Accountability in Customs Services in Emerging Economies – An Indian Perspective B. K. Khare &amp; Co. – Chartered Accountants</vt:lpstr>
      <vt:lpstr>Accountability in Public/Government Organizations</vt:lpstr>
      <vt:lpstr>Measuring Accountability vis-a-vis Performance</vt:lpstr>
      <vt:lpstr>Available guidance for Customs PM</vt:lpstr>
      <vt:lpstr>Customs Accounting in Emerging Economies</vt:lpstr>
      <vt:lpstr>Customs Accountability in Emerging Economies</vt:lpstr>
      <vt:lpstr>India – An Emerging Economy with Challenges</vt:lpstr>
      <vt:lpstr>Indian Customs – Present days objectives</vt:lpstr>
      <vt:lpstr>Indian Customs – Present days objectives</vt:lpstr>
      <vt:lpstr>Indian Customs – Recent Reforms</vt:lpstr>
      <vt:lpstr>Indian Customs – Performance Parameters</vt:lpstr>
      <vt:lpstr>Common Grievances of Trade on Customs Performance</vt:lpstr>
      <vt:lpstr>Key problems faced in customs by Trade</vt:lpstr>
      <vt:lpstr>Addressing the integrity perception in Customs</vt:lpstr>
      <vt:lpstr>Way Forward on Accountability</vt:lpstr>
      <vt:lpstr>Way Forward on Accountability</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Inculcating Professional Competencies in Indirect Tax Officers</dc:title>
  <dc:creator>admin</dc:creator>
  <cp:lastModifiedBy>Kelly Labar</cp:lastModifiedBy>
  <cp:revision>163</cp:revision>
  <dcterms:created xsi:type="dcterms:W3CDTF">2014-03-22T09:26:19Z</dcterms:created>
  <dcterms:modified xsi:type="dcterms:W3CDTF">2014-06-09T09:11:21Z</dcterms:modified>
</cp:coreProperties>
</file>