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r:id="rId1"/>
  </p:sldMasterIdLst>
  <p:sldIdLst>
    <p:sldId id="256" r:id="rId2"/>
    <p:sldId id="257" r:id="rId3"/>
    <p:sldId id="258" r:id="rId4"/>
    <p:sldId id="264" r:id="rId5"/>
    <p:sldId id="259" r:id="rId6"/>
    <p:sldId id="268" r:id="rId7"/>
    <p:sldId id="260" r:id="rId8"/>
    <p:sldId id="266" r:id="rId9"/>
    <p:sldId id="265" r:id="rId10"/>
    <p:sldId id="261" r:id="rId11"/>
    <p:sldId id="270" r:id="rId12"/>
    <p:sldId id="275" r:id="rId13"/>
    <p:sldId id="276" r:id="rId14"/>
    <p:sldId id="271" r:id="rId15"/>
    <p:sldId id="272" r:id="rId16"/>
    <p:sldId id="269" r:id="rId17"/>
    <p:sldId id="277" r:id="rId18"/>
    <p:sldId id="273" r:id="rId19"/>
    <p:sldId id="278" r:id="rId20"/>
    <p:sldId id="274" r:id="rId21"/>
    <p:sldId id="279" r:id="rId22"/>
    <p:sldId id="280" r:id="rId23"/>
    <p:sldId id="281" r:id="rId24"/>
    <p:sldId id="282" r:id="rId25"/>
    <p:sldId id="262" r:id="rId26"/>
    <p:sldId id="263" r:id="rId27"/>
  </p:sldIdLst>
  <p:sldSz cx="9906000" cy="6858000" type="A4"/>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2" d="100"/>
          <a:sy n="92" d="100"/>
        </p:scale>
        <p:origin x="-592" y="-12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550915" name="Rectangle 3"/>
          <p:cNvSpPr>
            <a:spLocks noGrp="1" noChangeArrowheads="1"/>
          </p:cNvSpPr>
          <p:nvPr>
            <p:ph type="ctrTitle"/>
          </p:nvPr>
        </p:nvSpPr>
        <p:spPr>
          <a:xfrm>
            <a:off x="1981200" y="2438400"/>
            <a:ext cx="7099300" cy="1143000"/>
          </a:xfrm>
        </p:spPr>
        <p:txBody>
          <a:bodyPr/>
          <a:lstStyle>
            <a:lvl1pPr>
              <a:defRPr sz="3600" cap="small" baseline="0"/>
            </a:lvl1pPr>
          </a:lstStyle>
          <a:p>
            <a:r>
              <a:rPr lang="fr-FR" dirty="0" smtClean="0"/>
              <a:t>Cliquez pour modifier le style du titre</a:t>
            </a:r>
            <a:endParaRPr lang="en-GB" dirty="0"/>
          </a:p>
        </p:txBody>
      </p:sp>
      <p:sp>
        <p:nvSpPr>
          <p:cNvPr id="550916" name="Rectangle 4"/>
          <p:cNvSpPr>
            <a:spLocks noGrp="1" noChangeArrowheads="1"/>
          </p:cNvSpPr>
          <p:nvPr>
            <p:ph type="subTitle" idx="1"/>
          </p:nvPr>
        </p:nvSpPr>
        <p:spPr>
          <a:xfrm>
            <a:off x="1981200" y="3733800"/>
            <a:ext cx="7086600" cy="1752600"/>
          </a:xfrm>
        </p:spPr>
        <p:txBody>
          <a:bodyPr/>
          <a:lstStyle>
            <a:lvl1pPr marL="0" indent="0">
              <a:buFont typeface="Wingdings" pitchFamily="2" charset="2"/>
              <a:buNone/>
              <a:defRPr sz="1800"/>
            </a:lvl1pPr>
          </a:lstStyle>
          <a:p>
            <a:r>
              <a:rPr lang="fr-FR" smtClean="0"/>
              <a:t>Cliquez pour modifier le style des sous-titres du masque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fr-FR" smtClean="0"/>
              <a:t>Cliquez pour modifier le style du titre</a:t>
            </a:r>
            <a:endParaRPr lang="en-US"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fr-FR" smtClean="0"/>
              <a:t>Cliquez pour modifier le style du titre</a:t>
            </a:r>
            <a:endParaRPr lang="en-US" dirty="0"/>
          </a:p>
        </p:txBody>
      </p:sp>
      <p:sp>
        <p:nvSpPr>
          <p:cNvPr id="3" name="Content Placeholder 2"/>
          <p:cNvSpPr>
            <a:spLocks noGrp="1"/>
          </p:cNvSpPr>
          <p:nvPr>
            <p:ph sz="half" idx="1"/>
          </p:nvPr>
        </p:nvSpPr>
        <p:spPr>
          <a:xfrm>
            <a:off x="2057400" y="1676400"/>
            <a:ext cx="3505200" cy="4648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715000" y="1676400"/>
            <a:ext cx="3505200" cy="4648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re seul">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 name="Sous-titre 2"/>
          <p:cNvSpPr txBox="1">
            <a:spLocks/>
          </p:cNvSpPr>
          <p:nvPr userDrawn="1"/>
        </p:nvSpPr>
        <p:spPr bwMode="auto">
          <a:xfrm>
            <a:off x="1409056" y="6497960"/>
            <a:ext cx="8496944" cy="360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fr-FR" sz="1200" b="0" i="1" u="none" strike="noStrike" kern="0" cap="none" spc="0" normalizeH="0" baseline="0" noProof="0" dirty="0" smtClean="0">
                <a:ln>
                  <a:noFill/>
                </a:ln>
                <a:solidFill>
                  <a:schemeClr val="tx1"/>
                </a:solidFill>
                <a:effectLst/>
                <a:uLnTx/>
                <a:uFillTx/>
                <a:latin typeface="+mn-lt"/>
                <a:ea typeface="+mn-ea"/>
                <a:cs typeface="+mn-cs"/>
              </a:rPr>
              <a:t>VOLA-RAZAFINDRAMIANDRA Ramiandrasoa</a:t>
            </a:r>
            <a:endParaRPr kumimoji="0" lang="fr-FR" sz="1200" b="0" i="1" u="none" strike="noStrike" kern="0" cap="none" spc="0" normalizeH="0" baseline="0" noProof="0" dirty="0">
              <a:ln>
                <a:noFill/>
              </a:ln>
              <a:solidFill>
                <a:schemeClr val="tx1"/>
              </a:solidFill>
              <a:effectLst/>
              <a:uLnTx/>
              <a:uFillTx/>
              <a:latin typeface="+mn-lt"/>
              <a:ea typeface="+mn-ea"/>
              <a:cs typeface="+mn-cs"/>
            </a:endParaRPr>
          </a:p>
        </p:txBody>
      </p:sp>
      <p:sp>
        <p:nvSpPr>
          <p:cNvPr id="549891" name="Rectangle 3"/>
          <p:cNvSpPr>
            <a:spLocks noGrp="1" noChangeArrowheads="1"/>
          </p:cNvSpPr>
          <p:nvPr>
            <p:ph type="title"/>
          </p:nvPr>
        </p:nvSpPr>
        <p:spPr bwMode="auto">
          <a:xfrm>
            <a:off x="632520" y="381000"/>
            <a:ext cx="85876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err="1" smtClean="0"/>
              <a:t>Cliquez</a:t>
            </a:r>
            <a:r>
              <a:rPr lang="en-GB" dirty="0" smtClean="0"/>
              <a:t> et </a:t>
            </a:r>
            <a:r>
              <a:rPr lang="en-GB" dirty="0" err="1" smtClean="0"/>
              <a:t>modifiez</a:t>
            </a:r>
            <a:r>
              <a:rPr lang="en-GB" dirty="0" smtClean="0"/>
              <a:t> le titre</a:t>
            </a:r>
          </a:p>
        </p:txBody>
      </p:sp>
      <p:sp>
        <p:nvSpPr>
          <p:cNvPr id="549892" name="Rectangle 4"/>
          <p:cNvSpPr>
            <a:spLocks noGrp="1" noChangeArrowheads="1"/>
          </p:cNvSpPr>
          <p:nvPr>
            <p:ph type="body" idx="1"/>
          </p:nvPr>
        </p:nvSpPr>
        <p:spPr bwMode="auto">
          <a:xfrm>
            <a:off x="3512840" y="1676400"/>
            <a:ext cx="570736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a:p>
            <a:pPr lvl="4"/>
            <a:r>
              <a:rPr lang="en-GB" dirty="0" err="1" smtClean="0"/>
              <a:t>Cinquième</a:t>
            </a:r>
            <a:r>
              <a:rPr lang="en-GB" dirty="0" smtClean="0"/>
              <a:t> </a:t>
            </a:r>
            <a:r>
              <a:rPr lang="en-GB" dirty="0" err="1" smtClean="0"/>
              <a:t>niveau</a:t>
            </a:r>
            <a:endParaRPr lang="en-GB" dirty="0" smtClean="0"/>
          </a:p>
        </p:txBody>
      </p:sp>
      <p:sp>
        <p:nvSpPr>
          <p:cNvPr id="11" name="Rectangle 10"/>
          <p:cNvSpPr/>
          <p:nvPr userDrawn="1"/>
        </p:nvSpPr>
        <p:spPr bwMode="auto">
          <a:xfrm>
            <a:off x="632520" y="1700808"/>
            <a:ext cx="2448272" cy="4608512"/>
          </a:xfrm>
          <a:prstGeom prst="rect">
            <a:avLst/>
          </a:prstGeom>
          <a:solidFill>
            <a:schemeClr val="bg1">
              <a:lumMod val="85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Lst>
  <p:txStyles>
    <p:titleStyle>
      <a:lvl1pPr algn="l" rtl="0" eaLnBrk="1" fontAlgn="base" hangingPunct="1">
        <a:spcBef>
          <a:spcPct val="0"/>
        </a:spcBef>
        <a:spcAft>
          <a:spcPct val="0"/>
        </a:spcAft>
        <a:defRPr sz="2500" cap="small" baseline="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50000"/>
        </a:spcBef>
        <a:spcAft>
          <a:spcPct val="0"/>
        </a:spcAft>
        <a:buClrTx/>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Tx/>
        <a:buSzPct val="100000"/>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Tx/>
        <a:buFont typeface="Arial" pitchFamily="34" charset="0"/>
        <a:buChar char="•"/>
        <a:defRPr sz="1600">
          <a:solidFill>
            <a:schemeClr val="tx1"/>
          </a:solidFill>
          <a:latin typeface="+mn-lt"/>
        </a:defRPr>
      </a:lvl3pPr>
      <a:lvl4pPr marL="1562100" indent="-228600" algn="l" rtl="0" eaLnBrk="1" fontAlgn="base" hangingPunct="1">
        <a:spcBef>
          <a:spcPct val="20000"/>
        </a:spcBef>
        <a:spcAft>
          <a:spcPct val="0"/>
        </a:spcAft>
        <a:buClrTx/>
        <a:buFont typeface="Wingdings" pitchFamily="2" charset="2"/>
        <a:buChar char="§"/>
        <a:defRPr sz="1400">
          <a:solidFill>
            <a:schemeClr val="tx1"/>
          </a:solidFill>
          <a:latin typeface="+mn-lt"/>
        </a:defRPr>
      </a:lvl4pPr>
      <a:lvl5pPr marL="1981200" indent="-228600" algn="l" rtl="0" eaLnBrk="1" fontAlgn="base" hangingPunct="1">
        <a:spcBef>
          <a:spcPct val="20000"/>
        </a:spcBef>
        <a:spcAft>
          <a:spcPct val="0"/>
        </a:spcAft>
        <a:buClrTx/>
        <a:buFont typeface="Arial" pitchFamily="34" charset="0"/>
        <a:buChar char="-"/>
        <a:defRPr sz="1400">
          <a:solidFill>
            <a:schemeClr val="tx1"/>
          </a:solidFill>
          <a:latin typeface="+mn-lt"/>
        </a:defRPr>
      </a:lvl5pPr>
      <a:lvl6pPr marL="2438400" indent="-228600" algn="l" rtl="0" eaLnBrk="1" fontAlgn="base" hangingPunct="1">
        <a:spcBef>
          <a:spcPct val="20000"/>
        </a:spcBef>
        <a:spcAft>
          <a:spcPct val="0"/>
        </a:spcAft>
        <a:buClr>
          <a:srgbClr val="FF3F00"/>
        </a:buClr>
        <a:defRPr sz="1400">
          <a:solidFill>
            <a:schemeClr val="tx1"/>
          </a:solidFill>
          <a:latin typeface="+mn-lt"/>
        </a:defRPr>
      </a:lvl6pPr>
      <a:lvl7pPr marL="2895600" indent="-228600" algn="l" rtl="0" eaLnBrk="1" fontAlgn="base" hangingPunct="1">
        <a:spcBef>
          <a:spcPct val="20000"/>
        </a:spcBef>
        <a:spcAft>
          <a:spcPct val="0"/>
        </a:spcAft>
        <a:buClr>
          <a:srgbClr val="FF3F00"/>
        </a:buClr>
        <a:defRPr sz="1400">
          <a:solidFill>
            <a:schemeClr val="tx1"/>
          </a:solidFill>
          <a:latin typeface="+mn-lt"/>
        </a:defRPr>
      </a:lvl7pPr>
      <a:lvl8pPr marL="3352800" indent="-228600" algn="l" rtl="0" eaLnBrk="1" fontAlgn="base" hangingPunct="1">
        <a:spcBef>
          <a:spcPct val="20000"/>
        </a:spcBef>
        <a:spcAft>
          <a:spcPct val="0"/>
        </a:spcAft>
        <a:buClr>
          <a:srgbClr val="FF3F00"/>
        </a:buClr>
        <a:defRPr sz="1400">
          <a:solidFill>
            <a:schemeClr val="tx1"/>
          </a:solidFill>
          <a:latin typeface="+mn-lt"/>
        </a:defRPr>
      </a:lvl8pPr>
      <a:lvl9pPr marL="3810000" indent="-228600" algn="l" rtl="0" eaLnBrk="1" fontAlgn="base" hangingPunct="1">
        <a:spcBef>
          <a:spcPct val="20000"/>
        </a:spcBef>
        <a:spcAft>
          <a:spcPct val="0"/>
        </a:spcAft>
        <a:buClr>
          <a:srgbClr val="FF3F00"/>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144_QO40267-indicateurs-et-tableaux-de-bord-motivants.jpg"/>
          <p:cNvPicPr>
            <a:picLocks noChangeAspect="1"/>
          </p:cNvPicPr>
          <p:nvPr/>
        </p:nvPicPr>
        <p:blipFill>
          <a:blip r:embed="rId2" cstate="print">
            <a:duotone>
              <a:schemeClr val="accent4">
                <a:shade val="45000"/>
                <a:satMod val="135000"/>
              </a:schemeClr>
              <a:prstClr val="white"/>
            </a:duotone>
          </a:blip>
          <a:srcRect t="8988" b="13662"/>
          <a:stretch>
            <a:fillRect/>
          </a:stretch>
        </p:blipFill>
        <p:spPr>
          <a:xfrm>
            <a:off x="0" y="0"/>
            <a:ext cx="9906000" cy="6858000"/>
          </a:xfrm>
          <a:prstGeom prst="rect">
            <a:avLst/>
          </a:prstGeom>
        </p:spPr>
      </p:pic>
      <p:sp>
        <p:nvSpPr>
          <p:cNvPr id="2" name="Titre 1"/>
          <p:cNvSpPr>
            <a:spLocks noGrp="1"/>
          </p:cNvSpPr>
          <p:nvPr>
            <p:ph type="ctrTitle"/>
          </p:nvPr>
        </p:nvSpPr>
        <p:spPr>
          <a:xfrm>
            <a:off x="560512" y="2420888"/>
            <a:ext cx="9001000" cy="1656184"/>
          </a:xfrm>
        </p:spPr>
        <p:txBody>
          <a:bodyPr/>
          <a:lstStyle/>
          <a:p>
            <a:r>
              <a:rPr lang="fr-FR" sz="2500" b="1" dirty="0" smtClean="0"/>
              <a:t>mesure </a:t>
            </a:r>
            <a:r>
              <a:rPr lang="fr-FR" sz="2500" b="1" dirty="0" smtClean="0"/>
              <a:t>de la performance dans les Administrations</a:t>
            </a:r>
            <a:br>
              <a:rPr lang="fr-FR" sz="2500" b="1" dirty="0" smtClean="0"/>
            </a:br>
            <a:r>
              <a:rPr lang="fr-FR" sz="2500" b="1" dirty="0" smtClean="0"/>
              <a:t>-</a:t>
            </a:r>
            <a:r>
              <a:rPr lang="fr-FR" sz="2500" b="1" dirty="0" smtClean="0"/>
              <a:t> cas </a:t>
            </a:r>
            <a:r>
              <a:rPr lang="fr-FR" sz="2500" b="1" dirty="0" smtClean="0"/>
              <a:t>de la Douane Malagasy -</a:t>
            </a:r>
            <a:endParaRPr lang="fr-FR" sz="2500" b="1" dirty="0"/>
          </a:p>
        </p:txBody>
      </p:sp>
      <p:sp>
        <p:nvSpPr>
          <p:cNvPr id="4" name="Sous-titre 3"/>
          <p:cNvSpPr>
            <a:spLocks noGrp="1"/>
          </p:cNvSpPr>
          <p:nvPr>
            <p:ph type="subTitle" idx="1"/>
          </p:nvPr>
        </p:nvSpPr>
        <p:spPr>
          <a:xfrm>
            <a:off x="560512" y="3733800"/>
            <a:ext cx="8507288" cy="343272"/>
          </a:xfrm>
        </p:spPr>
        <p:txBody>
          <a:bodyPr/>
          <a:lstStyle/>
          <a:p>
            <a:r>
              <a:rPr lang="fr-FR" sz="1600" b="1" i="1" dirty="0" smtClean="0"/>
              <a:t>VOLA-RAZAFINDRAMIANDRA Ramiandrasoa</a:t>
            </a:r>
            <a:endParaRPr lang="fr-FR" sz="1600" b="1" i="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r>
              <a:rPr lang="fr-FR" dirty="0" smtClean="0"/>
              <a:t>On note trois catégories d’objectifs et d’indicateurs :</a:t>
            </a:r>
          </a:p>
          <a:p>
            <a:pPr lvl="1"/>
            <a:endParaRPr lang="fr-FR" sz="600" b="1" dirty="0" smtClean="0"/>
          </a:p>
          <a:p>
            <a:pPr lvl="1"/>
            <a:r>
              <a:rPr lang="fr-FR" b="1" dirty="0" smtClean="0"/>
              <a:t>Les indicateurs traditionnels.</a:t>
            </a:r>
            <a:r>
              <a:rPr lang="fr-FR" dirty="0" smtClean="0"/>
              <a:t>  Ont été retenus quelques objectifs / indicateurs SMART  (spécifiques, mesurables, atteignables, réalistes/réalisables et temporellement définis)</a:t>
            </a:r>
            <a:r>
              <a:rPr lang="fr-FR" dirty="0" smtClean="0"/>
              <a:t> </a:t>
            </a:r>
          </a:p>
          <a:p>
            <a:pPr lvl="1"/>
            <a:endParaRPr lang="fr-FR" sz="600" dirty="0" smtClean="0"/>
          </a:p>
          <a:p>
            <a:pPr lvl="1"/>
            <a:r>
              <a:rPr lang="fr-FR" b="1" dirty="0" smtClean="0"/>
              <a:t>Les indicateurs mis en place par les bailleurs de fonds </a:t>
            </a:r>
            <a:r>
              <a:rPr lang="fr-FR" dirty="0" smtClean="0"/>
              <a:t>et qui sont généralement pris en compte pour mesurer le niveau de facilitation apporté par une administration</a:t>
            </a:r>
          </a:p>
          <a:p>
            <a:pPr lvl="1"/>
            <a:endParaRPr lang="fr-FR" sz="600" b="1" dirty="0" smtClean="0"/>
          </a:p>
          <a:p>
            <a:pPr lvl="1"/>
            <a:r>
              <a:rPr lang="fr-FR" b="1" dirty="0" smtClean="0"/>
              <a:t>Et les nouveaux indicateurs.</a:t>
            </a:r>
            <a:r>
              <a:rPr lang="fr-FR" dirty="0" smtClean="0"/>
              <a:t> Il s’agit d’indicateurs inhabituels dans le secteur public, pas nécessairement quantifiables mais qui témoignent des efforts déployés</a:t>
            </a:r>
          </a:p>
          <a:p>
            <a:endParaRPr lang="fr-FR" dirty="0" smtClean="0"/>
          </a:p>
          <a:p>
            <a:pPr lvl="2"/>
            <a:endParaRPr lang="fr-FR" sz="1800" dirty="0" smtClean="0"/>
          </a:p>
          <a:p>
            <a:pPr lvl="1"/>
            <a:endParaRPr lang="fr-FR" dirty="0" smtClean="0"/>
          </a:p>
          <a:p>
            <a:endParaRPr lang="fr-FR"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xfrm>
            <a:off x="3512840" y="1676400"/>
            <a:ext cx="5760640" cy="4648200"/>
          </a:xfrm>
        </p:spPr>
        <p:txBody>
          <a:bodyPr/>
          <a:lstStyle/>
          <a:p>
            <a:r>
              <a:rPr lang="fr-FR" b="1" dirty="0" smtClean="0"/>
              <a:t>Les indicateurs traditionnels retenus</a:t>
            </a:r>
          </a:p>
          <a:p>
            <a:pPr lvl="1"/>
            <a:endParaRPr lang="fr-FR" dirty="0" smtClean="0"/>
          </a:p>
          <a:p>
            <a:pPr lvl="1"/>
            <a:r>
              <a:rPr lang="fr-FR" b="1" dirty="0" smtClean="0">
                <a:solidFill>
                  <a:srgbClr val="660033"/>
                </a:solidFill>
              </a:rPr>
              <a:t>L’évolution des recettes douanières :</a:t>
            </a:r>
          </a:p>
          <a:p>
            <a:pPr lvl="2"/>
            <a:endParaRPr lang="fr-FR" sz="1800" dirty="0" smtClean="0"/>
          </a:p>
          <a:p>
            <a:pPr lvl="2"/>
            <a:r>
              <a:rPr lang="fr-FR" sz="1800" dirty="0" smtClean="0"/>
              <a:t>Les recettes douanières constituant près de 47% du budget de l’Etat, le suivi de leur encaissement reste primordial.</a:t>
            </a:r>
          </a:p>
          <a:p>
            <a:pPr lvl="2"/>
            <a:endParaRPr lang="fr-FR" sz="1000" dirty="0" smtClean="0"/>
          </a:p>
          <a:p>
            <a:pPr lvl="2"/>
            <a:r>
              <a:rPr lang="fr-FR" sz="1800" dirty="0" smtClean="0"/>
              <a:t>Toutefois, il ne s’agit plus uniquement de suivre si les objectifs ont été atteints, et de juger ainsi de l’efficacité de l’administration. Il s’agit également , le cas échéant, de comprendre pourquoi  les objectifs n’ont pas été atteints, et ce bien souvent, indépendamment des services douaniers.</a:t>
            </a:r>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
        <p:nvSpPr>
          <p:cNvPr id="5" name="Espace réservé du contenu 4"/>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3512841" y="1700808"/>
            <a:ext cx="5150252" cy="3096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pPr lvl="1"/>
            <a:r>
              <a:rPr lang="fr-FR" b="1" dirty="0" smtClean="0">
                <a:solidFill>
                  <a:srgbClr val="660033"/>
                </a:solidFill>
              </a:rPr>
              <a:t>Le délais de dédouanement</a:t>
            </a:r>
          </a:p>
          <a:p>
            <a:pPr lvl="1"/>
            <a:endParaRPr lang="fr-FR" b="1" dirty="0" smtClean="0"/>
          </a:p>
          <a:p>
            <a:pPr lvl="2"/>
            <a:r>
              <a:rPr lang="fr-FR" sz="1800" dirty="0" smtClean="0"/>
              <a:t>La mesure du délai de dédouanement est le principal indicateur mesurant la  contribution de la douane à la facilitation du commerce.</a:t>
            </a:r>
          </a:p>
          <a:p>
            <a:pPr lvl="2"/>
            <a:endParaRPr lang="fr-FR" sz="1800" dirty="0" smtClean="0"/>
          </a:p>
          <a:p>
            <a:pPr lvl="2"/>
            <a:r>
              <a:rPr lang="fr-FR" sz="1800" dirty="0" smtClean="0"/>
              <a:t>Toutefois, chaque bureau de douane ayant ses spécificités, il ne s’agit plus de se cantonner à l’évolution du délai moyen. Il s’agit désormais de raisonner en termes de pourcentage de dédouanements réalisés dans les délais (Objectifs : 24h pour l’aérien et 48h pour le maritime) et de travailler sur l’amélioration de ce taux.</a:t>
            </a:r>
            <a:endParaRPr lang="fr-FR" dirty="0" smtClean="0"/>
          </a:p>
          <a:p>
            <a:endParaRPr lang="fr-FR"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
        <p:nvSpPr>
          <p:cNvPr id="5" name="Espace réservé du contenu 4"/>
          <p:cNvSpPr>
            <a:spLocks noGrp="1"/>
          </p:cNvSpPr>
          <p:nvPr>
            <p:ph idx="1"/>
          </p:nvPr>
        </p:nvSpPr>
        <p:spPr/>
        <p:txBody>
          <a:bodyPr/>
          <a:lstStyle/>
          <a:p>
            <a:endParaRPr lang="fr-FR" dirty="0"/>
          </a:p>
        </p:txBody>
      </p:sp>
      <p:pic>
        <p:nvPicPr>
          <p:cNvPr id="2055" name="Picture 7"/>
          <p:cNvPicPr>
            <a:picLocks noChangeAspect="1" noChangeArrowheads="1"/>
          </p:cNvPicPr>
          <p:nvPr/>
        </p:nvPicPr>
        <p:blipFill>
          <a:blip r:embed="rId2" cstate="print"/>
          <a:srcRect/>
          <a:stretch>
            <a:fillRect/>
          </a:stretch>
        </p:blipFill>
        <p:spPr bwMode="auto">
          <a:xfrm>
            <a:off x="3512841" y="1628802"/>
            <a:ext cx="4069679" cy="1800198"/>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4015273" y="3212976"/>
            <a:ext cx="5305140" cy="3168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xfrm>
            <a:off x="3512840" y="1628800"/>
            <a:ext cx="5707360" cy="4648200"/>
          </a:xfrm>
        </p:spPr>
        <p:txBody>
          <a:bodyPr/>
          <a:lstStyle/>
          <a:p>
            <a:pPr lvl="1"/>
            <a:r>
              <a:rPr lang="fr-FR" b="1" dirty="0" smtClean="0">
                <a:solidFill>
                  <a:srgbClr val="660033"/>
                </a:solidFill>
              </a:rPr>
              <a:t>Les indicateurs du </a:t>
            </a:r>
            <a:r>
              <a:rPr lang="fr-FR" b="1" dirty="0" err="1" smtClean="0">
                <a:solidFill>
                  <a:srgbClr val="660033"/>
                </a:solidFill>
              </a:rPr>
              <a:t>Doing</a:t>
            </a:r>
            <a:r>
              <a:rPr lang="fr-FR" b="1" dirty="0" smtClean="0">
                <a:solidFill>
                  <a:srgbClr val="660033"/>
                </a:solidFill>
              </a:rPr>
              <a:t> Business</a:t>
            </a:r>
            <a:endParaRPr lang="fr-FR" dirty="0" smtClean="0">
              <a:solidFill>
                <a:srgbClr val="660033"/>
              </a:solidFill>
            </a:endParaRPr>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r>
              <a:rPr lang="fr-FR" b="1" dirty="0" smtClean="0">
                <a:solidFill>
                  <a:srgbClr val="660033"/>
                </a:solidFill>
              </a:rPr>
              <a:t>Le </a:t>
            </a:r>
            <a:r>
              <a:rPr lang="fr-FR" b="1" dirty="0" err="1" smtClean="0">
                <a:solidFill>
                  <a:srgbClr val="660033"/>
                </a:solidFill>
              </a:rPr>
              <a:t>Logistic</a:t>
            </a:r>
            <a:r>
              <a:rPr lang="fr-FR" b="1" dirty="0" smtClean="0">
                <a:solidFill>
                  <a:srgbClr val="660033"/>
                </a:solidFill>
              </a:rPr>
              <a:t> Performance </a:t>
            </a:r>
            <a:r>
              <a:rPr lang="fr-FR" b="1" dirty="0" err="1" smtClean="0">
                <a:solidFill>
                  <a:srgbClr val="660033"/>
                </a:solidFill>
              </a:rPr>
              <a:t>Indicator</a:t>
            </a:r>
            <a:endParaRPr lang="fr-FR" b="1" dirty="0" smtClean="0">
              <a:solidFill>
                <a:srgbClr val="660033"/>
              </a:solidFill>
            </a:endParaRPr>
          </a:p>
          <a:p>
            <a:pPr lvl="1"/>
            <a:endParaRPr lang="fr-FR" dirty="0" smtClean="0"/>
          </a:p>
          <a:p>
            <a:endParaRPr lang="fr-FR" sz="1800"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3224808" y="5013176"/>
            <a:ext cx="6471667" cy="14668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219003" y="2132856"/>
            <a:ext cx="648652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r>
              <a:rPr lang="fr-FR" b="1" dirty="0" smtClean="0"/>
              <a:t>Les nouveaux indicateurs :</a:t>
            </a:r>
            <a:endParaRPr lang="fr-FR" dirty="0" smtClean="0"/>
          </a:p>
          <a:p>
            <a:pPr>
              <a:buNone/>
            </a:pPr>
            <a:r>
              <a:rPr lang="fr-FR" dirty="0" smtClean="0"/>
              <a:t>	En dehors des indicateurs traditionnels, d’autres indicateurs plus « qualitatifs » ont été pris en considération car </a:t>
            </a:r>
            <a:r>
              <a:rPr lang="fr-FR" dirty="0" smtClean="0"/>
              <a:t>traduisant </a:t>
            </a:r>
            <a:r>
              <a:rPr lang="fr-FR" dirty="0" smtClean="0"/>
              <a:t>les efforts déployés par l’administration dans le cadre de la réalisation du service public :</a:t>
            </a:r>
          </a:p>
          <a:p>
            <a:pPr lvl="1"/>
            <a:r>
              <a:rPr lang="fr-FR" dirty="0" smtClean="0"/>
              <a:t>les efforts en matière de communication</a:t>
            </a:r>
          </a:p>
          <a:p>
            <a:pPr lvl="1"/>
            <a:r>
              <a:rPr lang="fr-FR" dirty="0" smtClean="0"/>
              <a:t>les efforts en matière de transparence</a:t>
            </a:r>
          </a:p>
          <a:p>
            <a:pPr lvl="1"/>
            <a:r>
              <a:rPr lang="fr-FR" dirty="0" smtClean="0"/>
              <a:t>les efforts d’assouplissement des procédures</a:t>
            </a:r>
          </a:p>
          <a:p>
            <a:pPr lvl="1"/>
            <a:r>
              <a:rPr lang="fr-FR" dirty="0" smtClean="0"/>
              <a:t>la mesure de la satisfaction des usagers</a:t>
            </a:r>
          </a:p>
          <a:p>
            <a:pPr>
              <a:buNone/>
            </a:pPr>
            <a:endParaRPr lang="fr-FR" dirty="0" smtClean="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ln>
            <a:noFill/>
          </a:ln>
        </p:spPr>
        <p:txBody>
          <a:bodyPr/>
          <a:lstStyle/>
          <a:p>
            <a:pPr lvl="1"/>
            <a:r>
              <a:rPr lang="fr-FR" b="1" dirty="0" smtClean="0">
                <a:solidFill>
                  <a:srgbClr val="660033"/>
                </a:solidFill>
              </a:rPr>
              <a:t>Les efforts de communication interne :</a:t>
            </a:r>
          </a:p>
          <a:p>
            <a:pPr lvl="2"/>
            <a:r>
              <a:rPr lang="fr-FR" sz="1800" dirty="0" smtClean="0"/>
              <a:t>Organisation de colloques et ateliers pour rassembler l’ensemble de l’administration autour de la vision commune</a:t>
            </a:r>
          </a:p>
          <a:p>
            <a:pPr lvl="2"/>
            <a:r>
              <a:rPr lang="fr-FR" sz="1800" dirty="0" smtClean="0"/>
              <a:t>Tenue de séances de team building visant à promouvoir le partenariat public privé et à renforcer le dynamisme des agents</a:t>
            </a:r>
            <a:endParaRPr lang="fr-FR"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5" name="Picture 6" descr="DSC00240.JPG"/>
          <p:cNvPicPr>
            <a:picLocks noChangeAspect="1"/>
          </p:cNvPicPr>
          <p:nvPr/>
        </p:nvPicPr>
        <p:blipFill>
          <a:blip r:embed="rId2" cstate="print"/>
          <a:srcRect t="16250" b="32501"/>
          <a:stretch>
            <a:fillRect/>
          </a:stretch>
        </p:blipFill>
        <p:spPr>
          <a:xfrm>
            <a:off x="3512840" y="4149080"/>
            <a:ext cx="5688632" cy="2186525"/>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ln>
            <a:noFill/>
          </a:ln>
        </p:spPr>
        <p:txBody>
          <a:bodyPr/>
          <a:lstStyle/>
          <a:p>
            <a:pPr lvl="1"/>
            <a:r>
              <a:rPr lang="fr-FR" b="1" dirty="0" smtClean="0">
                <a:solidFill>
                  <a:srgbClr val="660033"/>
                </a:solidFill>
              </a:rPr>
              <a:t>Les efforts de communication externe.</a:t>
            </a:r>
            <a:r>
              <a:rPr lang="fr-FR" b="1" dirty="0" smtClean="0"/>
              <a:t> </a:t>
            </a:r>
            <a:r>
              <a:rPr lang="fr-FR" dirty="0" smtClean="0"/>
              <a:t>Se positionnant comme un véritable </a:t>
            </a:r>
            <a:r>
              <a:rPr lang="fr-FR" dirty="0" smtClean="0"/>
              <a:t>partenaire, </a:t>
            </a:r>
            <a:r>
              <a:rPr lang="fr-FR" dirty="0" smtClean="0"/>
              <a:t>la douane privilégie les échanges</a:t>
            </a:r>
            <a:r>
              <a:rPr lang="fr-FR" dirty="0" smtClean="0"/>
              <a:t> avec </a:t>
            </a:r>
            <a:r>
              <a:rPr lang="fr-FR" dirty="0" smtClean="0"/>
              <a:t>toutes les parties prenantes :</a:t>
            </a:r>
          </a:p>
          <a:p>
            <a:pPr lvl="2"/>
            <a:r>
              <a:rPr lang="fr-FR" dirty="0" smtClean="0"/>
              <a:t>participations aux tables rondes</a:t>
            </a:r>
          </a:p>
          <a:p>
            <a:pPr lvl="2"/>
            <a:r>
              <a:rPr lang="fr-FR" dirty="0" smtClean="0"/>
              <a:t>mise en place de l’Observatoire des Délais de Dédouanement  (identification des sources de blocage et des actions correctives).</a:t>
            </a:r>
          </a:p>
          <a:p>
            <a:pPr lvl="1"/>
            <a:endParaRPr lang="fr-FR" sz="1000" dirty="0" smtClean="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5" name="Picture 8" descr="FA 014.jpg"/>
          <p:cNvPicPr>
            <a:picLocks noChangeAspect="1"/>
          </p:cNvPicPr>
          <p:nvPr/>
        </p:nvPicPr>
        <p:blipFill>
          <a:blip r:embed="rId2" cstate="print"/>
          <a:srcRect t="25955" b="22247"/>
          <a:stretch>
            <a:fillRect/>
          </a:stretch>
        </p:blipFill>
        <p:spPr>
          <a:xfrm>
            <a:off x="3512840" y="4099325"/>
            <a:ext cx="5688632" cy="2209995"/>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632520" y="152400"/>
            <a:ext cx="8587680" cy="914400"/>
          </a:xfrm>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xfrm>
            <a:off x="3512840" y="914400"/>
            <a:ext cx="5707360" cy="4648200"/>
          </a:xfrm>
        </p:spPr>
        <p:txBody>
          <a:bodyPr/>
          <a:lstStyle/>
          <a:p>
            <a:pPr lvl="1"/>
            <a:r>
              <a:rPr lang="fr-FR" b="1" dirty="0" smtClean="0">
                <a:solidFill>
                  <a:srgbClr val="660033"/>
                </a:solidFill>
              </a:rPr>
              <a:t>Les efforts réalisés en matière de transparence.</a:t>
            </a:r>
            <a:r>
              <a:rPr lang="fr-FR" b="1" dirty="0" smtClean="0">
                <a:solidFill>
                  <a:srgbClr val="660033"/>
                </a:solidFill>
              </a:rPr>
              <a:t> </a:t>
            </a:r>
          </a:p>
          <a:p>
            <a:pPr lvl="1">
              <a:buNone/>
            </a:pPr>
            <a:r>
              <a:rPr lang="fr-FR" b="1" dirty="0" smtClean="0">
                <a:solidFill>
                  <a:srgbClr val="660033"/>
                </a:solidFill>
              </a:rPr>
              <a:t>	</a:t>
            </a:r>
            <a:r>
              <a:rPr lang="fr-FR" dirty="0" smtClean="0"/>
              <a:t>Une </a:t>
            </a:r>
            <a:r>
              <a:rPr lang="fr-FR" dirty="0" smtClean="0"/>
              <a:t>importance particulière est donnée à l’informatisation,</a:t>
            </a:r>
            <a:r>
              <a:rPr lang="fr-FR" dirty="0" smtClean="0"/>
              <a:t> à la connectivité</a:t>
            </a:r>
            <a:r>
              <a:rPr lang="fr-FR" dirty="0" smtClean="0"/>
              <a:t> </a:t>
            </a:r>
            <a:r>
              <a:rPr lang="fr-FR" dirty="0" smtClean="0"/>
              <a:t>et à la </a:t>
            </a:r>
            <a:r>
              <a:rPr lang="fr-FR" dirty="0" smtClean="0"/>
              <a:t>transparence</a:t>
            </a:r>
            <a:r>
              <a:rPr lang="fr-FR" dirty="0" smtClean="0"/>
              <a:t> au </a:t>
            </a:r>
            <a:r>
              <a:rPr lang="fr-FR" dirty="0" smtClean="0"/>
              <a:t>niveau de la procédure avec, entres autres, la mise en place :</a:t>
            </a:r>
          </a:p>
          <a:p>
            <a:pPr lvl="2"/>
            <a:r>
              <a:rPr lang="fr-FR" dirty="0" smtClean="0"/>
              <a:t>d’un système de </a:t>
            </a:r>
            <a:r>
              <a:rPr lang="fr-FR" dirty="0" err="1" smtClean="0"/>
              <a:t>tracking</a:t>
            </a:r>
            <a:r>
              <a:rPr lang="fr-FR" dirty="0" smtClean="0"/>
              <a:t> en temps réel</a:t>
            </a:r>
          </a:p>
          <a:p>
            <a:pPr lvl="2"/>
            <a:r>
              <a:rPr lang="fr-FR" dirty="0" smtClean="0"/>
              <a:t>et d’un système de monitoring des performances</a:t>
            </a:r>
          </a:p>
          <a:p>
            <a:pPr lvl="2"/>
            <a:endParaRPr lang="fr-FR" dirty="0" smtClean="0"/>
          </a:p>
          <a:p>
            <a:pPr lvl="1"/>
            <a:r>
              <a:rPr lang="fr-FR" b="1" dirty="0" smtClean="0">
                <a:solidFill>
                  <a:srgbClr val="660033"/>
                </a:solidFill>
              </a:rPr>
              <a:t>Les efforts d’assouplissement des procédures</a:t>
            </a:r>
          </a:p>
          <a:p>
            <a:pPr lvl="1">
              <a:buNone/>
            </a:pPr>
            <a:r>
              <a:rPr lang="fr-FR" dirty="0" smtClean="0"/>
              <a:t>	Des efforts d’assouplissement et d’ajustement de procédures ont été réalisés en faveur :</a:t>
            </a:r>
          </a:p>
          <a:p>
            <a:pPr lvl="2"/>
            <a:r>
              <a:rPr lang="fr-FR" dirty="0" smtClean="0"/>
              <a:t>des grands projets </a:t>
            </a:r>
            <a:r>
              <a:rPr lang="fr-FR" dirty="0" smtClean="0"/>
              <a:t>miniers (protocoles d’accords </a:t>
            </a:r>
            <a:r>
              <a:rPr lang="fr-FR" dirty="0" err="1" smtClean="0"/>
              <a:t>etc</a:t>
            </a:r>
            <a:r>
              <a:rPr lang="fr-FR" dirty="0" smtClean="0"/>
              <a:t>)</a:t>
            </a:r>
          </a:p>
          <a:p>
            <a:pPr lvl="2"/>
            <a:r>
              <a:rPr lang="fr-FR" dirty="0" smtClean="0"/>
              <a:t>des périodes de pointes (ex : campagne litchis)</a:t>
            </a:r>
          </a:p>
          <a:p>
            <a:pPr lvl="2"/>
            <a:r>
              <a:rPr lang="fr-FR" dirty="0" smtClean="0"/>
              <a:t>des opérateurs économiques </a:t>
            </a:r>
            <a:r>
              <a:rPr lang="fr-FR" dirty="0" smtClean="0"/>
              <a:t>agréés (Circuits verts)</a:t>
            </a:r>
            <a:endParaRPr lang="fr-FR" dirty="0" smtClean="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9" descr="220px-MDG_orthographic_svg.png"/>
          <p:cNvPicPr>
            <a:picLocks noChangeAspect="1"/>
          </p:cNvPicPr>
          <p:nvPr/>
        </p:nvPicPr>
        <p:blipFill>
          <a:blip r:embed="rId2" cstate="print"/>
          <a:stretch>
            <a:fillRect/>
          </a:stretch>
        </p:blipFill>
        <p:spPr bwMode="auto">
          <a:xfrm>
            <a:off x="6953672" y="0"/>
            <a:ext cx="2952328" cy="2952328"/>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b="1" cap="small" dirty="0" smtClean="0"/>
              <a:t>Le pays</a:t>
            </a:r>
            <a:endParaRPr lang="fr-FR" b="1" cap="small" dirty="0"/>
          </a:p>
        </p:txBody>
      </p:sp>
      <p:sp>
        <p:nvSpPr>
          <p:cNvPr id="3" name="Espace réservé du contenu 2"/>
          <p:cNvSpPr>
            <a:spLocks noGrp="1"/>
          </p:cNvSpPr>
          <p:nvPr>
            <p:ph idx="1"/>
          </p:nvPr>
        </p:nvSpPr>
        <p:spPr/>
        <p:txBody>
          <a:bodyPr/>
          <a:lstStyle/>
          <a:p>
            <a:pPr lvl="0" fontAlgn="auto">
              <a:spcBef>
                <a:spcPct val="20000"/>
              </a:spcBef>
              <a:spcAft>
                <a:spcPts val="0"/>
              </a:spcAft>
              <a:buNone/>
              <a:defRPr/>
            </a:pPr>
            <a:r>
              <a:rPr lang="fr-FR" b="1" cap="small" dirty="0" smtClean="0"/>
              <a:t>Madagascar :</a:t>
            </a:r>
          </a:p>
          <a:p>
            <a:pPr lvl="0" fontAlgn="auto">
              <a:spcBef>
                <a:spcPct val="20000"/>
              </a:spcBef>
              <a:spcAft>
                <a:spcPts val="0"/>
              </a:spcAft>
              <a:buNone/>
              <a:defRPr/>
            </a:pPr>
            <a:endParaRPr lang="fr-FR" sz="1000" kern="1200" dirty="0" smtClean="0"/>
          </a:p>
          <a:p>
            <a:pPr lvl="0" fontAlgn="auto">
              <a:spcBef>
                <a:spcPct val="20000"/>
              </a:spcBef>
              <a:spcAft>
                <a:spcPts val="0"/>
              </a:spcAft>
              <a:buFont typeface="Arial" pitchFamily="34" charset="0"/>
              <a:buChar char="•"/>
              <a:defRPr/>
            </a:pPr>
            <a:r>
              <a:rPr lang="fr-FR" kern="1200" dirty="0" smtClean="0"/>
              <a:t>4</a:t>
            </a:r>
            <a:r>
              <a:rPr lang="fr-FR" kern="1200" baseline="30000" dirty="0" smtClean="0"/>
              <a:t>ème</a:t>
            </a:r>
            <a:r>
              <a:rPr lang="fr-FR" kern="1200" dirty="0" smtClean="0"/>
              <a:t> plus grande île du monde (587.000 km2)</a:t>
            </a:r>
          </a:p>
          <a:p>
            <a:pPr lvl="0" fontAlgn="auto">
              <a:spcBef>
                <a:spcPct val="20000"/>
              </a:spcBef>
              <a:spcAft>
                <a:spcPts val="0"/>
              </a:spcAft>
              <a:buFont typeface="Arial" pitchFamily="34" charset="0"/>
              <a:buChar char="•"/>
              <a:defRPr/>
            </a:pPr>
            <a:endParaRPr lang="fr-FR" sz="1000" kern="1200" dirty="0" smtClean="0"/>
          </a:p>
          <a:p>
            <a:pPr lvl="0" fontAlgn="auto">
              <a:spcBef>
                <a:spcPct val="20000"/>
              </a:spcBef>
              <a:spcAft>
                <a:spcPts val="0"/>
              </a:spcAft>
              <a:buFont typeface="Arial" pitchFamily="34" charset="0"/>
              <a:buChar char="•"/>
              <a:defRPr/>
            </a:pPr>
            <a:r>
              <a:rPr lang="fr-FR" kern="1200" dirty="0" smtClean="0"/>
              <a:t>Capitale : Antananarivo</a:t>
            </a:r>
          </a:p>
          <a:p>
            <a:pPr lvl="0" fontAlgn="auto">
              <a:spcBef>
                <a:spcPct val="20000"/>
              </a:spcBef>
              <a:spcAft>
                <a:spcPts val="0"/>
              </a:spcAft>
              <a:buFont typeface="Arial" pitchFamily="34" charset="0"/>
              <a:buChar char="•"/>
              <a:defRPr/>
            </a:pPr>
            <a:endParaRPr lang="fr-FR" sz="1000" kern="1200" dirty="0" smtClean="0"/>
          </a:p>
          <a:p>
            <a:pPr lvl="0" fontAlgn="auto">
              <a:spcBef>
                <a:spcPct val="20000"/>
              </a:spcBef>
              <a:spcAft>
                <a:spcPts val="0"/>
              </a:spcAft>
              <a:buFont typeface="Arial" pitchFamily="34" charset="0"/>
              <a:buChar char="•"/>
              <a:defRPr/>
            </a:pPr>
            <a:r>
              <a:rPr lang="fr-FR" kern="1200" dirty="0" smtClean="0"/>
              <a:t>Population : 22 millions</a:t>
            </a:r>
          </a:p>
          <a:p>
            <a:pPr lvl="0" fontAlgn="auto">
              <a:spcBef>
                <a:spcPct val="20000"/>
              </a:spcBef>
              <a:spcAft>
                <a:spcPts val="0"/>
              </a:spcAft>
              <a:buFont typeface="Arial" pitchFamily="34" charset="0"/>
              <a:buChar char="•"/>
              <a:defRPr/>
            </a:pPr>
            <a:endParaRPr lang="fr-FR" sz="1000" kern="1200" dirty="0" smtClean="0"/>
          </a:p>
          <a:p>
            <a:pPr lvl="0" fontAlgn="auto">
              <a:spcBef>
                <a:spcPct val="20000"/>
              </a:spcBef>
              <a:spcAft>
                <a:spcPts val="0"/>
              </a:spcAft>
              <a:buFont typeface="Arial" pitchFamily="34" charset="0"/>
              <a:buChar char="•"/>
              <a:defRPr/>
            </a:pPr>
            <a:r>
              <a:rPr lang="fr-FR" kern="1200" dirty="0" smtClean="0"/>
              <a:t>Langues : Malagasy, Français</a:t>
            </a:r>
          </a:p>
          <a:p>
            <a:pPr lvl="0" fontAlgn="auto">
              <a:spcBef>
                <a:spcPct val="20000"/>
              </a:spcBef>
              <a:spcAft>
                <a:spcPts val="0"/>
              </a:spcAft>
              <a:buFont typeface="Arial" pitchFamily="34" charset="0"/>
              <a:buChar char="•"/>
              <a:defRPr/>
            </a:pPr>
            <a:endParaRPr lang="fr-FR" sz="1000" kern="1200" dirty="0" smtClean="0"/>
          </a:p>
          <a:p>
            <a:pPr lvl="0" fontAlgn="auto">
              <a:spcBef>
                <a:spcPct val="20000"/>
              </a:spcBef>
              <a:spcAft>
                <a:spcPts val="0"/>
              </a:spcAft>
              <a:buFont typeface="Arial" pitchFamily="34" charset="0"/>
              <a:buChar char="•"/>
              <a:defRPr/>
            </a:pPr>
            <a:r>
              <a:rPr lang="fr-FR" kern="1200" dirty="0" smtClean="0"/>
              <a:t>Monnaie : </a:t>
            </a:r>
            <a:r>
              <a:rPr lang="fr-FR" kern="1200" dirty="0" err="1" smtClean="0"/>
              <a:t>Ariary</a:t>
            </a:r>
            <a:r>
              <a:rPr lang="fr-FR" kern="1200" dirty="0" smtClean="0"/>
              <a:t> (MGA)</a:t>
            </a:r>
          </a:p>
          <a:p>
            <a:pPr lvl="0" fontAlgn="auto">
              <a:spcBef>
                <a:spcPct val="20000"/>
              </a:spcBef>
              <a:spcAft>
                <a:spcPts val="0"/>
              </a:spcAft>
              <a:buFont typeface="Arial" pitchFamily="34" charset="0"/>
              <a:buChar char="•"/>
              <a:defRPr/>
            </a:pPr>
            <a:endParaRPr lang="fr-FR" sz="1000" kern="1200" dirty="0" smtClean="0"/>
          </a:p>
          <a:p>
            <a:pPr lvl="0" fontAlgn="auto">
              <a:spcBef>
                <a:spcPct val="20000"/>
              </a:spcBef>
              <a:spcAft>
                <a:spcPts val="0"/>
              </a:spcAft>
              <a:buFont typeface="Arial" pitchFamily="34" charset="0"/>
              <a:buChar char="•"/>
              <a:defRPr/>
            </a:pPr>
            <a:r>
              <a:rPr lang="fr-FR" kern="1200" dirty="0" smtClean="0"/>
              <a:t>Climat : tempéré sur les hautes terres centrales et tropical sur les côtes</a:t>
            </a:r>
            <a:endParaRPr lang="fr-FR" dirty="0"/>
          </a:p>
        </p:txBody>
      </p:sp>
      <p:pic>
        <p:nvPicPr>
          <p:cNvPr id="5" name="Image 4" descr="413ac1be06c32fb59ca678cc1a73154fd0dc44df96f8039d_full.jpg"/>
          <p:cNvPicPr>
            <a:picLocks noChangeAspect="1"/>
          </p:cNvPicPr>
          <p:nvPr/>
        </p:nvPicPr>
        <p:blipFill>
          <a:blip r:embed="rId3" cstate="print"/>
          <a:stretch>
            <a:fillRect/>
          </a:stretch>
        </p:blipFill>
        <p:spPr>
          <a:xfrm>
            <a:off x="704528" y="3336829"/>
            <a:ext cx="2304256" cy="1532331"/>
          </a:xfrm>
          <a:prstGeom prst="rect">
            <a:avLst/>
          </a:prstGeom>
        </p:spPr>
      </p:pic>
      <p:pic>
        <p:nvPicPr>
          <p:cNvPr id="6" name="Image 5" descr="4666-emploi-et-services-premier-voyage-a-madagascar-je-suis-la-pour-vous-aider-.jpg"/>
          <p:cNvPicPr>
            <a:picLocks noChangeAspect="1"/>
          </p:cNvPicPr>
          <p:nvPr/>
        </p:nvPicPr>
        <p:blipFill>
          <a:blip r:embed="rId4" cstate="print"/>
          <a:stretch>
            <a:fillRect/>
          </a:stretch>
        </p:blipFill>
        <p:spPr>
          <a:xfrm>
            <a:off x="704528" y="1772816"/>
            <a:ext cx="2304256" cy="1512168"/>
          </a:xfrm>
          <a:prstGeom prst="rect">
            <a:avLst/>
          </a:prstGeom>
        </p:spPr>
      </p:pic>
      <p:pic>
        <p:nvPicPr>
          <p:cNvPr id="7" name="Image 6" descr="madagascar.jpg"/>
          <p:cNvPicPr>
            <a:picLocks noChangeAspect="1"/>
          </p:cNvPicPr>
          <p:nvPr/>
        </p:nvPicPr>
        <p:blipFill>
          <a:blip r:embed="rId5" cstate="print"/>
          <a:stretch>
            <a:fillRect/>
          </a:stretch>
        </p:blipFill>
        <p:spPr>
          <a:xfrm>
            <a:off x="704528" y="4941168"/>
            <a:ext cx="2304256" cy="12961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pPr lvl="1"/>
            <a:r>
              <a:rPr lang="fr-FR" b="1" dirty="0" smtClean="0">
                <a:solidFill>
                  <a:srgbClr val="660033"/>
                </a:solidFill>
              </a:rPr>
              <a:t>La mesure de la satisfaction des usagers. </a:t>
            </a:r>
            <a:r>
              <a:rPr lang="fr-FR" dirty="0" smtClean="0">
                <a:solidFill>
                  <a:srgbClr val="660033"/>
                </a:solidFill>
              </a:rPr>
              <a:t> </a:t>
            </a:r>
            <a:r>
              <a:rPr lang="fr-FR" dirty="0" smtClean="0"/>
              <a:t>Toujours dans un esprit d’ouverture et dans</a:t>
            </a:r>
            <a:r>
              <a:rPr lang="fr-FR" dirty="0" smtClean="0"/>
              <a:t> </a:t>
            </a:r>
            <a:r>
              <a:rPr lang="fr-FR" dirty="0" smtClean="0"/>
              <a:t>un</a:t>
            </a:r>
            <a:r>
              <a:rPr lang="fr-FR" dirty="0" smtClean="0"/>
              <a:t> </a:t>
            </a:r>
            <a:r>
              <a:rPr lang="fr-FR" dirty="0" smtClean="0"/>
              <a:t>souci </a:t>
            </a:r>
            <a:r>
              <a:rPr lang="fr-FR" dirty="0" smtClean="0"/>
              <a:t>d’amélioration </a:t>
            </a:r>
            <a:r>
              <a:rPr lang="fr-FR" dirty="0" smtClean="0"/>
              <a:t>continue de ses performances, une enquête par sondage est réalisée</a:t>
            </a:r>
            <a:r>
              <a:rPr lang="fr-FR" dirty="0" smtClean="0"/>
              <a:t> annuellement pour mesurer </a:t>
            </a:r>
            <a:r>
              <a:rPr lang="fr-FR" dirty="0" smtClean="0"/>
              <a:t>:</a:t>
            </a:r>
            <a:endParaRPr lang="fr-FR" dirty="0" smtClean="0"/>
          </a:p>
          <a:p>
            <a:pPr lvl="2"/>
            <a:r>
              <a:rPr lang="fr-FR" sz="1800" dirty="0" smtClean="0"/>
              <a:t>la </a:t>
            </a:r>
            <a:r>
              <a:rPr lang="fr-FR" sz="1800" dirty="0" smtClean="0"/>
              <a:t>satisfaction des usagers, des différents partenaires et des agents de l’administration</a:t>
            </a:r>
            <a:endParaRPr lang="fr-FR" sz="1800" dirty="0" smtClean="0"/>
          </a:p>
          <a:p>
            <a:pPr lvl="2"/>
            <a:r>
              <a:rPr lang="fr-FR" sz="1800" dirty="0" smtClean="0"/>
              <a:t>l’image </a:t>
            </a:r>
            <a:r>
              <a:rPr lang="fr-FR" sz="1800" dirty="0" smtClean="0"/>
              <a:t>de l’administration (perception des usagers par rapport aux réformes entreprises, mesure de l’intégrité, etc.)</a:t>
            </a:r>
            <a:endParaRPr lang="fr-FR" sz="1800" dirty="0" smtClean="0"/>
          </a:p>
          <a:p>
            <a:pPr lvl="2"/>
            <a:r>
              <a:rPr lang="fr-FR" sz="1800" dirty="0" smtClean="0"/>
              <a:t>l’image </a:t>
            </a:r>
            <a:r>
              <a:rPr lang="fr-FR" sz="1800" dirty="0" smtClean="0"/>
              <a:t>du partenariat </a:t>
            </a:r>
            <a:r>
              <a:rPr lang="fr-FR" sz="1800" dirty="0" err="1" smtClean="0"/>
              <a:t>public-privé</a:t>
            </a:r>
            <a:r>
              <a:rPr lang="fr-FR" sz="1800" dirty="0" smtClean="0"/>
              <a:t> (</a:t>
            </a:r>
            <a:r>
              <a:rPr lang="fr-FR" sz="1800" dirty="0" err="1" smtClean="0"/>
              <a:t>Douane-GasyNet</a:t>
            </a:r>
            <a:r>
              <a:rPr lang="fr-FR" sz="1800" dirty="0" smtClean="0"/>
              <a:t>)</a:t>
            </a:r>
            <a:endParaRPr lang="fr-FR" sz="1800" dirty="0" smtClean="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3512839" y="1700807"/>
            <a:ext cx="4733417" cy="3312369"/>
          </a:xfrm>
          <a:prstGeom prst="rect">
            <a:avLst/>
          </a:prstGeom>
          <a:noFill/>
          <a:ln w="9525">
            <a:solidFill>
              <a:schemeClr val="bg1">
                <a:lumMod val="85000"/>
              </a:schemeClr>
            </a:solidFill>
            <a:miter lim="800000"/>
            <a:headEnd/>
            <a:tailEnd/>
          </a:ln>
        </p:spPr>
      </p:pic>
      <p:sp>
        <p:nvSpPr>
          <p:cNvPr id="9" name="Espace réservé du contenu 2"/>
          <p:cNvSpPr txBox="1">
            <a:spLocks/>
          </p:cNvSpPr>
          <p:nvPr/>
        </p:nvSpPr>
        <p:spPr bwMode="auto">
          <a:xfrm>
            <a:off x="3512840" y="5733256"/>
            <a:ext cx="5688632" cy="576064"/>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defRPr/>
            </a:pPr>
            <a:r>
              <a:rPr kumimoji="0" lang="fr-FR" sz="1400" b="0" i="1" u="sng" strike="noStrike" kern="0" cap="none" spc="0" normalizeH="0" baseline="0" noProof="0" smtClean="0">
                <a:ln>
                  <a:noFill/>
                </a:ln>
                <a:solidFill>
                  <a:schemeClr val="tx1"/>
                </a:solidFill>
                <a:effectLst/>
                <a:uLnTx/>
                <a:uFillTx/>
                <a:latin typeface="+mn-lt"/>
                <a:ea typeface="+mn-ea"/>
                <a:cs typeface="+mn-cs"/>
              </a:rPr>
              <a:t>Source : </a:t>
            </a:r>
            <a:r>
              <a:rPr kumimoji="0" lang="fr-FR" sz="1400" b="0" i="1" u="none" strike="noStrike" kern="0" cap="none" spc="0" normalizeH="0" baseline="0" noProof="0" smtClean="0">
                <a:ln>
                  <a:noFill/>
                </a:ln>
                <a:solidFill>
                  <a:schemeClr val="tx1"/>
                </a:solidFill>
                <a:effectLst/>
                <a:uLnTx/>
                <a:uFillTx/>
                <a:latin typeface="+mn-lt"/>
                <a:ea typeface="+mn-ea"/>
                <a:cs typeface="+mn-cs"/>
              </a:rPr>
              <a:t> Enquête réalisée par le cabinet ATW Consultants auprès de 160 déclarants, 54 partenaires et 66 agents de la douane.</a:t>
            </a:r>
            <a:endParaRPr kumimoji="0" lang="fr-FR" sz="14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xfrm>
            <a:off x="3512840" y="5733256"/>
            <a:ext cx="5688632" cy="576064"/>
          </a:xfrm>
          <a:ln>
            <a:solidFill>
              <a:schemeClr val="tx1"/>
            </a:solidFill>
          </a:ln>
        </p:spPr>
        <p:txBody>
          <a:bodyPr/>
          <a:lstStyle/>
          <a:p>
            <a:pPr marL="0" indent="0">
              <a:buNone/>
            </a:pPr>
            <a:r>
              <a:rPr lang="fr-FR" sz="1400" i="1" u="sng" dirty="0" smtClean="0"/>
              <a:t>Source : </a:t>
            </a:r>
            <a:r>
              <a:rPr lang="fr-FR" sz="1400" i="1" dirty="0" smtClean="0"/>
              <a:t> Enquête réalisée par le cabinet ATW Consultants auprès de 160 déclarants, 54 partenaires et 66 agents de la douane.</a:t>
            </a:r>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1028" name="Picture 4"/>
          <p:cNvPicPr>
            <a:picLocks noChangeAspect="1" noChangeArrowheads="1"/>
          </p:cNvPicPr>
          <p:nvPr/>
        </p:nvPicPr>
        <p:blipFill>
          <a:blip r:embed="rId2" cstate="print"/>
          <a:srcRect/>
          <a:stretch>
            <a:fillRect/>
          </a:stretch>
        </p:blipFill>
        <p:spPr bwMode="auto">
          <a:xfrm>
            <a:off x="3512840" y="1700808"/>
            <a:ext cx="4032448" cy="3600039"/>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7" name="Picture 2"/>
          <p:cNvPicPr>
            <a:picLocks noChangeAspect="1" noChangeArrowheads="1"/>
          </p:cNvPicPr>
          <p:nvPr/>
        </p:nvPicPr>
        <p:blipFill>
          <a:blip r:embed="rId2" cstate="print"/>
          <a:srcRect/>
          <a:stretch>
            <a:fillRect/>
          </a:stretch>
        </p:blipFill>
        <p:spPr bwMode="auto">
          <a:xfrm>
            <a:off x="3512840" y="1700808"/>
            <a:ext cx="5784194" cy="4320480"/>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xfrm>
            <a:off x="3512840" y="5733256"/>
            <a:ext cx="5688632" cy="576064"/>
          </a:xfrm>
          <a:ln>
            <a:solidFill>
              <a:schemeClr val="tx1"/>
            </a:solidFill>
          </a:ln>
        </p:spPr>
        <p:txBody>
          <a:bodyPr/>
          <a:lstStyle/>
          <a:p>
            <a:pPr marL="0" indent="0">
              <a:buNone/>
            </a:pPr>
            <a:r>
              <a:rPr lang="fr-FR" sz="1400" i="1" u="sng" dirty="0" smtClean="0"/>
              <a:t>Source : </a:t>
            </a:r>
            <a:r>
              <a:rPr lang="fr-FR" sz="1400" i="1" dirty="0" smtClean="0"/>
              <a:t> Enquête réalisée par le cabinet ATW Consultants auprès de 160 déclarants, 54 partenaires et 66 agents de la douane.</a:t>
            </a:r>
          </a:p>
        </p:txBody>
      </p:sp>
      <p:sp>
        <p:nvSpPr>
          <p:cNvPr id="4" name="ZoneTexte 3"/>
          <p:cNvSpPr txBox="1"/>
          <p:nvPr/>
        </p:nvSpPr>
        <p:spPr>
          <a:xfrm>
            <a:off x="704528" y="1772816"/>
            <a:ext cx="2376264"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pic>
        <p:nvPicPr>
          <p:cNvPr id="7" name="Picture 5"/>
          <p:cNvPicPr>
            <a:picLocks noChangeAspect="1" noChangeArrowheads="1"/>
          </p:cNvPicPr>
          <p:nvPr/>
        </p:nvPicPr>
        <p:blipFill>
          <a:blip r:embed="rId2" cstate="print"/>
          <a:srcRect/>
          <a:stretch>
            <a:fillRect/>
          </a:stretch>
        </p:blipFill>
        <p:spPr bwMode="auto">
          <a:xfrm>
            <a:off x="3512840" y="1700808"/>
            <a:ext cx="2520280" cy="3165472"/>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r>
              <a:rPr lang="fr-FR" b="1" u="sng" dirty="0" smtClean="0">
                <a:solidFill>
                  <a:srgbClr val="660033"/>
                </a:solidFill>
              </a:rPr>
              <a:t>Avantages des nouveaux indicateurs :</a:t>
            </a:r>
          </a:p>
          <a:p>
            <a:pPr lvl="1"/>
            <a:endParaRPr lang="fr-FR" sz="1000" dirty="0" smtClean="0"/>
          </a:p>
          <a:p>
            <a:pPr lvl="1"/>
            <a:r>
              <a:rPr lang="fr-FR" dirty="0" smtClean="0"/>
              <a:t>Le nombre d’objectifs </a:t>
            </a:r>
            <a:r>
              <a:rPr lang="fr-FR" dirty="0" smtClean="0"/>
              <a:t>et</a:t>
            </a:r>
            <a:r>
              <a:rPr lang="fr-FR" dirty="0" smtClean="0"/>
              <a:t> d’indicateurs a </a:t>
            </a:r>
            <a:r>
              <a:rPr lang="fr-FR" dirty="0" smtClean="0"/>
              <a:t>été </a:t>
            </a:r>
            <a:r>
              <a:rPr lang="fr-FR" dirty="0" smtClean="0"/>
              <a:t>réduit, facilitant leur mémorisation</a:t>
            </a:r>
          </a:p>
          <a:p>
            <a:pPr lvl="1"/>
            <a:endParaRPr lang="fr-FR" sz="1000" dirty="0" smtClean="0"/>
          </a:p>
          <a:p>
            <a:pPr lvl="1"/>
            <a:r>
              <a:rPr lang="fr-FR" dirty="0" smtClean="0"/>
              <a:t>Les objectifs et </a:t>
            </a:r>
            <a:r>
              <a:rPr lang="fr-FR" dirty="0" smtClean="0"/>
              <a:t>indicateurs</a:t>
            </a:r>
            <a:r>
              <a:rPr lang="fr-FR" dirty="0" smtClean="0"/>
              <a:t> deviennent</a:t>
            </a:r>
            <a:r>
              <a:rPr lang="fr-FR" dirty="0" smtClean="0"/>
              <a:t> plus </a:t>
            </a:r>
            <a:r>
              <a:rPr lang="fr-FR" dirty="0" smtClean="0"/>
              <a:t>innovants et</a:t>
            </a:r>
            <a:r>
              <a:rPr lang="fr-FR" dirty="0" smtClean="0"/>
              <a:t> dynamiques</a:t>
            </a:r>
            <a:endParaRPr lang="fr-FR" dirty="0" smtClean="0"/>
          </a:p>
          <a:p>
            <a:pPr lvl="1"/>
            <a:endParaRPr lang="fr-FR" sz="1000" dirty="0" smtClean="0"/>
          </a:p>
          <a:p>
            <a:pPr lvl="1"/>
            <a:r>
              <a:rPr lang="fr-FR" dirty="0" smtClean="0"/>
              <a:t>Les performances ne se limitent plus aux performances mesurables (recettes, délais) mais tiennent compte également des aspects humains, relationnels et organisationnels</a:t>
            </a:r>
            <a:r>
              <a:rPr lang="fr-FR" dirty="0" smtClean="0"/>
              <a:t> ainsi que des </a:t>
            </a:r>
            <a:r>
              <a:rPr lang="fr-FR" dirty="0" smtClean="0"/>
              <a:t>différents efforts réalisés.</a:t>
            </a:r>
          </a:p>
          <a:p>
            <a:pPr lvl="1"/>
            <a:endParaRPr lang="fr-FR" sz="1000" dirty="0" smtClean="0"/>
          </a:p>
          <a:p>
            <a:pPr lvl="1"/>
            <a:r>
              <a:rPr lang="fr-FR" dirty="0" smtClean="0"/>
              <a:t>Se positionnant comme une administration phare, la douane s’efforce de donner </a:t>
            </a:r>
            <a:r>
              <a:rPr lang="fr-FR" dirty="0" smtClean="0"/>
              <a:t>l’exemple aux autres administrations publiques</a:t>
            </a:r>
            <a:endParaRPr lang="fr-FR"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t>
            </a:r>
            <a:r>
              <a:rPr lang="fr-FR" sz="1600" b="1" dirty="0" smtClean="0">
                <a:solidFill>
                  <a:srgbClr val="660033"/>
                </a:solidFill>
                <a:latin typeface="+mj-lt"/>
              </a:rPr>
              <a:t>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descr="144_QO40267-indicateurs-et-tableaux-de-bord-motivants.jpg"/>
          <p:cNvPicPr>
            <a:picLocks noChangeAspect="1"/>
          </p:cNvPicPr>
          <p:nvPr/>
        </p:nvPicPr>
        <p:blipFill>
          <a:blip r:embed="rId2" cstate="print">
            <a:duotone>
              <a:schemeClr val="accent4">
                <a:shade val="45000"/>
                <a:satMod val="135000"/>
              </a:schemeClr>
              <a:prstClr val="white"/>
            </a:duotone>
          </a:blip>
          <a:srcRect t="8988" b="13662"/>
          <a:stretch>
            <a:fillRect/>
          </a:stretch>
        </p:blipFill>
        <p:spPr>
          <a:xfrm>
            <a:off x="3512841" y="1700808"/>
            <a:ext cx="5688631" cy="4608512"/>
          </a:xfrm>
          <a:prstGeom prst="rect">
            <a:avLst/>
          </a:prstGeom>
        </p:spPr>
      </p:pic>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ln>
            <a:noFill/>
          </a:ln>
        </p:spPr>
        <p:txBody>
          <a:bodyPr anchor="ctr" anchorCtr="0"/>
          <a:lstStyle/>
          <a:p>
            <a:pPr marL="0" indent="0" algn="ctr">
              <a:lnSpc>
                <a:spcPts val="2400"/>
              </a:lnSpc>
              <a:buNone/>
            </a:pPr>
            <a:r>
              <a:rPr lang="fr-FR" sz="1500" b="1" dirty="0" smtClean="0"/>
              <a:t>Il a été constaté au fil des années que trop d’indicateurs avaient pour conséquence de compliquer, souvent inutilement, l’analyse. Par ailleurs, l’Administration des Douanes d’aujourd’hui ne doit plus être considérée comme étant uniquement un poste pourvoyeur de recettes avec un objectif de « chiffre d’affaires » et de délai à respecter. Elle a désormais et avant tout une mission de « service » public et doit par conséquent également se positionner en tant que  « partenaire économique». Elle se doit de véhiculer une image d’« administration moderne » pour susciter le même élan au niveau des autres Administrations . Et tout cela doit pouvoir se refléter au niveau de ses objectifs et des indicateurs utilisés que ces derniers soient quantifiables ou pas nécessairement.</a:t>
            </a:r>
            <a:endParaRPr lang="fr-FR" sz="1500" b="1"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b="1" dirty="0" smtClean="0">
                <a:latin typeface="+mj-lt"/>
              </a:rPr>
              <a:t>Conclusion</a:t>
            </a:r>
            <a:endParaRPr lang="fr-FR" sz="16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descr="objectifs.jpg"/>
          <p:cNvPicPr>
            <a:picLocks noChangeAspect="1"/>
          </p:cNvPicPr>
          <p:nvPr/>
        </p:nvPicPr>
        <p:blipFill>
          <a:blip r:embed="rId2" cstate="print">
            <a:duotone>
              <a:schemeClr val="bg2">
                <a:shade val="45000"/>
                <a:satMod val="135000"/>
              </a:schemeClr>
              <a:prstClr val="white"/>
            </a:duotone>
          </a:blip>
          <a:stretch>
            <a:fillRect/>
          </a:stretch>
        </p:blipFill>
        <p:spPr>
          <a:xfrm flipH="1">
            <a:off x="6249144" y="0"/>
            <a:ext cx="3656856" cy="6858000"/>
          </a:xfrm>
          <a:prstGeom prst="rect">
            <a:avLst/>
          </a:prstGeom>
        </p:spPr>
      </p:pic>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endParaRPr lang="fr-FR" sz="1800" dirty="0" smtClean="0"/>
          </a:p>
          <a:p>
            <a:endParaRPr lang="fr-FR" sz="1800" dirty="0" smtClean="0"/>
          </a:p>
          <a:p>
            <a:endParaRPr lang="fr-FR" sz="1800" dirty="0" smtClean="0"/>
          </a:p>
          <a:p>
            <a:endParaRPr lang="fr-FR" sz="1800" dirty="0" smtClean="0"/>
          </a:p>
          <a:p>
            <a:pPr>
              <a:buNone/>
            </a:pPr>
            <a:r>
              <a:rPr lang="fr-FR" sz="1800" dirty="0" smtClean="0"/>
              <a:t>Plusieurs objectifs &amp; axes de travail définis, dont :</a:t>
            </a:r>
          </a:p>
          <a:p>
            <a:r>
              <a:rPr lang="fr-FR" sz="1800" b="1" dirty="0" smtClean="0">
                <a:solidFill>
                  <a:srgbClr val="0070C0"/>
                </a:solidFill>
              </a:rPr>
              <a:t>La poursuite de la modernisation et de l’informatisation avec :</a:t>
            </a:r>
          </a:p>
          <a:p>
            <a:pPr lvl="1"/>
            <a:r>
              <a:rPr lang="fr-FR" dirty="0" smtClean="0"/>
              <a:t>la mise en œuvre de la nouvelle version de </a:t>
            </a:r>
            <a:r>
              <a:rPr lang="fr-FR" dirty="0" err="1" smtClean="0"/>
              <a:t>Sydonia</a:t>
            </a:r>
            <a:r>
              <a:rPr lang="fr-FR" dirty="0" smtClean="0"/>
              <a:t> (version ++)</a:t>
            </a:r>
          </a:p>
          <a:p>
            <a:pPr lvl="1"/>
            <a:r>
              <a:rPr lang="fr-FR" dirty="0" smtClean="0"/>
              <a:t>l’installation d’outils scanners dans les principaux points de dédouanement</a:t>
            </a:r>
            <a:endParaRPr lang="fr-FR" dirty="0" smtClean="0"/>
          </a:p>
          <a:p>
            <a:pPr lvl="1"/>
            <a:r>
              <a:rPr lang="fr-FR" dirty="0" smtClean="0"/>
              <a:t>la </a:t>
            </a:r>
            <a:r>
              <a:rPr lang="fr-FR" dirty="0" smtClean="0"/>
              <a:t>mise en</a:t>
            </a:r>
            <a:r>
              <a:rPr lang="fr-FR" dirty="0" smtClean="0"/>
              <a:t> œuvre </a:t>
            </a:r>
            <a:r>
              <a:rPr lang="fr-FR" dirty="0" smtClean="0"/>
              <a:t>du Guichet Unique Virtuel (</a:t>
            </a:r>
            <a:r>
              <a:rPr lang="fr-FR" dirty="0" err="1" smtClean="0"/>
              <a:t>TradeNet</a:t>
            </a:r>
            <a:r>
              <a:rPr lang="fr-FR" dirty="0" smtClean="0"/>
              <a:t>)</a:t>
            </a:r>
            <a:endParaRPr lang="fr-FR"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b="1" dirty="0" smtClean="0">
                <a:solidFill>
                  <a:srgbClr val="0070C0"/>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
        <p:nvSpPr>
          <p:cNvPr id="5" name="Flèche droite 4"/>
          <p:cNvSpPr/>
          <p:nvPr/>
        </p:nvSpPr>
        <p:spPr bwMode="auto">
          <a:xfrm>
            <a:off x="3512840" y="1412776"/>
            <a:ext cx="5760640" cy="1296144"/>
          </a:xfrm>
          <a:prstGeom prst="rightArrow">
            <a:avLst>
              <a:gd name="adj1" fmla="val 59252"/>
              <a:gd name="adj2" fmla="val 34965"/>
            </a:avLst>
          </a:prstGeom>
          <a:solidFill>
            <a:srgbClr val="0070C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j-lt"/>
              </a:rPr>
              <a:t>Stratégie</a:t>
            </a:r>
            <a:r>
              <a:rPr kumimoji="0" lang="fr-FR" sz="1800" b="1" i="0" u="none" strike="noStrike" cap="none" normalizeH="0" dirty="0" smtClean="0">
                <a:ln>
                  <a:noFill/>
                </a:ln>
                <a:solidFill>
                  <a:schemeClr val="bg1"/>
                </a:solidFill>
                <a:effectLst/>
                <a:latin typeface="+mj-lt"/>
              </a:rPr>
              <a:t> 2005-2007 : Mise en conformité aux normes et pratiques du commerce international</a:t>
            </a:r>
            <a:endParaRPr kumimoji="0" lang="fr-FR" sz="1800" b="1" i="0" u="none" strike="noStrike" cap="none" normalizeH="0" baseline="0" dirty="0" smtClean="0">
              <a:ln>
                <a:noFill/>
              </a:ln>
              <a:solidFill>
                <a:schemeClr val="bg1"/>
              </a:solidFill>
              <a:effectLst/>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descr="objectifs.jpg"/>
          <p:cNvPicPr>
            <a:picLocks noChangeAspect="1"/>
          </p:cNvPicPr>
          <p:nvPr/>
        </p:nvPicPr>
        <p:blipFill>
          <a:blip r:embed="rId2" cstate="print">
            <a:duotone>
              <a:schemeClr val="bg2">
                <a:shade val="45000"/>
                <a:satMod val="135000"/>
              </a:schemeClr>
              <a:prstClr val="white"/>
            </a:duotone>
          </a:blip>
          <a:stretch>
            <a:fillRect/>
          </a:stretch>
        </p:blipFill>
        <p:spPr>
          <a:xfrm flipH="1">
            <a:off x="6249144" y="0"/>
            <a:ext cx="3656856" cy="6858000"/>
          </a:xfrm>
          <a:prstGeom prst="rect">
            <a:avLst/>
          </a:prstGeom>
        </p:spPr>
      </p:pic>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endParaRPr lang="fr-FR" sz="1800" dirty="0" smtClean="0"/>
          </a:p>
          <a:p>
            <a:endParaRPr lang="fr-FR" sz="1800" dirty="0" smtClean="0"/>
          </a:p>
          <a:p>
            <a:endParaRPr lang="fr-FR" sz="1800" dirty="0" smtClean="0"/>
          </a:p>
          <a:p>
            <a:endParaRPr lang="fr-FR" sz="1800" dirty="0" smtClean="0"/>
          </a:p>
          <a:p>
            <a:pPr>
              <a:buNone/>
            </a:pPr>
            <a:r>
              <a:rPr lang="fr-FR" sz="1800" dirty="0" smtClean="0"/>
              <a:t>Plusieurs objectifs &amp; axes de travail définis, dont :</a:t>
            </a:r>
          </a:p>
          <a:p>
            <a:r>
              <a:rPr lang="fr-FR" sz="1800" b="1" dirty="0" smtClean="0">
                <a:solidFill>
                  <a:srgbClr val="0070C0"/>
                </a:solidFill>
              </a:rPr>
              <a:t>La poursuite de l’informatisation et de la modernisation, en soulignant particulièrement :</a:t>
            </a:r>
          </a:p>
          <a:p>
            <a:pPr lvl="1"/>
            <a:r>
              <a:rPr lang="fr-FR" dirty="0" smtClean="0"/>
              <a:t>la facilitation du commerce</a:t>
            </a:r>
          </a:p>
          <a:p>
            <a:pPr lvl="1"/>
            <a:r>
              <a:rPr lang="fr-FR" dirty="0" smtClean="0"/>
              <a:t>la facilitation des échanges et de la collaboration avec les autres administrations (évolution progressive vers une gestion coordonnée des frontières)</a:t>
            </a:r>
            <a:endParaRPr lang="fr-FR"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b="1" dirty="0" smtClean="0">
                <a:solidFill>
                  <a:srgbClr val="0070C0"/>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
        <p:nvSpPr>
          <p:cNvPr id="5" name="Flèche droite 4"/>
          <p:cNvSpPr/>
          <p:nvPr/>
        </p:nvSpPr>
        <p:spPr bwMode="auto">
          <a:xfrm>
            <a:off x="3512840" y="1412776"/>
            <a:ext cx="5760640" cy="1296144"/>
          </a:xfrm>
          <a:prstGeom prst="rightArrow">
            <a:avLst>
              <a:gd name="adj1" fmla="val 59252"/>
              <a:gd name="adj2" fmla="val 34965"/>
            </a:avLst>
          </a:prstGeom>
          <a:solidFill>
            <a:srgbClr val="0070C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j-lt"/>
              </a:rPr>
              <a:t>Stratégie</a:t>
            </a:r>
            <a:r>
              <a:rPr kumimoji="0" lang="fr-FR" sz="1800" b="1" i="0" u="none" strike="noStrike" cap="none" normalizeH="0" dirty="0" smtClean="0">
                <a:ln>
                  <a:noFill/>
                </a:ln>
                <a:solidFill>
                  <a:schemeClr val="bg1"/>
                </a:solidFill>
                <a:effectLst/>
                <a:latin typeface="+mj-lt"/>
              </a:rPr>
              <a:t> 2008-2012 : Renforcer les efforts entrepris, Evolution et pérennisation du système</a:t>
            </a:r>
            <a:endParaRPr kumimoji="0" lang="fr-FR" sz="1800" b="1" i="0" u="none" strike="noStrike" cap="none" normalizeH="0" baseline="0" dirty="0" smtClean="0">
              <a:ln>
                <a:noFill/>
              </a:ln>
              <a:solidFill>
                <a:schemeClr val="bg1"/>
              </a:solidFill>
              <a:effectLst/>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r>
              <a:rPr lang="fr-FR" b="1" dirty="0" smtClean="0">
                <a:solidFill>
                  <a:srgbClr val="0070C0"/>
                </a:solidFill>
              </a:rPr>
              <a:t>Les deux premières stratégies de modernisation (2005-2007 et 2008-2012), avaient été traduites en toute une série d’actions à entreprendre, d’objectifs , et d’indicateurs</a:t>
            </a:r>
            <a:r>
              <a:rPr lang="fr-FR" dirty="0" smtClean="0">
                <a:solidFill>
                  <a:srgbClr val="FF0000"/>
                </a:solidFill>
              </a:rPr>
              <a:t> </a:t>
            </a:r>
            <a:r>
              <a:rPr lang="fr-FR" dirty="0" smtClean="0"/>
              <a:t>en matière de :</a:t>
            </a:r>
          </a:p>
          <a:p>
            <a:endParaRPr lang="fr-FR" dirty="0" smtClean="0"/>
          </a:p>
          <a:p>
            <a:pPr lvl="1"/>
            <a:r>
              <a:rPr lang="fr-FR" dirty="0" smtClean="0"/>
              <a:t>management stratégique</a:t>
            </a:r>
          </a:p>
          <a:p>
            <a:pPr lvl="1"/>
            <a:r>
              <a:rPr lang="fr-FR" dirty="0" smtClean="0"/>
              <a:t>ressources humaines</a:t>
            </a:r>
          </a:p>
          <a:p>
            <a:pPr lvl="1"/>
            <a:r>
              <a:rPr lang="fr-FR" dirty="0" smtClean="0"/>
              <a:t>politique d’équipement</a:t>
            </a:r>
          </a:p>
          <a:p>
            <a:pPr lvl="1"/>
            <a:r>
              <a:rPr lang="fr-FR" dirty="0" smtClean="0"/>
              <a:t>procédure de dédouanement</a:t>
            </a:r>
          </a:p>
          <a:p>
            <a:pPr lvl="1"/>
            <a:r>
              <a:rPr lang="fr-FR" dirty="0" smtClean="0"/>
              <a:t>nouvelles technologies</a:t>
            </a:r>
          </a:p>
          <a:p>
            <a:pPr lvl="1"/>
            <a:r>
              <a:rPr lang="fr-FR" dirty="0" smtClean="0"/>
              <a:t>lutte contre la fraude et surveillance</a:t>
            </a:r>
          </a:p>
          <a:p>
            <a:pPr lvl="1"/>
            <a:r>
              <a:rPr lang="fr-FR" dirty="0" smtClean="0"/>
              <a:t>partenariat…</a:t>
            </a:r>
          </a:p>
          <a:p>
            <a:pPr lvl="1"/>
            <a:endParaRPr lang="fr-FR" dirty="0" smtClean="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b="1" dirty="0" smtClean="0">
                <a:solidFill>
                  <a:srgbClr val="0070C0"/>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r>
              <a:rPr lang="fr-FR" b="1" dirty="0" smtClean="0">
                <a:solidFill>
                  <a:srgbClr val="0070C0"/>
                </a:solidFill>
              </a:rPr>
              <a:t>A cela s’ajoutait encore le plan de travail annuel de l’Administration avec tous les objectifs rattachés :</a:t>
            </a:r>
          </a:p>
          <a:p>
            <a:pPr lvl="1"/>
            <a:endParaRPr lang="fr-FR" dirty="0" smtClean="0"/>
          </a:p>
          <a:p>
            <a:pPr lvl="1"/>
            <a:r>
              <a:rPr lang="fr-FR" dirty="0" smtClean="0"/>
              <a:t>recettes douanières</a:t>
            </a:r>
          </a:p>
          <a:p>
            <a:pPr lvl="1"/>
            <a:r>
              <a:rPr lang="fr-FR" dirty="0" smtClean="0"/>
              <a:t>poursuite de l’informatisation</a:t>
            </a:r>
          </a:p>
          <a:p>
            <a:pPr lvl="1"/>
            <a:r>
              <a:rPr lang="fr-FR" dirty="0" smtClean="0"/>
              <a:t>etc.</a:t>
            </a:r>
          </a:p>
          <a:p>
            <a:pPr lvl="1"/>
            <a:endParaRPr lang="fr-FR" dirty="0" smtClean="0"/>
          </a:p>
          <a:p>
            <a:endParaRPr lang="fr-FR"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b="1" dirty="0" smtClean="0">
                <a:solidFill>
                  <a:srgbClr val="0070C0"/>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r>
              <a:rPr lang="fr-FR" b="1" u="sng" dirty="0" smtClean="0">
                <a:solidFill>
                  <a:srgbClr val="0070C0"/>
                </a:solidFill>
              </a:rPr>
              <a:t>Les avantages :</a:t>
            </a:r>
          </a:p>
          <a:p>
            <a:endParaRPr lang="fr-FR" dirty="0" smtClean="0"/>
          </a:p>
          <a:p>
            <a:pPr lvl="1"/>
            <a:r>
              <a:rPr lang="fr-FR" dirty="0" smtClean="0"/>
              <a:t>Les stratégies et  PTA étaient matérialisées par des documents établis de manière</a:t>
            </a:r>
            <a:r>
              <a:rPr lang="fr-FR" dirty="0" smtClean="0"/>
              <a:t> professionnelle </a:t>
            </a:r>
            <a:r>
              <a:rPr lang="fr-FR" dirty="0" smtClean="0"/>
              <a:t>et en collaboration avec le staff</a:t>
            </a:r>
          </a:p>
          <a:p>
            <a:pPr lvl="1"/>
            <a:endParaRPr lang="fr-FR" dirty="0" smtClean="0"/>
          </a:p>
          <a:p>
            <a:pPr lvl="1"/>
            <a:r>
              <a:rPr lang="fr-FR" dirty="0" smtClean="0"/>
              <a:t>La combinaison </a:t>
            </a:r>
            <a:r>
              <a:rPr lang="fr-FR" dirty="0" smtClean="0"/>
              <a:t>stratégie / indicateurs s’imposait plus facilement en interne</a:t>
            </a:r>
          </a:p>
          <a:p>
            <a:pPr lvl="1"/>
            <a:endParaRPr lang="fr-FR" dirty="0" smtClean="0"/>
          </a:p>
          <a:p>
            <a:pPr lvl="1"/>
            <a:r>
              <a:rPr lang="fr-FR" dirty="0" smtClean="0"/>
              <a:t>La pertinence des indicateurs établis n’était plus à démontrer</a:t>
            </a:r>
          </a:p>
          <a:p>
            <a:pPr lvl="1"/>
            <a:endParaRPr lang="fr-FR" dirty="0" smtClean="0"/>
          </a:p>
          <a:p>
            <a:pPr lvl="1"/>
            <a:r>
              <a:rPr lang="fr-FR" dirty="0" smtClean="0"/>
              <a:t>La douane se devait de donner des résultats conformément à</a:t>
            </a:r>
            <a:r>
              <a:rPr lang="fr-FR" dirty="0" smtClean="0"/>
              <a:t> son engagement</a:t>
            </a:r>
          </a:p>
          <a:p>
            <a:pPr lvl="1"/>
            <a:endParaRPr lang="fr-FR"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t>
            </a:r>
            <a:r>
              <a:rPr lang="fr-FR" sz="1600" b="1" dirty="0" smtClean="0">
                <a:solidFill>
                  <a:srgbClr val="0070C0"/>
                </a:solidFill>
                <a:latin typeface="+mj-lt"/>
              </a:rPr>
              <a:t>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a:xfrm>
            <a:off x="3505200" y="1447800"/>
            <a:ext cx="5707360" cy="4648200"/>
          </a:xfrm>
        </p:spPr>
        <p:txBody>
          <a:bodyPr/>
          <a:lstStyle/>
          <a:p>
            <a:r>
              <a:rPr lang="fr-FR" b="1" u="sng" dirty="0" smtClean="0">
                <a:solidFill>
                  <a:srgbClr val="0070C0"/>
                </a:solidFill>
              </a:rPr>
              <a:t>Les limites :</a:t>
            </a:r>
          </a:p>
          <a:p>
            <a:endParaRPr lang="fr-FR" dirty="0" smtClean="0"/>
          </a:p>
          <a:p>
            <a:pPr lvl="1"/>
            <a:r>
              <a:rPr lang="fr-FR" dirty="0" smtClean="0"/>
              <a:t>La documentation était lourde et</a:t>
            </a:r>
            <a:r>
              <a:rPr lang="fr-FR" dirty="0" smtClean="0"/>
              <a:t> volumineuse </a:t>
            </a:r>
            <a:r>
              <a:rPr lang="fr-FR" dirty="0" smtClean="0"/>
              <a:t>et les objectifs difficiles à mémoriser</a:t>
            </a:r>
          </a:p>
          <a:p>
            <a:pPr lvl="1"/>
            <a:endParaRPr lang="fr-FR" dirty="0" smtClean="0"/>
          </a:p>
          <a:p>
            <a:pPr lvl="1"/>
            <a:r>
              <a:rPr lang="fr-FR" dirty="0" smtClean="0"/>
              <a:t>Le travail de suivi et d’évaluation est devenu plus ardu que la mise en place de la </a:t>
            </a:r>
            <a:r>
              <a:rPr lang="fr-FR" dirty="0" smtClean="0"/>
              <a:t>stratégie elle-m</a:t>
            </a:r>
            <a:r>
              <a:rPr lang="fr-FR" dirty="0" smtClean="0"/>
              <a:t>ême</a:t>
            </a:r>
            <a:endParaRPr lang="fr-FR" dirty="0" smtClean="0"/>
          </a:p>
          <a:p>
            <a:pPr lvl="1"/>
            <a:endParaRPr lang="fr-FR" dirty="0" smtClean="0"/>
          </a:p>
          <a:p>
            <a:pPr lvl="1"/>
            <a:r>
              <a:rPr lang="fr-FR" dirty="0" smtClean="0"/>
              <a:t>L’interprétation de chaque indicateur nécessitait systématiquement la prise en compte de tout un ensemble de paramètres</a:t>
            </a:r>
          </a:p>
          <a:p>
            <a:pPr lvl="1"/>
            <a:endParaRPr lang="fr-FR" dirty="0" smtClean="0"/>
          </a:p>
          <a:p>
            <a:pPr lvl="1"/>
            <a:r>
              <a:rPr lang="fr-FR" dirty="0" smtClean="0"/>
              <a:t>L’appréciation des changements et des efforts</a:t>
            </a:r>
            <a:r>
              <a:rPr lang="fr-FR" dirty="0" smtClean="0"/>
              <a:t> </a:t>
            </a:r>
            <a:r>
              <a:rPr lang="fr-FR" dirty="0" smtClean="0"/>
              <a:t>était négligée, voire occultée</a:t>
            </a:r>
            <a:endParaRPr lang="fr-FR" dirty="0"/>
          </a:p>
        </p:txBody>
      </p:sp>
      <p:sp>
        <p:nvSpPr>
          <p:cNvPr id="4" name="ZoneTexte 3"/>
          <p:cNvSpPr txBox="1"/>
          <p:nvPr/>
        </p:nvSpPr>
        <p:spPr>
          <a:xfrm>
            <a:off x="704528" y="1772816"/>
            <a:ext cx="2304256" cy="4524315"/>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t>
            </a:r>
            <a:r>
              <a:rPr lang="fr-FR" sz="1600" b="1" dirty="0" smtClean="0">
                <a:solidFill>
                  <a:srgbClr val="0070C0"/>
                </a:solidFill>
                <a:latin typeface="+mj-lt"/>
              </a:rPr>
              <a:t>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dirty="0" smtClean="0">
                <a:solidFill>
                  <a:schemeClr val="bg1"/>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descr="Tour Douane sans fond réduit.png"/>
          <p:cNvPicPr>
            <a:picLocks noChangeAspect="1"/>
          </p:cNvPicPr>
          <p:nvPr/>
        </p:nvPicPr>
        <p:blipFill>
          <a:blip r:embed="rId2" cstate="print">
            <a:duotone>
              <a:schemeClr val="bg2">
                <a:shade val="45000"/>
                <a:satMod val="135000"/>
              </a:schemeClr>
              <a:prstClr val="white"/>
            </a:duotone>
          </a:blip>
          <a:stretch>
            <a:fillRect/>
          </a:stretch>
        </p:blipFill>
        <p:spPr>
          <a:xfrm>
            <a:off x="6474319" y="0"/>
            <a:ext cx="3431681" cy="6858000"/>
          </a:xfrm>
          <a:prstGeom prst="rect">
            <a:avLst/>
          </a:prstGeom>
        </p:spPr>
      </p:pic>
      <p:sp>
        <p:nvSpPr>
          <p:cNvPr id="2" name="Titre 1"/>
          <p:cNvSpPr>
            <a:spLocks noGrp="1"/>
          </p:cNvSpPr>
          <p:nvPr>
            <p:ph type="title"/>
          </p:nvPr>
        </p:nvSpPr>
        <p:spPr/>
        <p:txBody>
          <a:bodyPr/>
          <a:lstStyle/>
          <a:p>
            <a:r>
              <a:rPr lang="fr-FR" b="1" cap="small" dirty="0" smtClean="0"/>
              <a:t>La mesure de la performance au niveau de la Douane</a:t>
            </a:r>
            <a:endParaRPr lang="fr-FR" b="1" cap="small" dirty="0"/>
          </a:p>
        </p:txBody>
      </p:sp>
      <p:sp>
        <p:nvSpPr>
          <p:cNvPr id="3" name="Espace réservé du contenu 2"/>
          <p:cNvSpPr>
            <a:spLocks noGrp="1"/>
          </p:cNvSpPr>
          <p:nvPr>
            <p:ph idx="1"/>
          </p:nvPr>
        </p:nvSpPr>
        <p:spPr/>
        <p:txBody>
          <a:bodyPr/>
          <a:lstStyle/>
          <a:p>
            <a:endParaRPr lang="fr-FR" sz="1800" dirty="0" smtClean="0"/>
          </a:p>
          <a:p>
            <a:endParaRPr lang="fr-FR" sz="1800" dirty="0" smtClean="0"/>
          </a:p>
          <a:p>
            <a:endParaRPr lang="fr-FR" sz="1800" dirty="0" smtClean="0"/>
          </a:p>
          <a:p>
            <a:pPr>
              <a:buNone/>
            </a:pPr>
            <a:r>
              <a:rPr lang="fr-FR" sz="1800" dirty="0" smtClean="0"/>
              <a:t>Les objectifs et les axes de travail ont été réduits :</a:t>
            </a:r>
          </a:p>
          <a:p>
            <a:pPr>
              <a:buNone/>
            </a:pPr>
            <a:endParaRPr lang="fr-FR" sz="1800" dirty="0" smtClean="0"/>
          </a:p>
          <a:p>
            <a:r>
              <a:rPr lang="fr-FR" sz="1800" b="1" dirty="0" smtClean="0">
                <a:solidFill>
                  <a:srgbClr val="660033"/>
                </a:solidFill>
              </a:rPr>
              <a:t>Les objectifs</a:t>
            </a:r>
            <a:r>
              <a:rPr lang="fr-FR" sz="1800" b="1" dirty="0" smtClean="0">
                <a:solidFill>
                  <a:srgbClr val="660033"/>
                </a:solidFill>
              </a:rPr>
              <a:t> </a:t>
            </a:r>
            <a:r>
              <a:rPr lang="fr-FR" sz="1800" b="1" dirty="0" smtClean="0">
                <a:solidFill>
                  <a:srgbClr val="660033"/>
                </a:solidFill>
              </a:rPr>
              <a:t>traditionn</a:t>
            </a:r>
            <a:r>
              <a:rPr lang="fr-FR" sz="1800" b="1" dirty="0" smtClean="0">
                <a:solidFill>
                  <a:srgbClr val="660033"/>
                </a:solidFill>
              </a:rPr>
              <a:t>els </a:t>
            </a:r>
            <a:r>
              <a:rPr lang="fr-FR" sz="1800" b="1" dirty="0" smtClean="0">
                <a:solidFill>
                  <a:srgbClr val="660033"/>
                </a:solidFill>
              </a:rPr>
              <a:t>de la Douane</a:t>
            </a:r>
          </a:p>
          <a:p>
            <a:pPr lvl="1"/>
            <a:r>
              <a:rPr lang="fr-FR" dirty="0" smtClean="0"/>
              <a:t>amélioration des recettes douanières</a:t>
            </a:r>
          </a:p>
          <a:p>
            <a:pPr lvl="1"/>
            <a:r>
              <a:rPr lang="fr-FR" dirty="0" smtClean="0"/>
              <a:t>facilitation des opérations de dédouanement</a:t>
            </a:r>
          </a:p>
          <a:p>
            <a:pPr lvl="1"/>
            <a:r>
              <a:rPr lang="fr-FR" dirty="0" smtClean="0"/>
              <a:t>mise en place d’un cadre de travail de qualité</a:t>
            </a:r>
          </a:p>
          <a:p>
            <a:pPr lvl="1"/>
            <a:r>
              <a:rPr lang="fr-FR" dirty="0" smtClean="0"/>
              <a:t>lutte contre la fraude et les trafics illicites</a:t>
            </a:r>
          </a:p>
          <a:p>
            <a:r>
              <a:rPr lang="fr-FR" sz="1800" b="1" dirty="0" smtClean="0">
                <a:solidFill>
                  <a:srgbClr val="660033"/>
                </a:solidFill>
              </a:rPr>
              <a:t>La mise en œuvre de la dématérialisation</a:t>
            </a:r>
          </a:p>
          <a:p>
            <a:pPr lvl="1"/>
            <a:r>
              <a:rPr lang="fr-FR" dirty="0" smtClean="0"/>
              <a:t>la dématérialisation de la liasse documentaire</a:t>
            </a:r>
          </a:p>
        </p:txBody>
      </p:sp>
      <p:sp>
        <p:nvSpPr>
          <p:cNvPr id="4" name="ZoneTexte 3"/>
          <p:cNvSpPr txBox="1"/>
          <p:nvPr/>
        </p:nvSpPr>
        <p:spPr>
          <a:xfrm>
            <a:off x="704528" y="1772816"/>
            <a:ext cx="2376264" cy="4278094"/>
          </a:xfrm>
          <a:prstGeom prst="rect">
            <a:avLst/>
          </a:prstGeom>
          <a:noFill/>
        </p:spPr>
        <p:txBody>
          <a:bodyPr wrap="square" rtlCol="0">
            <a:spAutoFit/>
          </a:bodyPr>
          <a:lstStyle/>
          <a:p>
            <a:pPr marL="342900" indent="-342900">
              <a:buFont typeface="+mj-lt"/>
              <a:buAutoNum type="arabicPeriod"/>
            </a:pPr>
            <a:r>
              <a:rPr lang="fr-FR" sz="1600" dirty="0" smtClean="0">
                <a:solidFill>
                  <a:schemeClr val="bg1"/>
                </a:solidFill>
                <a:latin typeface="+mj-lt"/>
              </a:rPr>
              <a:t>Les stratégies de réforme et de modernisation</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a:pPr>
            <a:r>
              <a:rPr lang="fr-FR" sz="1600" dirty="0" smtClean="0">
                <a:solidFill>
                  <a:schemeClr val="bg1"/>
                </a:solidFill>
                <a:latin typeface="+mj-lt"/>
              </a:rPr>
              <a:t>Les indicateurs traditionnels</a:t>
            </a:r>
          </a:p>
          <a:p>
            <a:pPr marL="342900" indent="-342900"/>
            <a:r>
              <a:rPr lang="fr-FR" sz="1600" dirty="0" smtClean="0">
                <a:solidFill>
                  <a:schemeClr val="bg1"/>
                </a:solidFill>
                <a:latin typeface="+mj-lt"/>
              </a:rPr>
              <a:t>	</a:t>
            </a:r>
          </a:p>
          <a:p>
            <a:pPr marL="342900" indent="-342900"/>
            <a:r>
              <a:rPr lang="fr-FR" sz="1600" dirty="0" smtClean="0">
                <a:solidFill>
                  <a:schemeClr val="bg1"/>
                </a:solidFill>
                <a:latin typeface="+mj-lt"/>
              </a:rPr>
              <a:t>	Avantages et limites</a:t>
            </a:r>
          </a:p>
          <a:p>
            <a:pPr marL="342900" indent="-342900">
              <a:buFont typeface="+mj-lt"/>
              <a:buAutoNum type="arabicPeriod"/>
            </a:pPr>
            <a:endParaRPr lang="fr-FR" sz="1600" dirty="0" smtClean="0">
              <a:solidFill>
                <a:schemeClr val="bg1"/>
              </a:solidFill>
              <a:latin typeface="+mj-lt"/>
            </a:endParaRPr>
          </a:p>
          <a:p>
            <a:pPr marL="342900" indent="-342900">
              <a:buFont typeface="+mj-lt"/>
              <a:buAutoNum type="arabicPeriod" startAt="3"/>
            </a:pPr>
            <a:r>
              <a:rPr lang="fr-FR" sz="1600" b="1" dirty="0" smtClean="0">
                <a:solidFill>
                  <a:srgbClr val="660033"/>
                </a:solidFill>
                <a:latin typeface="+mj-lt"/>
              </a:rPr>
              <a:t>Nouvelle approche &amp; Nouveaux indicateurs</a:t>
            </a:r>
          </a:p>
          <a:p>
            <a:pPr marL="342900" indent="-342900">
              <a:buFont typeface="+mj-lt"/>
              <a:buAutoNum type="arabicPeriod" startAt="3"/>
            </a:pPr>
            <a:endParaRPr lang="fr-FR" sz="1600" dirty="0" smtClean="0">
              <a:solidFill>
                <a:schemeClr val="bg1"/>
              </a:solidFill>
              <a:latin typeface="+mj-lt"/>
            </a:endParaRPr>
          </a:p>
          <a:p>
            <a:pPr marL="342900" indent="-342900"/>
            <a:r>
              <a:rPr lang="fr-FR" sz="1600" dirty="0" smtClean="0">
                <a:solidFill>
                  <a:schemeClr val="bg1"/>
                </a:solidFill>
                <a:latin typeface="+mj-lt"/>
              </a:rPr>
              <a:t>	Avantages et</a:t>
            </a:r>
          </a:p>
          <a:p>
            <a:pPr marL="342900" indent="-342900"/>
            <a:r>
              <a:rPr lang="fr-FR" sz="1600" dirty="0" smtClean="0">
                <a:solidFill>
                  <a:schemeClr val="bg1"/>
                </a:solidFill>
                <a:latin typeface="+mj-lt"/>
              </a:rPr>
              <a:t>	limites</a:t>
            </a:r>
          </a:p>
          <a:p>
            <a:pPr marL="342900" indent="-342900"/>
            <a:endParaRPr lang="fr-FR" sz="1600" dirty="0" smtClean="0">
              <a:solidFill>
                <a:schemeClr val="bg1"/>
              </a:solidFill>
              <a:latin typeface="+mj-lt"/>
            </a:endParaRPr>
          </a:p>
          <a:p>
            <a:pPr marL="342900" indent="-342900">
              <a:buFont typeface="+mj-lt"/>
              <a:buAutoNum type="arabicPeriod" startAt="4"/>
            </a:pPr>
            <a:r>
              <a:rPr lang="fr-FR" sz="1600" dirty="0" smtClean="0">
                <a:solidFill>
                  <a:schemeClr val="bg1"/>
                </a:solidFill>
                <a:latin typeface="+mj-lt"/>
              </a:rPr>
              <a:t>Conclusion</a:t>
            </a:r>
            <a:endParaRPr lang="fr-FR" sz="1600" dirty="0">
              <a:solidFill>
                <a:schemeClr val="bg1"/>
              </a:solidFill>
              <a:latin typeface="+mj-lt"/>
            </a:endParaRPr>
          </a:p>
        </p:txBody>
      </p:sp>
      <p:sp>
        <p:nvSpPr>
          <p:cNvPr id="5" name="Flèche droite 4"/>
          <p:cNvSpPr/>
          <p:nvPr/>
        </p:nvSpPr>
        <p:spPr bwMode="auto">
          <a:xfrm>
            <a:off x="3512840" y="1412776"/>
            <a:ext cx="5760640" cy="1296144"/>
          </a:xfrm>
          <a:prstGeom prst="rightArrow">
            <a:avLst>
              <a:gd name="adj1" fmla="val 59252"/>
              <a:gd name="adj2" fmla="val 34965"/>
            </a:avLst>
          </a:prstGeom>
          <a:solidFill>
            <a:srgbClr val="6600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j-lt"/>
              </a:rPr>
              <a:t>2013 </a:t>
            </a:r>
            <a:r>
              <a:rPr kumimoji="0" lang="fr-FR" sz="1800" b="1" i="0" u="none" strike="noStrike" cap="none" normalizeH="0" dirty="0" smtClean="0">
                <a:ln>
                  <a:noFill/>
                </a:ln>
                <a:solidFill>
                  <a:schemeClr val="bg1"/>
                </a:solidFill>
                <a:effectLst/>
                <a:latin typeface="+mj-lt"/>
              </a:rPr>
              <a:t>: Nouvelle vision</a:t>
            </a:r>
          </a:p>
          <a:p>
            <a:pPr marL="0" marR="0" indent="0" algn="l" defTabSz="914400" rtl="0" eaLnBrk="0" fontAlgn="base" latinLnBrk="0" hangingPunct="0">
              <a:lnSpc>
                <a:spcPct val="100000"/>
              </a:lnSpc>
              <a:spcBef>
                <a:spcPct val="0"/>
              </a:spcBef>
              <a:spcAft>
                <a:spcPct val="0"/>
              </a:spcAft>
              <a:buClrTx/>
              <a:buSzTx/>
              <a:buFontTx/>
              <a:buNone/>
              <a:tabLst/>
            </a:pPr>
            <a:r>
              <a:rPr lang="fr-FR" sz="1800" b="1" baseline="0" dirty="0" smtClean="0">
                <a:solidFill>
                  <a:schemeClr val="bg1"/>
                </a:solidFill>
                <a:latin typeface="+mj-lt"/>
              </a:rPr>
              <a:t>« Faire de la Douane une </a:t>
            </a:r>
            <a:r>
              <a:rPr lang="fr-FR" sz="1800" b="1" dirty="0" smtClean="0">
                <a:solidFill>
                  <a:schemeClr val="bg1"/>
                </a:solidFill>
                <a:latin typeface="+mj-lt"/>
              </a:rPr>
              <a:t>a</a:t>
            </a:r>
            <a:r>
              <a:rPr lang="fr-FR" sz="1800" b="1" baseline="0" dirty="0" smtClean="0">
                <a:solidFill>
                  <a:schemeClr val="bg1"/>
                </a:solidFill>
                <a:latin typeface="+mj-lt"/>
              </a:rPr>
              <a:t>dministration</a:t>
            </a:r>
            <a:r>
              <a:rPr lang="fr-FR" sz="1800" b="1" dirty="0" smtClean="0">
                <a:solidFill>
                  <a:schemeClr val="bg1"/>
                </a:solidFill>
                <a:latin typeface="+mj-lt"/>
              </a:rPr>
              <a:t> phare »</a:t>
            </a:r>
            <a:endParaRPr kumimoji="0" lang="fr-FR" sz="1800" b="1" i="0" u="none" strike="noStrike" cap="none" normalizeH="0" baseline="0" dirty="0" smtClean="0">
              <a:ln>
                <a:noFill/>
              </a:ln>
              <a:solidFill>
                <a:schemeClr val="bg1"/>
              </a:solidFill>
              <a:effectLst/>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GS">
      <a:dk1>
        <a:sysClr val="windowText" lastClr="000000"/>
      </a:dk1>
      <a:lt1>
        <a:sysClr val="window" lastClr="FFFFFF"/>
      </a:lt1>
      <a:dk2>
        <a:srgbClr val="000000"/>
      </a:dk2>
      <a:lt2>
        <a:srgbClr val="EEECE1"/>
      </a:lt2>
      <a:accent1>
        <a:srgbClr val="363636"/>
      </a:accent1>
      <a:accent2>
        <a:srgbClr val="848685"/>
      </a:accent2>
      <a:accent3>
        <a:srgbClr val="FF6600"/>
      </a:accent3>
      <a:accent4>
        <a:srgbClr val="BCBCBC"/>
      </a:accent4>
      <a:accent5>
        <a:srgbClr val="FF9900"/>
      </a:accent5>
      <a:accent6>
        <a:srgbClr val="FF0000"/>
      </a:accent6>
      <a:hlink>
        <a:srgbClr val="FF6600"/>
      </a:hlink>
      <a:folHlink>
        <a:srgbClr val="363636"/>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2050</TotalTime>
  <Words>2212</Words>
  <Application>Microsoft Office PowerPoint</Application>
  <PresentationFormat>Format A4 (210 x 297 mm)</PresentationFormat>
  <Paragraphs>472</Paragraphs>
  <Slides>26</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26</vt:i4>
      </vt:variant>
    </vt:vector>
  </HeadingPairs>
  <TitlesOfParts>
    <vt:vector size="27" baseType="lpstr">
      <vt:lpstr>Default Theme</vt:lpstr>
      <vt:lpstr>mesure de la performance dans les Administrations - cas de la Douane Malagasy -</vt:lpstr>
      <vt:lpstr>Le pays</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lpstr>La mesure de la performance au niveau de la Douane</vt:lpstr>
    </vt:vector>
  </TitlesOfParts>
  <Company>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lisiniaina_razafindr</dc:creator>
  <cp:lastModifiedBy>Ranja Ramia</cp:lastModifiedBy>
  <cp:revision>196</cp:revision>
  <dcterms:created xsi:type="dcterms:W3CDTF">2014-06-03T18:18:25Z</dcterms:created>
  <dcterms:modified xsi:type="dcterms:W3CDTF">2014-06-03T18:32:39Z</dcterms:modified>
</cp:coreProperties>
</file>