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45"/>
  </p:notesMasterIdLst>
  <p:handoutMasterIdLst>
    <p:handoutMasterId r:id="rId46"/>
  </p:handoutMasterIdLst>
  <p:sldIdLst>
    <p:sldId id="262" r:id="rId6"/>
    <p:sldId id="331" r:id="rId7"/>
    <p:sldId id="332" r:id="rId8"/>
    <p:sldId id="322" r:id="rId9"/>
    <p:sldId id="341" r:id="rId10"/>
    <p:sldId id="342" r:id="rId11"/>
    <p:sldId id="343" r:id="rId12"/>
    <p:sldId id="344" r:id="rId13"/>
    <p:sldId id="345" r:id="rId14"/>
    <p:sldId id="346" r:id="rId15"/>
    <p:sldId id="349" r:id="rId16"/>
    <p:sldId id="350" r:id="rId17"/>
    <p:sldId id="351" r:id="rId18"/>
    <p:sldId id="356" r:id="rId19"/>
    <p:sldId id="357" r:id="rId20"/>
    <p:sldId id="336" r:id="rId21"/>
    <p:sldId id="353" r:id="rId22"/>
    <p:sldId id="354" r:id="rId23"/>
    <p:sldId id="355" r:id="rId24"/>
    <p:sldId id="366" r:id="rId25"/>
    <p:sldId id="325" r:id="rId26"/>
    <p:sldId id="326" r:id="rId27"/>
    <p:sldId id="307" r:id="rId28"/>
    <p:sldId id="371" r:id="rId29"/>
    <p:sldId id="375" r:id="rId30"/>
    <p:sldId id="369" r:id="rId31"/>
    <p:sldId id="370" r:id="rId32"/>
    <p:sldId id="373" r:id="rId33"/>
    <p:sldId id="372" r:id="rId34"/>
    <p:sldId id="374" r:id="rId35"/>
    <p:sldId id="333" r:id="rId36"/>
    <p:sldId id="316" r:id="rId37"/>
    <p:sldId id="376" r:id="rId38"/>
    <p:sldId id="377" r:id="rId39"/>
    <p:sldId id="329" r:id="rId40"/>
    <p:sldId id="378" r:id="rId41"/>
    <p:sldId id="330" r:id="rId42"/>
    <p:sldId id="339" r:id="rId43"/>
    <p:sldId id="368" r:id="rId44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peuch_C" initials="CD" lastIdx="15" clrIdx="0"/>
  <p:cmAuthor id="1" name="Sorescu_S" initials="S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676" autoAdjust="0"/>
    <p:restoredTop sz="89165" autoAdjust="0"/>
  </p:normalViewPr>
  <p:slideViewPr>
    <p:cSldViewPr>
      <p:cViewPr>
        <p:scale>
          <a:sx n="80" d="100"/>
          <a:sy n="80" d="100"/>
        </p:scale>
        <p:origin x="-21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B0208-B82F-4A06-BBB0-E76A6D23DCF1}" type="datetimeFigureOut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BCF9-27BF-4ECC-917F-D74604C0B1F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1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B9947-435F-4C06-B58F-018B02AF8608}" type="datetimeFigureOut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01EF7-A651-4C24-A9F6-A9EEA52A714E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39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figure provides an overall picture of the performance differences across the various income groups in the state of implementation for the compiled sets of measures.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overview confirms that there are differences prevailing between the income groups of countries. It also allows observing in which areas the gaps are larger to fill.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There appear to be more significant disparities related to income level in the areas of consultations, advance rulings, appeal procedures 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harmonisation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simplification of documents than in the areas of automation or procedures simplification.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dirty="0" smtClean="0"/>
              <a:t>Data collected up to January 2013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 of other regions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Econometric</a:t>
            </a:r>
            <a:r>
              <a:rPr lang="en-US" baseline="0" dirty="0" smtClean="0">
                <a:solidFill>
                  <a:schemeClr val="bg1"/>
                </a:solidFill>
              </a:rPr>
              <a:t>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36</a:t>
            </a:fld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GB" baseline="0" dirty="0" smtClean="0">
              <a:solidFill>
                <a:schemeClr val="bg1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>
              <a:solidFill>
                <a:schemeClr val="bg1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38</a:t>
            </a:fld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EF7-A651-4C24-A9F6-A9EEA52A714E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245225"/>
            <a:ext cx="4042792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fld id="{9B253A5F-B551-4375-93E7-01467E63F6ED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12" name="Picture 11" descr="Logo_E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762000" cy="1103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4F4F23-AFB8-4BEA-99E1-011776EEE7EC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B9B17-851B-49A5-8C8C-66B915D498FB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481869"/>
            <a:ext cx="6300000" cy="1265731"/>
          </a:xfrm>
        </p:spPr>
        <p:txBody>
          <a:bodyPr anchor="b" anchorCtr="0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B253A5F-B551-4375-93E7-01467E63F6ED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  <a:lvl2pPr>
              <a:buClr>
                <a:srgbClr val="727272"/>
              </a:buClr>
              <a:defRPr>
                <a:solidFill>
                  <a:srgbClr val="727272"/>
                </a:solidFill>
              </a:defRPr>
            </a:lvl2pPr>
            <a:lvl3pPr>
              <a:defRPr>
                <a:solidFill>
                  <a:srgbClr val="727272"/>
                </a:solidFill>
              </a:defRPr>
            </a:lvl3pPr>
            <a:lvl4pPr>
              <a:defRPr>
                <a:solidFill>
                  <a:srgbClr val="727272"/>
                </a:solidFill>
              </a:defRPr>
            </a:lvl4pPr>
            <a:lvl5pPr>
              <a:defRPr>
                <a:solidFill>
                  <a:srgbClr val="72727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01EB-984A-4E15-BC94-63E33D4E4AD7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19600"/>
            <a:ext cx="6624000" cy="1058400"/>
          </a:xfrm>
        </p:spPr>
        <p:txBody>
          <a:bodyPr anchor="ctr" anchorCtr="0"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Section Header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F0132C-12D9-4A6A-AA27-6352030988D8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101EB-984A-4E15-BC94-63E33D4E4AD7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BE9E7A-F28B-4FBB-AFB6-5E1E25A83B5F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0A063-8A9C-4A6C-B3EF-ABB0DCB350D3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6F892-19F5-438E-8AC5-697482E9BC0A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203D5-2F18-48D1-A9BE-4B6E528E9126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C3D07-318C-404B-B51B-C98943A28A68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39331-888F-469D-825A-5555C1509E71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C0962-5D5D-402C-BDFE-7535E0D3231C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-2031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832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0EF0132C-12D9-4A6A-AA27-6352030988D8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72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336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12" name="Picture 11" descr="OECD_10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8000" y="6171747"/>
            <a:ext cx="582171" cy="56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0200"/>
            <a:ext cx="821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EF0132C-12D9-4A6A-AA27-6352030988D8}" type="datetime1">
              <a:rPr lang="en-GB" smtClean="0"/>
              <a:pPr/>
              <a:t>13/06/2014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8B82BEFD-1EA3-4B05-8681-25BF106BA8D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72727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27272"/>
          </a:solidFill>
          <a:latin typeface="Georgi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2800" kern="1200">
          <a:solidFill>
            <a:srgbClr val="727272"/>
          </a:solidFill>
          <a:latin typeface="Georgi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27272"/>
          </a:solidFill>
          <a:latin typeface="Georgi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27272"/>
          </a:solidFill>
          <a:latin typeface="Georgi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27272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tad/facilitation/indicators.ht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8064896" cy="2359428"/>
          </a:xfrm>
        </p:spPr>
        <p:txBody>
          <a:bodyPr/>
          <a:lstStyle/>
          <a:p>
            <a:r>
              <a:rPr lang="en-GB" sz="29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OECD Trade Facilitation Indicators: structure, state of implementation and </a:t>
            </a:r>
            <a:r>
              <a:rPr lang="en-GB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9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otential impact on developing </a:t>
            </a:r>
            <a:r>
              <a:rPr lang="en-GB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9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ountries’ trade  </a:t>
            </a:r>
            <a:endParaRPr lang="en-US" sz="29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7740352" cy="861774"/>
          </a:xfrm>
        </p:spPr>
        <p:txBody>
          <a:bodyPr/>
          <a:lstStyle/>
          <a:p>
            <a:pPr algn="ctr"/>
            <a:r>
              <a:rPr lang="en-US" b="1" dirty="0">
                <a:latin typeface="Comic Sans MS" panose="030F0702030302020204" pitchFamily="66" charset="0"/>
                <a:cs typeface="Arial" panose="020B0604020202020204" pitchFamily="34" charset="0"/>
              </a:rPr>
              <a:t>Measuring the performance of tax and customs administrations in emerging and developing countries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Clermont-Ferrand, 12-13 June 2014</a:t>
            </a:r>
            <a:endParaRPr lang="en-US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Import/Export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576960"/>
              </p:ext>
            </p:extLst>
          </p:nvPr>
        </p:nvGraphicFramePr>
        <p:xfrm>
          <a:off x="755576" y="1437536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availability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393030"/>
              </p:ext>
            </p:extLst>
          </p:nvPr>
        </p:nvGraphicFramePr>
        <p:xfrm>
          <a:off x="755576" y="1844824"/>
          <a:ext cx="396044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Involvement of trade community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935236"/>
              </p:ext>
            </p:extLst>
          </p:nvPr>
        </p:nvGraphicFramePr>
        <p:xfrm>
          <a:off x="755576" y="2276872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Advance rulings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912145"/>
              </p:ext>
            </p:extLst>
          </p:nvPr>
        </p:nvGraphicFramePr>
        <p:xfrm>
          <a:off x="755576" y="3140968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Fees and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charges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0791"/>
              </p:ext>
            </p:extLst>
          </p:nvPr>
        </p:nvGraphicFramePr>
        <p:xfrm>
          <a:off x="755576" y="3573016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Formalities - Documents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043806"/>
              </p:ext>
            </p:extLst>
          </p:nvPr>
        </p:nvGraphicFramePr>
        <p:xfrm>
          <a:off x="755576" y="2708920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Appeal procedures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807908"/>
              </p:ext>
            </p:extLst>
          </p:nvPr>
        </p:nvGraphicFramePr>
        <p:xfrm>
          <a:off x="4644008" y="3573016"/>
          <a:ext cx="355205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Use of copies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International Standards compliance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n-GB" sz="1200" b="0" baseline="0" dirty="0" smtClean="0">
                          <a:solidFill>
                            <a:schemeClr val="bg1"/>
                          </a:solidFill>
                        </a:rPr>
                        <a:t> of documents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Necessary time to prepare documents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Import/Export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502354"/>
              </p:ext>
            </p:extLst>
          </p:nvPr>
        </p:nvGraphicFramePr>
        <p:xfrm>
          <a:off x="755576" y="1437536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availability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609255"/>
              </p:ext>
            </p:extLst>
          </p:nvPr>
        </p:nvGraphicFramePr>
        <p:xfrm>
          <a:off x="755576" y="1844824"/>
          <a:ext cx="396044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Involvement of trade community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716779"/>
              </p:ext>
            </p:extLst>
          </p:nvPr>
        </p:nvGraphicFramePr>
        <p:xfrm>
          <a:off x="755576" y="2276872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Advance rulings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846721"/>
              </p:ext>
            </p:extLst>
          </p:nvPr>
        </p:nvGraphicFramePr>
        <p:xfrm>
          <a:off x="755576" y="3140968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Fees and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charges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181984"/>
              </p:ext>
            </p:extLst>
          </p:nvPr>
        </p:nvGraphicFramePr>
        <p:xfrm>
          <a:off x="755576" y="3573016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Formalities - Documents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264748"/>
              </p:ext>
            </p:extLst>
          </p:nvPr>
        </p:nvGraphicFramePr>
        <p:xfrm>
          <a:off x="755576" y="4005064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Formalities - Automation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820620"/>
              </p:ext>
            </p:extLst>
          </p:nvPr>
        </p:nvGraphicFramePr>
        <p:xfrm>
          <a:off x="755576" y="2708920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Appeal procedures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379508"/>
              </p:ext>
            </p:extLst>
          </p:nvPr>
        </p:nvGraphicFramePr>
        <p:xfrm>
          <a:off x="4644008" y="4005064"/>
          <a:ext cx="3552056" cy="165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Use of risk management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IT systems capable of accepting Electronic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Data Interchange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Availability of full-time automated processing for Customs agencies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Quality of telecommunications and IT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Import/Export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998336"/>
              </p:ext>
            </p:extLst>
          </p:nvPr>
        </p:nvGraphicFramePr>
        <p:xfrm>
          <a:off x="755576" y="1437536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availability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913202"/>
              </p:ext>
            </p:extLst>
          </p:nvPr>
        </p:nvGraphicFramePr>
        <p:xfrm>
          <a:off x="755576" y="1844824"/>
          <a:ext cx="396044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Involvement of trade community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981825"/>
              </p:ext>
            </p:extLst>
          </p:nvPr>
        </p:nvGraphicFramePr>
        <p:xfrm>
          <a:off x="755576" y="2276872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Advance rulings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28608"/>
              </p:ext>
            </p:extLst>
          </p:nvPr>
        </p:nvGraphicFramePr>
        <p:xfrm>
          <a:off x="755576" y="3140968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Fees and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charges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316778"/>
              </p:ext>
            </p:extLst>
          </p:nvPr>
        </p:nvGraphicFramePr>
        <p:xfrm>
          <a:off x="755576" y="3573016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Formalities - Documents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316608"/>
              </p:ext>
            </p:extLst>
          </p:nvPr>
        </p:nvGraphicFramePr>
        <p:xfrm>
          <a:off x="755576" y="4005064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Formalities - Automation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877304"/>
              </p:ext>
            </p:extLst>
          </p:nvPr>
        </p:nvGraphicFramePr>
        <p:xfrm>
          <a:off x="755576" y="4437112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 Formalities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Procedures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360810"/>
              </p:ext>
            </p:extLst>
          </p:nvPr>
        </p:nvGraphicFramePr>
        <p:xfrm>
          <a:off x="755576" y="2708920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Appeal procedures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97078"/>
              </p:ext>
            </p:extLst>
          </p:nvPr>
        </p:nvGraphicFramePr>
        <p:xfrm>
          <a:off x="4644008" y="4077072"/>
          <a:ext cx="3552056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Pre-arrival processing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Pre-shipment inspection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Adjustment of working hours to commercial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needs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Requirement for clearance by a Customs broker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Single Window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Import/Export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48966"/>
              </p:ext>
            </p:extLst>
          </p:nvPr>
        </p:nvGraphicFramePr>
        <p:xfrm>
          <a:off x="755576" y="1437536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availability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486887"/>
              </p:ext>
            </p:extLst>
          </p:nvPr>
        </p:nvGraphicFramePr>
        <p:xfrm>
          <a:off x="755576" y="1844824"/>
          <a:ext cx="396044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Involvement of trade community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098959"/>
              </p:ext>
            </p:extLst>
          </p:nvPr>
        </p:nvGraphicFramePr>
        <p:xfrm>
          <a:off x="755576" y="2276872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Advance rulings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251125"/>
              </p:ext>
            </p:extLst>
          </p:nvPr>
        </p:nvGraphicFramePr>
        <p:xfrm>
          <a:off x="755576" y="3140968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Fees and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charges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16452"/>
              </p:ext>
            </p:extLst>
          </p:nvPr>
        </p:nvGraphicFramePr>
        <p:xfrm>
          <a:off x="755576" y="3573016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Formalities - Documents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721681"/>
              </p:ext>
            </p:extLst>
          </p:nvPr>
        </p:nvGraphicFramePr>
        <p:xfrm>
          <a:off x="755576" y="4005064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Formalities - Automation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683857"/>
              </p:ext>
            </p:extLst>
          </p:nvPr>
        </p:nvGraphicFramePr>
        <p:xfrm>
          <a:off x="755576" y="4437112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 Formalities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Procedures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927470"/>
              </p:ext>
            </p:extLst>
          </p:nvPr>
        </p:nvGraphicFramePr>
        <p:xfrm>
          <a:off x="755576" y="4869160"/>
          <a:ext cx="374441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Border Cooperation - Internal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365044"/>
              </p:ext>
            </p:extLst>
          </p:nvPr>
        </p:nvGraphicFramePr>
        <p:xfrm>
          <a:off x="755576" y="5301208"/>
          <a:ext cx="352839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J. Border Cooperation -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612601"/>
              </p:ext>
            </p:extLst>
          </p:nvPr>
        </p:nvGraphicFramePr>
        <p:xfrm>
          <a:off x="755576" y="2708920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Appeal procedures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Import/Export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066770"/>
              </p:ext>
            </p:extLst>
          </p:nvPr>
        </p:nvGraphicFramePr>
        <p:xfrm>
          <a:off x="755576" y="1437536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availability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283437"/>
              </p:ext>
            </p:extLst>
          </p:nvPr>
        </p:nvGraphicFramePr>
        <p:xfrm>
          <a:off x="755576" y="1844824"/>
          <a:ext cx="396044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Involvement of trade community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15760"/>
              </p:ext>
            </p:extLst>
          </p:nvPr>
        </p:nvGraphicFramePr>
        <p:xfrm>
          <a:off x="755576" y="2276872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Advance rulings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614432"/>
              </p:ext>
            </p:extLst>
          </p:nvPr>
        </p:nvGraphicFramePr>
        <p:xfrm>
          <a:off x="755576" y="3140968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Fees and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charges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589695"/>
              </p:ext>
            </p:extLst>
          </p:nvPr>
        </p:nvGraphicFramePr>
        <p:xfrm>
          <a:off x="755576" y="3573016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Formalities - Documents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472981"/>
              </p:ext>
            </p:extLst>
          </p:nvPr>
        </p:nvGraphicFramePr>
        <p:xfrm>
          <a:off x="755576" y="4005064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Formalities - Automation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718097"/>
              </p:ext>
            </p:extLst>
          </p:nvPr>
        </p:nvGraphicFramePr>
        <p:xfrm>
          <a:off x="755576" y="4437112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 Formalities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Procedures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573233"/>
              </p:ext>
            </p:extLst>
          </p:nvPr>
        </p:nvGraphicFramePr>
        <p:xfrm>
          <a:off x="755576" y="4869160"/>
          <a:ext cx="374441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Border Cooperation - Internal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311897"/>
              </p:ext>
            </p:extLst>
          </p:nvPr>
        </p:nvGraphicFramePr>
        <p:xfrm>
          <a:off x="755576" y="5301208"/>
          <a:ext cx="352839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J. Border Cooperation -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74156"/>
              </p:ext>
            </p:extLst>
          </p:nvPr>
        </p:nvGraphicFramePr>
        <p:xfrm>
          <a:off x="755576" y="2708920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Appeal procedures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845375"/>
              </p:ext>
            </p:extLst>
          </p:nvPr>
        </p:nvGraphicFramePr>
        <p:xfrm>
          <a:off x="755576" y="5686008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K. </a:t>
                      </a:r>
                      <a:r>
                        <a:rPr lang="en-GB" sz="16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Consularization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46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Import/Export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180561"/>
              </p:ext>
            </p:extLst>
          </p:nvPr>
        </p:nvGraphicFramePr>
        <p:xfrm>
          <a:off x="755576" y="1437536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availability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664854"/>
              </p:ext>
            </p:extLst>
          </p:nvPr>
        </p:nvGraphicFramePr>
        <p:xfrm>
          <a:off x="755576" y="1844824"/>
          <a:ext cx="396044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Involvement of trade community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700683"/>
              </p:ext>
            </p:extLst>
          </p:nvPr>
        </p:nvGraphicFramePr>
        <p:xfrm>
          <a:off x="755576" y="2276872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Advance rulings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238092"/>
              </p:ext>
            </p:extLst>
          </p:nvPr>
        </p:nvGraphicFramePr>
        <p:xfrm>
          <a:off x="755576" y="3140968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Fees and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charges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361973"/>
              </p:ext>
            </p:extLst>
          </p:nvPr>
        </p:nvGraphicFramePr>
        <p:xfrm>
          <a:off x="755576" y="3573016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Formalities - Documents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65060"/>
              </p:ext>
            </p:extLst>
          </p:nvPr>
        </p:nvGraphicFramePr>
        <p:xfrm>
          <a:off x="755576" y="4005064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Formalities - Automation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788834"/>
              </p:ext>
            </p:extLst>
          </p:nvPr>
        </p:nvGraphicFramePr>
        <p:xfrm>
          <a:off x="755576" y="4437112"/>
          <a:ext cx="30243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 Formalities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Procedures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758733"/>
              </p:ext>
            </p:extLst>
          </p:nvPr>
        </p:nvGraphicFramePr>
        <p:xfrm>
          <a:off x="755576" y="4869160"/>
          <a:ext cx="374441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Border Cooperation - Internal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578222"/>
              </p:ext>
            </p:extLst>
          </p:nvPr>
        </p:nvGraphicFramePr>
        <p:xfrm>
          <a:off x="755576" y="5301208"/>
          <a:ext cx="352839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J. Border Cooperation -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452775"/>
              </p:ext>
            </p:extLst>
          </p:nvPr>
        </p:nvGraphicFramePr>
        <p:xfrm>
          <a:off x="755576" y="2708920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Appeal procedures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504999"/>
              </p:ext>
            </p:extLst>
          </p:nvPr>
        </p:nvGraphicFramePr>
        <p:xfrm>
          <a:off x="755576" y="5686008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K. </a:t>
                      </a:r>
                      <a:r>
                        <a:rPr lang="en-GB" sz="16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Consularization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013491"/>
              </p:ext>
            </p:extLst>
          </p:nvPr>
        </p:nvGraphicFramePr>
        <p:xfrm>
          <a:off x="755576" y="6046048"/>
          <a:ext cx="417646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 Governance and impartiality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45319"/>
              </p:ext>
            </p:extLst>
          </p:nvPr>
        </p:nvGraphicFramePr>
        <p:xfrm>
          <a:off x="4644008" y="4671144"/>
          <a:ext cx="355205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Transparen</a:t>
                      </a:r>
                      <a:r>
                        <a:rPr lang="en-GB" sz="1200" b="0" baseline="0" dirty="0" smtClean="0">
                          <a:solidFill>
                            <a:schemeClr val="bg1"/>
                          </a:solidFill>
                        </a:rPr>
                        <a:t>t Customs structure and functions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Code of</a:t>
                      </a:r>
                      <a:r>
                        <a:rPr lang="en-GB" sz="1200" b="0" baseline="0" dirty="0" smtClean="0">
                          <a:solidFill>
                            <a:schemeClr val="bg1"/>
                          </a:solidFill>
                        </a:rPr>
                        <a:t> conduct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Ethics policy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Internal audit</a:t>
                      </a:r>
                      <a:r>
                        <a:rPr lang="en-GB" sz="1200" b="0" baseline="0" dirty="0" smtClean="0">
                          <a:solidFill>
                            <a:schemeClr val="bg1"/>
                          </a:solidFill>
                        </a:rPr>
                        <a:t> system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Annual</a:t>
                      </a:r>
                      <a:r>
                        <a:rPr lang="en-GB" sz="1200" b="0" baseline="0" dirty="0" smtClean="0">
                          <a:solidFill>
                            <a:schemeClr val="bg1"/>
                          </a:solidFill>
                        </a:rPr>
                        <a:t> Customs Report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39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Transit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703162"/>
              </p:ext>
            </p:extLst>
          </p:nvPr>
        </p:nvGraphicFramePr>
        <p:xfrm>
          <a:off x="899592" y="1700808"/>
          <a:ext cx="33123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Transit fees and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59059"/>
              </p:ext>
            </p:extLst>
          </p:nvPr>
        </p:nvGraphicFramePr>
        <p:xfrm>
          <a:off x="4572000" y="1700808"/>
          <a:ext cx="355205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Information availability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Prior publication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Periodic review and adaptation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Evaluation of transit fees and charges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2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Transit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974777"/>
              </p:ext>
            </p:extLst>
          </p:nvPr>
        </p:nvGraphicFramePr>
        <p:xfrm>
          <a:off x="899592" y="1700808"/>
          <a:ext cx="33123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Transit fees and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36096"/>
              </p:ext>
            </p:extLst>
          </p:nvPr>
        </p:nvGraphicFramePr>
        <p:xfrm>
          <a:off x="899592" y="2276872"/>
          <a:ext cx="33123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Transit formalities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4859"/>
              </p:ext>
            </p:extLst>
          </p:nvPr>
        </p:nvGraphicFramePr>
        <p:xfrm>
          <a:off x="4644008" y="2276872"/>
          <a:ext cx="3552056" cy="202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Information availability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Periodic review and adaptation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Physically separate border-crossing facilities/infrastructure for transit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Limited physical inspections of goods and use of risk assessment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Quality controls or technical standards applied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1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Transit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126568"/>
              </p:ext>
            </p:extLst>
          </p:nvPr>
        </p:nvGraphicFramePr>
        <p:xfrm>
          <a:off x="899592" y="1700808"/>
          <a:ext cx="33123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Transit fees and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009916"/>
              </p:ext>
            </p:extLst>
          </p:nvPr>
        </p:nvGraphicFramePr>
        <p:xfrm>
          <a:off x="899592" y="2276872"/>
          <a:ext cx="33123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Transit formalities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152145"/>
              </p:ext>
            </p:extLst>
          </p:nvPr>
        </p:nvGraphicFramePr>
        <p:xfrm>
          <a:off x="899592" y="2852936"/>
          <a:ext cx="33123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Transit guarantees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424666"/>
              </p:ext>
            </p:extLst>
          </p:nvPr>
        </p:nvGraphicFramePr>
        <p:xfrm>
          <a:off x="4283968" y="2708920"/>
          <a:ext cx="3552056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Multiple forms of guarantees accepted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Guarantees supported by regional or international agreements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Prompt and full release of guarantees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Use of Customs convoys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Transit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723906"/>
              </p:ext>
            </p:extLst>
          </p:nvPr>
        </p:nvGraphicFramePr>
        <p:xfrm>
          <a:off x="899592" y="1700808"/>
          <a:ext cx="33123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Transit fees and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407897"/>
              </p:ext>
            </p:extLst>
          </p:nvPr>
        </p:nvGraphicFramePr>
        <p:xfrm>
          <a:off x="899592" y="2276872"/>
          <a:ext cx="33123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Transit formalities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571193"/>
              </p:ext>
            </p:extLst>
          </p:nvPr>
        </p:nvGraphicFramePr>
        <p:xfrm>
          <a:off x="899592" y="2852936"/>
          <a:ext cx="33123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Transit guarantees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321124"/>
              </p:ext>
            </p:extLst>
          </p:nvPr>
        </p:nvGraphicFramePr>
        <p:xfrm>
          <a:off x="899592" y="3429000"/>
          <a:ext cx="410445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 Transit agreements and cooperation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91176"/>
              </p:ext>
            </p:extLst>
          </p:nvPr>
        </p:nvGraphicFramePr>
        <p:xfrm>
          <a:off x="5220072" y="3284984"/>
          <a:ext cx="2808312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</a:tblGrid>
              <a:tr h="451486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Bilateral or regional agreements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556626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Transit cooperation – 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formalities; legal requirements;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practical operation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2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18800" cy="4525963"/>
          </a:xfrm>
          <a:noFill/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TFIs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objectives, structure and state of implementation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Measuring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TF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process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data collection process: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Customs  websites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regulations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publicly available databases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organizations reports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countries’ Permanent Delegations to the WTO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UN ESCAP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for transit measures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0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coverage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Import/Export TFIs available for 133 countries at different stages of development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data collected so far for 27 African and Asian landlocked and transit countries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groups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income groups, geographic groups, regional economic partnerships groups</a:t>
            </a:r>
            <a:endParaRPr lang="en-GB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6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TFIs: state of implementation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OECD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facilitation indicators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the importance of trade facilitation performance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different: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groups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>
                <a:solidFill>
                  <a:prstClr val="white"/>
                </a:solidFill>
              </a:rPr>
              <a:pPr/>
              <a:t>22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state of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 Income groups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087567" cy="471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1417514"/>
            <a:ext cx="3419872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= worst performance 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 = best performance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Sub-Saharan Africa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>
                <a:solidFill>
                  <a:prstClr val="white"/>
                </a:solidFill>
              </a:rPr>
              <a:pPr/>
              <a:t>24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02274"/>
            <a:ext cx="7344816" cy="485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79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12480" cy="1022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main sub-regions in Sub-Saharan Africa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8000" y="6568576"/>
            <a:ext cx="4680000" cy="244800"/>
          </a:xfrm>
        </p:spPr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>
                <a:solidFill>
                  <a:prstClr val="white"/>
                </a:solidFill>
              </a:rPr>
              <a:pPr/>
              <a:t>25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4748"/>
            <a:ext cx="7416824" cy="494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1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>
                <a:solidFill>
                  <a:prstClr val="white"/>
                </a:solidFill>
              </a:rPr>
              <a:pPr/>
              <a:t>26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01763"/>
            <a:ext cx="7450974" cy="487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28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main sub-regions in Asia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8000" y="6568576"/>
            <a:ext cx="4680000" cy="244800"/>
          </a:xfrm>
        </p:spPr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>
                <a:solidFill>
                  <a:prstClr val="white"/>
                </a:solidFill>
              </a:rPr>
              <a:pPr/>
              <a:t>27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7192"/>
            <a:ext cx="7632848" cy="515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1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America and the Caribbean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>
                <a:solidFill>
                  <a:prstClr val="white"/>
                </a:solidFill>
              </a:rPr>
              <a:pPr/>
              <a:t>28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50963"/>
            <a:ext cx="7632848" cy="50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45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East and North Africa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>
                <a:solidFill>
                  <a:prstClr val="white"/>
                </a:solidFill>
              </a:rPr>
              <a:pPr/>
              <a:t>29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632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93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416000" cy="1022400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TFIs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objectives, structure and state       		      of implementation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1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(outside the OECD area) and Central Asia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>
                <a:solidFill>
                  <a:prstClr val="white"/>
                </a:solidFill>
              </a:rPr>
              <a:pPr/>
              <a:t>30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738356" cy="497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1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416000" cy="10224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Measuring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impacts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TF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5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impacts on trade flows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/>
              <a:t> 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32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8944"/>
              </p:ext>
            </p:extLst>
          </p:nvPr>
        </p:nvGraphicFramePr>
        <p:xfrm>
          <a:off x="328194" y="2253417"/>
          <a:ext cx="3923928" cy="2615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3928"/>
              </a:tblGrid>
              <a:tr h="436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availability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27464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Simplification and harmonisation of Documents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5693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Automating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processes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8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Streamlining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Procedures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8119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triped Right Arrow 9"/>
          <p:cNvSpPr/>
          <p:nvPr/>
        </p:nvSpPr>
        <p:spPr>
          <a:xfrm>
            <a:off x="4283968" y="3355535"/>
            <a:ext cx="864096" cy="432048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89806"/>
              </p:ext>
            </p:extLst>
          </p:nvPr>
        </p:nvGraphicFramePr>
        <p:xfrm>
          <a:off x="5292080" y="2060848"/>
          <a:ext cx="3672408" cy="2803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408"/>
              </a:tblGrid>
              <a:tr h="49809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Result most important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for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: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9717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- increasing trade flows with the rest of the world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409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boosting intra-regional trade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9717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equally important for both exports and imports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1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impacts on trade costs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8800" cy="4997152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trade facilitation reform is more effective than isolated or piecemeal measures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potential trade cost reduction of all the trade facilitation measures is within intervals of 10% to 16%, across income and geographic country groups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Harmonising and simplifying trade </a:t>
            </a: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documents, streamlining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 </a:t>
            </a: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procedures, automating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and customs </a:t>
            </a: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availability of trade-related </a:t>
            </a: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the sets of measures with the strongest potential in reducing trade costs across the different groups of countries</a:t>
            </a:r>
          </a:p>
          <a:p>
            <a:pPr>
              <a:buFont typeface="Wingdings" pitchFamily="2" charset="2"/>
              <a:buChar char="Ø"/>
            </a:pPr>
            <a:endParaRPr lang="en-GB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lvl="1" indent="-342900">
              <a:buClrTx/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impact on trade costs of implementing the TFA</a:t>
            </a:r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“limited implementation” scenario (only mandatory provisions)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“full implementation” scenario (taking into account “best endeavor” provisions)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6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trade cost reduction of implementing the TFA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52612"/>
            <a:ext cx="7128792" cy="4024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indicators – potential impacts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highlight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formalities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Agreements and cooperation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important for landlocked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countries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trade </a:t>
            </a:r>
            <a:endParaRPr lang="en-GB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guarantees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important for landlocked countries’ exports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4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18800" cy="4525963"/>
          </a:xfrm>
          <a:noFill/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GB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1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implications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256584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the </a:t>
            </a:r>
            <a:r>
              <a:rPr lang="en-GB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this proposed framework should enable countries sharing similar characteristics to better assess which trade facilitation dimensions deserve priority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evidence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useful information to guide policymakers, private sector practitioners and other stakeholders on which might be the areas for which resource allocation could bring the highest benefits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set of </a:t>
            </a:r>
            <a:r>
              <a:rPr lang="en-GB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identified shows that some measures for which costs are considerably lower than for larger infrastructure projects can bring high benefits (e.g. the simplification and harmonisation of documents, increasing information availability)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8000" y="6411600"/>
            <a:ext cx="4680000" cy="244800"/>
          </a:xfrm>
        </p:spPr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2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Facilitation Costs and Challenges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8000" y="6411600"/>
            <a:ext cx="4680000" cy="244800"/>
          </a:xfrm>
        </p:spPr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14201"/>
              </p:ext>
            </p:extLst>
          </p:nvPr>
        </p:nvGraphicFramePr>
        <p:xfrm>
          <a:off x="2532112" y="3094216"/>
          <a:ext cx="3552056" cy="119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transparency and predictability measures</a:t>
                      </a:r>
                      <a:endParaRPr lang="en-US" sz="1200" dirty="0" smtClean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procedural simplification and streamlining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coordination and cooperation between border agencies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699792" y="2348880"/>
            <a:ext cx="3312368" cy="2664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94382"/>
              </p:ext>
            </p:extLst>
          </p:nvPr>
        </p:nvGraphicFramePr>
        <p:xfrm>
          <a:off x="6876256" y="2420992"/>
          <a:ext cx="2160240" cy="293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changes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 changes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and infrastructure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and re-engineering costs</a:t>
                      </a:r>
                      <a:endParaRPr lang="en-GB" sz="12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awareness-raising and change management</a:t>
                      </a:r>
                      <a:endParaRPr lang="en-GB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489015"/>
              </p:ext>
            </p:extLst>
          </p:nvPr>
        </p:nvGraphicFramePr>
        <p:xfrm>
          <a:off x="323528" y="2924944"/>
          <a:ext cx="1368152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</a:tblGrid>
              <a:tr h="1077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OECD Trade Facilitation Indicators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analysis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1763688" y="357301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84168" y="35730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07704" y="306896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impacts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benefits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1715" y="2857037"/>
            <a:ext cx="992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c</a:t>
            </a:r>
            <a:r>
              <a:rPr lang="en-GB" sz="1200" dirty="0" smtClean="0">
                <a:solidFill>
                  <a:schemeClr val="bg1"/>
                </a:solidFill>
              </a:rPr>
              <a:t>osts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c</a:t>
            </a:r>
            <a:r>
              <a:rPr lang="en-GB" sz="1200" dirty="0" smtClean="0">
                <a:solidFill>
                  <a:schemeClr val="bg1"/>
                </a:solidFill>
              </a:rPr>
              <a:t>omplexity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c</a:t>
            </a:r>
            <a:r>
              <a:rPr lang="en-GB" sz="1200" dirty="0" smtClean="0">
                <a:solidFill>
                  <a:schemeClr val="bg1"/>
                </a:solidFill>
              </a:rPr>
              <a:t>hallenges</a:t>
            </a:r>
          </a:p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42555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country survey assessing TF reforms 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 – 15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countries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2013 – 9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countries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427984" y="51571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39752" y="566124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Holistic approach but implementation tools carefully combined and sequenced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Thank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you for your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attention!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GB" sz="2000" dirty="0" smtClean="0">
              <a:solidFill>
                <a:schemeClr val="bg1"/>
              </a:solidFill>
              <a:latin typeface="Comic Sans MS" pitchFamily="66" charset="0"/>
              <a:hlinkClick r:id=""/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GB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GB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OECD Trade Facilitation Indicators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www.oecd.org/tad/facilitation/indicators.htm</a:t>
            </a:r>
            <a:r>
              <a:rPr lang="en-GB" sz="2000" dirty="0" smtClean="0"/>
              <a:t> 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>
                <a:solidFill>
                  <a:prstClr val="white"/>
                </a:solidFill>
              </a:rPr>
              <a:pPr/>
              <a:t>39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Trade Facilitation Indicators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Impact of TF Measures on Trade Flows and Trade Costs ?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the structure of the Draft Consolidated Negotiating Text on Trade Facilitation (…since December 2013, the Trade Facilitation Agreement)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Aiming to provide a basis for prioritising  trade facilitation actions by governments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mobilise technical assistance by donors in a targeted way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Import/Export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993429"/>
              </p:ext>
            </p:extLst>
          </p:nvPr>
        </p:nvGraphicFramePr>
        <p:xfrm>
          <a:off x="755576" y="1437536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availability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016082"/>
              </p:ext>
            </p:extLst>
          </p:nvPr>
        </p:nvGraphicFramePr>
        <p:xfrm>
          <a:off x="4211960" y="1484784"/>
          <a:ext cx="3552056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Establishment of a Customs website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Publication of rate of duties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Establishment of enquiry points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Information on import and export procedures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Documents and forms available online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Procedures published at least xx days before entry into force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Publication of Agreements</a:t>
                      </a:r>
                      <a:endParaRPr lang="en-US" sz="12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Publication of decisions and examples of customs classification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Import/Export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944436"/>
              </p:ext>
            </p:extLst>
          </p:nvPr>
        </p:nvGraphicFramePr>
        <p:xfrm>
          <a:off x="755576" y="1437536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availability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349395"/>
              </p:ext>
            </p:extLst>
          </p:nvPr>
        </p:nvGraphicFramePr>
        <p:xfrm>
          <a:off x="755576" y="1844824"/>
          <a:ext cx="396044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Involvement of trade community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648889"/>
              </p:ext>
            </p:extLst>
          </p:nvPr>
        </p:nvGraphicFramePr>
        <p:xfrm>
          <a:off x="4644008" y="1772816"/>
          <a:ext cx="355205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Communication of policy objectives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Consultations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Open consultations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Adoption of public comments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4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Import/Export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063941"/>
              </p:ext>
            </p:extLst>
          </p:nvPr>
        </p:nvGraphicFramePr>
        <p:xfrm>
          <a:off x="755576" y="1437536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availability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607889"/>
              </p:ext>
            </p:extLst>
          </p:nvPr>
        </p:nvGraphicFramePr>
        <p:xfrm>
          <a:off x="755576" y="1844824"/>
          <a:ext cx="396044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Involvement of trade community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805520"/>
              </p:ext>
            </p:extLst>
          </p:nvPr>
        </p:nvGraphicFramePr>
        <p:xfrm>
          <a:off x="755576" y="2276872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Advance rulings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69801"/>
              </p:ext>
            </p:extLst>
          </p:nvPr>
        </p:nvGraphicFramePr>
        <p:xfrm>
          <a:off x="4644008" y="2276872"/>
          <a:ext cx="355205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Issuance of advance rulings (AR)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Available information on AR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Publication of average issuance time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Publication of AR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Possibility to request review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Motivated refusal to issue or revocation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Import/Export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747612"/>
              </p:ext>
            </p:extLst>
          </p:nvPr>
        </p:nvGraphicFramePr>
        <p:xfrm>
          <a:off x="755576" y="1437536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availability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998679"/>
              </p:ext>
            </p:extLst>
          </p:nvPr>
        </p:nvGraphicFramePr>
        <p:xfrm>
          <a:off x="755576" y="1844824"/>
          <a:ext cx="396044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Involvement of trade community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027375"/>
              </p:ext>
            </p:extLst>
          </p:nvPr>
        </p:nvGraphicFramePr>
        <p:xfrm>
          <a:off x="755576" y="2276872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Advance rulings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164644"/>
              </p:ext>
            </p:extLst>
          </p:nvPr>
        </p:nvGraphicFramePr>
        <p:xfrm>
          <a:off x="755576" y="2708920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Appeal procedures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076609"/>
              </p:ext>
            </p:extLst>
          </p:nvPr>
        </p:nvGraphicFramePr>
        <p:xfrm>
          <a:off x="4644008" y="2708920"/>
          <a:ext cx="355205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Publication</a:t>
                      </a:r>
                      <a:r>
                        <a:rPr lang="en-GB" sz="1200" b="0" baseline="0" dirty="0" smtClean="0">
                          <a:solidFill>
                            <a:schemeClr val="bg1"/>
                          </a:solidFill>
                        </a:rPr>
                        <a:t> of information on appeal procedures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Judicial appeal procedures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Time limit for deciding appeals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Information on the motives of decision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TFIs structure: Import/Export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419030"/>
              </p:ext>
            </p:extLst>
          </p:nvPr>
        </p:nvGraphicFramePr>
        <p:xfrm>
          <a:off x="755576" y="1437536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availability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OECD Trade and Agriculture Directorate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BEFD-1EA3-4B05-8681-25BF106BA8DF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788219"/>
              </p:ext>
            </p:extLst>
          </p:nvPr>
        </p:nvGraphicFramePr>
        <p:xfrm>
          <a:off x="755576" y="1844824"/>
          <a:ext cx="396044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Involvement of trade community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982452"/>
              </p:ext>
            </p:extLst>
          </p:nvPr>
        </p:nvGraphicFramePr>
        <p:xfrm>
          <a:off x="755576" y="2276872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Advance rulings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754449"/>
              </p:ext>
            </p:extLst>
          </p:nvPr>
        </p:nvGraphicFramePr>
        <p:xfrm>
          <a:off x="755576" y="3140968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Fees and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charges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488331"/>
              </p:ext>
            </p:extLst>
          </p:nvPr>
        </p:nvGraphicFramePr>
        <p:xfrm>
          <a:off x="755576" y="2708920"/>
          <a:ext cx="280831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Appeal procedures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56917"/>
              </p:ext>
            </p:extLst>
          </p:nvPr>
        </p:nvGraphicFramePr>
        <p:xfrm>
          <a:off x="4644008" y="3140968"/>
          <a:ext cx="3552056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Publication</a:t>
                      </a:r>
                      <a:r>
                        <a:rPr lang="en-GB" sz="1200" b="0" baseline="0" dirty="0" smtClean="0">
                          <a:solidFill>
                            <a:schemeClr val="bg1"/>
                          </a:solidFill>
                        </a:rPr>
                        <a:t> of fees and charges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Evaluation of fees and charges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GB" sz="1200" b="0" baseline="0" dirty="0" smtClean="0">
                          <a:solidFill>
                            <a:schemeClr val="bg1"/>
                          </a:solidFill>
                        </a:rPr>
                        <a:t> fees and charges collected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Fees for Customs services during normal working hours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ECD_English_whi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ivision_x0020__x002d__x0020_Author_x0020__x002d__x0020_Year xmlns="5d6c8b30-ddcd-4212-8034-fdbbfc7c8417">2012</Division_x0020__x002d__x0020_Author_x0020__x002d__x0020_Year>
    <Group xmlns="5d6c8b30-ddcd-4212-8034-fdbbfc7c8417">
      <Value>1</Value>
    </Group>
    <Author0 xmlns="5d6c8b30-ddcd-4212-8034-fdbbfc7c84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48794A4D003428283A077E87EAD51" ma:contentTypeVersion="7" ma:contentTypeDescription="Create a new document." ma:contentTypeScope="" ma:versionID="73f644d72ec67d16b0cff090a4f7974e">
  <xsd:schema xmlns:xsd="http://www.w3.org/2001/XMLSchema" xmlns:p="http://schemas.microsoft.com/office/2006/metadata/properties" xmlns:ns1="5d6c8b30-ddcd-4212-8034-fdbbfc7c8417" targetNamespace="http://schemas.microsoft.com/office/2006/metadata/properties" ma:root="true" ma:fieldsID="54d235bd111f8c81e0f514b209fe8126" ns1:_="">
    <xsd:import namespace="5d6c8b30-ddcd-4212-8034-fdbbfc7c8417"/>
    <xsd:element name="properties">
      <xsd:complexType>
        <xsd:sequence>
          <xsd:element name="documentManagement">
            <xsd:complexType>
              <xsd:all>
                <xsd:element ref="ns1:Group" minOccurs="0"/>
                <xsd:element ref="ns1:Division_x0020__x002d__x0020_Author_x0020__x002d__x0020_Year" minOccurs="0"/>
                <xsd:element ref="ns1:Author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d6c8b30-ddcd-4212-8034-fdbbfc7c8417" elementFormDefault="qualified">
    <xsd:import namespace="http://schemas.microsoft.com/office/2006/documentManagement/types"/>
    <xsd:element name="Group" ma:index="0" nillable="true" ma:displayName="Group" ma:list="{c240bc28-1f43-4485-8b3e-002dec3fc482}" ma:internalName="Group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ivision_x0020__x002d__x0020_Author_x0020__x002d__x0020_Year" ma:index="2" nillable="true" ma:displayName="Year" ma:default="" ma:internalName="Division_x0020__x002d__x0020_Author_x0020__x002d__x0020_Year">
      <xsd:simpleType>
        <xsd:restriction base="dms:Text">
          <xsd:maxLength value="255"/>
        </xsd:restriction>
      </xsd:simpleType>
    </xsd:element>
    <xsd:element name="Author0" ma:index="10" nillable="true" ma:displayName="Author" ma:internalName="Autho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59CCC3D-7B76-4243-8316-6732ACAA3C40}">
  <ds:schemaRefs>
    <ds:schemaRef ds:uri="http://purl.org/dc/dcmitype/"/>
    <ds:schemaRef ds:uri="5d6c8b30-ddcd-4212-8034-fdbbfc7c8417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CD238FA-811C-49AA-8BD0-595D8D3F78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0F9088-62A2-43AE-845E-8883FB660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6c8b30-ddcd-4212-8034-fdbbfc7c841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oecd_Eng_white</Template>
  <TotalTime>7998</TotalTime>
  <Words>1779</Words>
  <Application>Microsoft Office PowerPoint</Application>
  <PresentationFormat>Affichage à l'écran (4:3)</PresentationFormat>
  <Paragraphs>377</Paragraphs>
  <Slides>39</Slides>
  <Notes>38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1" baseType="lpstr">
      <vt:lpstr>oecd_Eng_BD</vt:lpstr>
      <vt:lpstr>OECD_English_white</vt:lpstr>
      <vt:lpstr>OECD Trade Facilitation Indicators: structure, state of implementation and potential impact on developing countries’ trade  </vt:lpstr>
      <vt:lpstr>Overview</vt:lpstr>
      <vt:lpstr>1. OECD TFIs: objectives, structure and state               of implementation</vt:lpstr>
      <vt:lpstr>OECD Trade Facilitation Indicators</vt:lpstr>
      <vt:lpstr>TFIs structure: Import/Export</vt:lpstr>
      <vt:lpstr>TFIs structure: Import/Export</vt:lpstr>
      <vt:lpstr>TFIs structure: Import/Export</vt:lpstr>
      <vt:lpstr>TFIs structure: Import/Export</vt:lpstr>
      <vt:lpstr>TFIs structure: Import/Export</vt:lpstr>
      <vt:lpstr>TFIs structure: Import/Export</vt:lpstr>
      <vt:lpstr>TFIs structure: Import/Export</vt:lpstr>
      <vt:lpstr>TFIs structure: Import/Export</vt:lpstr>
      <vt:lpstr>TFIs structure: Import/Export</vt:lpstr>
      <vt:lpstr>TFIs structure: Import/Export</vt:lpstr>
      <vt:lpstr>TFIs structure: Import/Export</vt:lpstr>
      <vt:lpstr>TFIs structure: Transit</vt:lpstr>
      <vt:lpstr>TFIs structure: Transit</vt:lpstr>
      <vt:lpstr>TFIs structure: Transit</vt:lpstr>
      <vt:lpstr>TFIs structure: Transit</vt:lpstr>
      <vt:lpstr>Data collection process</vt:lpstr>
      <vt:lpstr>Extensive coverage</vt:lpstr>
      <vt:lpstr>TFIs: state of implementation</vt:lpstr>
      <vt:lpstr>TFIs state of implementation: Income groups</vt:lpstr>
      <vt:lpstr>Sub-Saharan Africa</vt:lpstr>
      <vt:lpstr>…and main sub-regions in Sub-Saharan Africa</vt:lpstr>
      <vt:lpstr>Asia</vt:lpstr>
      <vt:lpstr>…and main sub-regions in Asia</vt:lpstr>
      <vt:lpstr>Latin America and the Caribbean</vt:lpstr>
      <vt:lpstr>Middle East and North Africa</vt:lpstr>
      <vt:lpstr>Europe (outside the OECD area) and Central Asia</vt:lpstr>
      <vt:lpstr>2. Measuring potential impacts of TF</vt:lpstr>
      <vt:lpstr>Potential impacts on trade flows</vt:lpstr>
      <vt:lpstr>Potential impacts on trade costs</vt:lpstr>
      <vt:lpstr>Potential trade cost reduction of implementing the TFA</vt:lpstr>
      <vt:lpstr>Transit indicators – potential impacts</vt:lpstr>
      <vt:lpstr>Présentation PowerPoint</vt:lpstr>
      <vt:lpstr>Policy implications</vt:lpstr>
      <vt:lpstr>Trade Facilitation Costs and Challenges</vt:lpstr>
      <vt:lpstr>Présentation PowerPoint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curran_a</dc:creator>
  <cp:lastModifiedBy>guesteconomie</cp:lastModifiedBy>
  <cp:revision>678</cp:revision>
  <dcterms:created xsi:type="dcterms:W3CDTF">2012-01-12T13:14:25Z</dcterms:created>
  <dcterms:modified xsi:type="dcterms:W3CDTF">2014-06-13T10:52:45Z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0x01010097148794A4D003428283A077E87EAD51</vt:lpwstr>
  </property>
</Properties>
</file>