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6" r:id="rId3"/>
    <p:sldId id="305" r:id="rId4"/>
    <p:sldId id="278" r:id="rId5"/>
    <p:sldId id="273" r:id="rId6"/>
    <p:sldId id="277" r:id="rId7"/>
    <p:sldId id="281" r:id="rId8"/>
    <p:sldId id="282" r:id="rId9"/>
    <p:sldId id="280" r:id="rId10"/>
    <p:sldId id="285" r:id="rId11"/>
    <p:sldId id="284" r:id="rId12"/>
    <p:sldId id="274" r:id="rId13"/>
    <p:sldId id="289" r:id="rId14"/>
    <p:sldId id="290" r:id="rId15"/>
    <p:sldId id="291" r:id="rId16"/>
    <p:sldId id="294" r:id="rId17"/>
    <p:sldId id="296" r:id="rId18"/>
    <p:sldId id="299" r:id="rId19"/>
    <p:sldId id="301" r:id="rId20"/>
  </p:sldIdLst>
  <p:sldSz cx="9144000" cy="6858000" type="screen4x3"/>
  <p:notesSz cx="67818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752" autoAdjust="0"/>
  </p:normalViewPr>
  <p:slideViewPr>
    <p:cSldViewPr>
      <p:cViewPr>
        <p:scale>
          <a:sx n="100" d="100"/>
          <a:sy n="100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50" d="100"/>
          <a:sy n="150" d="100"/>
        </p:scale>
        <p:origin x="-1600" y="-88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DAFF9-E663-42B6-9B3D-8572BACB9F77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4A4FC-1923-4268-BACC-48C446E860F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11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8AB87-ECA4-40B0-8182-F18FB70DA018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863" y="4711700"/>
            <a:ext cx="5426075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9412B-3BFE-4560-BE66-CBA9F571085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90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Trade-dependent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like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ones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region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increasingly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depend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facilitation efforts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order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successfully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integrate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into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world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These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facilitation efforts,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turn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heavily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reforms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Customs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greater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efficiencies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port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logistics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 As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result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Customs administrations have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become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object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study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approaches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methodologies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have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emerged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over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years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assessing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effectiveness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efficiency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Customs .</a:t>
            </a:r>
          </a:p>
          <a:p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regard,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various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institutions have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developed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indicators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used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establish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relative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ranking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performances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based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 quantitative and/or qualitative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analysis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2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shares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some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characteristics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threats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usually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associated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small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These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commonalities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categorized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openness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economic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vulnerability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(Barker 2012; Jahan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al. 2013),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natural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resources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capacity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constraints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high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exposure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natural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disasters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(Rasmussen 2006)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susceptibility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environmental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shocks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external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changes.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Notwithstanding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states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may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vary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terms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the structure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divided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into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three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main groups,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namely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commodity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exporters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service-based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mainly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tourism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financial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services)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microstates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(IMF 2013). </a:t>
            </a:r>
            <a:endParaRPr lang="en-US" sz="12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412B-3BFE-4560-BE66-CBA9F571085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Trade-dependent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like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ones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region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increasingly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depend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facilitation efforts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order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successfully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integrate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into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world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These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facilitation efforts,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turn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heavily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reforms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Customs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greater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efficiencies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port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logistics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 As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result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Customs administrations have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become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object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study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approaches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methodologies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have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emerged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over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years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assessing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effectiveness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efficiency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Customs .</a:t>
            </a:r>
          </a:p>
          <a:p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regard,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various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institutions have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developed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indicators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used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establish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relative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ranking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performances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based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 quantitative and/or qualitative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analysis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2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shares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some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characteristics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threats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usually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associated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small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These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commonalities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categorized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openness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economic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vulnerability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(Barker 2012; Jahan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al. 2013),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natural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resources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capacity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constraints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high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exposure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natural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disasters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(Rasmussen 2006)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susceptibility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environmental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shocks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external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changes.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Notwithstanding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states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may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vary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terms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the structure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divided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into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three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main groups,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namely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commodity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exporters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service-based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mainly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tourism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financial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services)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microstates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(IMF 2013). </a:t>
            </a:r>
            <a:endParaRPr lang="en-US" sz="12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412B-3BFE-4560-BE66-CBA9F571085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not possible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make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proper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comparison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between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two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methodologies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Nevertheless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possible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identify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some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aspects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could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lead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these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scores. </a:t>
            </a:r>
          </a:p>
          <a:p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could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primarily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due to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very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precise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domain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covered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by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each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indicator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the CATT,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narrows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field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scope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making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framework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very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tailored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evaluation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Customs administration.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Also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results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could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explained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by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high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importance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CATT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puts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objectivity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measurability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indicators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must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supported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by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evidence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regardless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whom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accountable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collecting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data and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corresponding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evidence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2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412B-3BFE-4560-BE66-CBA9F571085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Due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focus on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facilitation and,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particular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on time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costs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Doing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Business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Across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Borders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does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not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cover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transparency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Customs administration. </a:t>
            </a:r>
          </a:p>
          <a:p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On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contrary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other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methodologies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such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as the OECD Trade Facilitation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Indicators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(OECD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TFIs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) and the CATT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assesses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administrations on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procedures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limit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defeat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trade-related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corruption,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thereby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increasing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ethics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Customs.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particular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the OECD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TFIs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provides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several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indicators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addresses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transparency-related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topics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such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as Information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Availability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Advance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Rulings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Governance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Impartiality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The CATT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tool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also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proposes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Transparency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dimension. </a:t>
            </a:r>
          </a:p>
          <a:p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Both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methodologies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 consistent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affirming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Customs in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region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could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benefit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increased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engagement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reforms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aimed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implementation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best practices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reduce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corruption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disseminate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information.</a:t>
            </a:r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412B-3BFE-4560-BE66-CBA9F571085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According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both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OECD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TFIs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Formalities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– Documents) and DB TAB (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Number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documents),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region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performs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better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Latin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America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terms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simplification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harmonization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documents.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Although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introduction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electronic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single-window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systems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not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common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the countries of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Latin American countries,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region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performs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well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streamlining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procedures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as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indicated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by OECD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TFIs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Formalities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Procedures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Finally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relation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predictability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both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Latin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America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perform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poorly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according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both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CATT (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Process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Orientation) and OECD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TFIs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Advance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Rulings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Information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Availability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412B-3BFE-4560-BE66-CBA9F571085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Administration's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strategy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played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critical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role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modernization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process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Today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traders are able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access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system 24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hours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day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using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system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through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Direct Trader Input (DTI)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capability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offered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the ICT system,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facilitates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access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traders to Customs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any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location. As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result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duplication of efforts has been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eliminated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has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significant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reduction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the clearance time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days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hours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all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ten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Customs offices,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also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a more efficient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deployment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staff. </a:t>
            </a:r>
          </a:p>
          <a:p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As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means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further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leverage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opportunities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presented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by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Customs system,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decision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taken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invest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handhelds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devices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giving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officers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ability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electronically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release cargo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whilst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floor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without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having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return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offices.</a:t>
            </a:r>
            <a:endParaRPr lang="en-US" sz="12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412B-3BFE-4560-BE66-CBA9F571085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twin-island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Republic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Trinidad and Tobago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one of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largest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region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significant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international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volumes. The Customs and Excise Division of Trinidad and Tobago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finds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itself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dynamic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environment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places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very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high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demand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services. As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consequence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the speed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clears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import and export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consignments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plays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significant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role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the countries'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economic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growth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development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reason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Customs has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embraced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information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technology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as one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strategic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tools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for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attainment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goals.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order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create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sustain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enabling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environment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which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conducive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investment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a stimulus of new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opportunities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Customs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embarked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reform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modernization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programme. </a:t>
            </a:r>
            <a:endParaRPr lang="en-US" sz="12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412B-3BFE-4560-BE66-CBA9F571085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Although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methodologies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presented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paper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vary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design and objectives,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each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offers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perspective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bringing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up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valuable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recommendations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high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priority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areas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where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reform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initiatives and corrective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measures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most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required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 For instance,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just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by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looking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Doing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Business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rank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Across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Borders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easy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for Customs Administrations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determine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how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complex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regulatory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requirements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may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hindering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ability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score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higher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due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unnecessary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documentary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obligations.  The macro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view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provided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by DB TAB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allows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quick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assessment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over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facilitation and Customs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efficiency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could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lead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thorough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review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fostering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new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reform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programs. 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Likewise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tools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such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as CATT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will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yield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similar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results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however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level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details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fact-based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scores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obtained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through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assessment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exercise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would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provide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more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refined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accurate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results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targeting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areas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where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corrective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measures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needed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1200" dirty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412B-3BFE-4560-BE66-CBA9F571085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ICT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also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proved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play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substantial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role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Customs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reforms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both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conveying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information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decisions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makers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whose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results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 objective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measurable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and in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enforcing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good practices;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thereby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enabling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Customs Administration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become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aware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their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deficiencies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ensure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appropriate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interventions are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applied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fr-FR" sz="12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said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also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clear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besides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proven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positive aspects performance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measurement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tools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bring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organizations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nothing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replaces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need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for a management or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executive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team capable of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applying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concepts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behind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methodologies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Sophisticated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business intelligence computer applications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will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not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able to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transform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organisations by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themselves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unless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properly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used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applied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by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those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responsible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managing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making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decisions</a:t>
            </a:r>
            <a:r>
              <a:rPr lang="fr-FR" sz="12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Customs.</a:t>
            </a:r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9412B-3BFE-4560-BE66-CBA9F571085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73FB-ECA5-4218-ADE1-B247F6F7B7E3}" type="datetime1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5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4C63-8CAE-4365-8A0D-B2041FD8B21E}" type="datetime1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2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ADC-75E2-415A-A168-43C997BB416C}" type="datetime1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7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BD693-141D-44F1-A557-B5468EAB8094}" type="datetime1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37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FD7-CECB-4963-8F1D-D0914AA322D6}" type="datetime1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9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D86B-D84B-4A9B-B738-1646F729A32E}" type="datetime1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5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76366-B743-4C8E-96B7-9CB39EA4BC74}" type="datetime1">
              <a:rPr lang="en-US" smtClean="0"/>
              <a:pPr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42159-D573-4193-8DA4-27CD5DB6AEAE}" type="datetime1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5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6D67-8D86-4B13-A7CE-2FB670174788}" type="datetime1">
              <a:rPr lang="en-US" smtClean="0"/>
              <a:pPr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4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DBBA-FC0F-4699-B5C6-F69CB383C468}" type="datetime1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2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79B3-8BDE-4B4F-85DC-9EB1E351670D}" type="datetime1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49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DF195-8D94-43A2-834E-A74E42D12489}" type="datetime1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236B3-7EB8-4210-BDDE-920054C63C3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7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localhost/~asycuda/ferdi/presentation/Figure_8_c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asycudaworld.org/asycuda/presentation/Figure_10_c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asycudaworld.org/asycuda/presentation/Figure_1_c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asycudaworld.org/asycuda/presentation/Figure_4_c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asycudaworld.org/asycuda/presentation/Figure_6_c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asycudaworld.org/asycuda/presentation/Figure_7_c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3"/>
          <p:cNvSpPr>
            <a:spLocks/>
          </p:cNvSpPr>
          <p:nvPr/>
        </p:nvSpPr>
        <p:spPr bwMode="auto">
          <a:xfrm>
            <a:off x="381000" y="1341438"/>
            <a:ext cx="8305800" cy="15827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fr-FR" altLang="en-US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A </a:t>
            </a:r>
            <a:r>
              <a:rPr lang="fr-FR" altLang="en-US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survey</a:t>
            </a:r>
            <a:r>
              <a:rPr lang="fr-FR" altLang="en-US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on Customs performance </a:t>
            </a:r>
            <a:r>
              <a:rPr lang="fr-FR" altLang="en-US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measures</a:t>
            </a:r>
            <a:r>
              <a:rPr lang="fr-FR" altLang="en-US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in the </a:t>
            </a:r>
            <a:r>
              <a:rPr lang="fr-FR" altLang="en-US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Caribbean</a:t>
            </a:r>
            <a:endParaRPr lang="fr-FR" altLang="en-US" sz="2800" b="1" dirty="0" smtClean="0">
              <a:solidFill>
                <a:srgbClr val="BDA153"/>
              </a:solidFill>
              <a:latin typeface="Eurostile LT Std Bold" pitchFamily="34" charset="0"/>
              <a:cs typeface="Arial" charset="0"/>
            </a:endParaRPr>
          </a:p>
          <a:p>
            <a:pPr algn="ctr" eaLnBrk="0" hangingPunct="0"/>
            <a:endParaRPr lang="fr-FR" altLang="en-US" sz="2800" b="1" dirty="0" smtClean="0">
              <a:solidFill>
                <a:srgbClr val="BDA153"/>
              </a:solidFill>
              <a:latin typeface="Eurostile LT Std Bold" pitchFamily="34" charset="0"/>
              <a:cs typeface="Arial" charset="0"/>
            </a:endParaRPr>
          </a:p>
          <a:p>
            <a:pPr algn="ctr" eaLnBrk="0" hangingPunct="0"/>
            <a:r>
              <a:rPr lang="fr-FR" altLang="en-US" sz="1600" b="1" i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Mr. Andrea Bolognesi, Mr. Fabian Joseph, Mr. Bertrand Laporte, Mr. Jaime Mendoza</a:t>
            </a:r>
            <a:endParaRPr lang="en-US" altLang="en-US" sz="1600" b="1" i="1" dirty="0">
              <a:solidFill>
                <a:srgbClr val="BDA153"/>
              </a:solidFill>
              <a:latin typeface="Eurostile LT Std Bold" pitchFamily="34" charset="0"/>
              <a:cs typeface="Arial" charset="0"/>
            </a:endParaRPr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auto">
          <a:xfrm>
            <a:off x="1371600" y="4652962"/>
            <a:ext cx="6400800" cy="1319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rgbClr val="CDB87E"/>
              </a:buClr>
            </a:pPr>
            <a:r>
              <a:rPr lang="en-US" altLang="en-US" dirty="0" smtClean="0">
                <a:solidFill>
                  <a:srgbClr val="BDA153"/>
                </a:solidFill>
                <a:latin typeface="Arial" charset="0"/>
                <a:cs typeface="Arial" charset="0"/>
              </a:rPr>
              <a:t>Presented by 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rgbClr val="CDB87E"/>
              </a:buClr>
            </a:pPr>
            <a:r>
              <a:rPr lang="en-US" altLang="en-US" dirty="0" smtClean="0">
                <a:solidFill>
                  <a:srgbClr val="BDA153"/>
                </a:solidFill>
                <a:latin typeface="Arial" charset="0"/>
                <a:cs typeface="Arial" charset="0"/>
              </a:rPr>
              <a:t>Andrea Bolognesi</a:t>
            </a: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2040056" y="3933825"/>
            <a:ext cx="50638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accent2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rgbClr val="4F91CD"/>
                </a:solidFill>
                <a:latin typeface="Eurostile LT Std Bold" pitchFamily="34" charset="0"/>
                <a:cs typeface="Arial" charset="0"/>
              </a:rPr>
              <a:t>12-13 June 2014, Clermont </a:t>
            </a:r>
            <a:r>
              <a:rPr lang="en-US" altLang="en-US" sz="2000" b="1" dirty="0" err="1">
                <a:solidFill>
                  <a:srgbClr val="4F91CD"/>
                </a:solidFill>
                <a:latin typeface="Eurostile LT Std Bold" pitchFamily="34" charset="0"/>
                <a:cs typeface="Arial" charset="0"/>
              </a:rPr>
              <a:t>Ferrand</a:t>
            </a:r>
            <a:endParaRPr lang="en-US" altLang="en-US" sz="2000" b="1" dirty="0">
              <a:solidFill>
                <a:srgbClr val="4F91CD"/>
              </a:solidFill>
              <a:latin typeface="Eurostile LT Std Bold" pitchFamily="34" charset="0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1143000"/>
          </a:xfrm>
        </p:spPr>
        <p:txBody>
          <a:bodyPr>
            <a:normAutofit/>
          </a:bodyPr>
          <a:lstStyle/>
          <a:p>
            <a:r>
              <a:rPr lang="fr-FR" sz="26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The CATT Evaluation of St. Lucia and </a:t>
            </a:r>
            <a:r>
              <a:rPr lang="fr-FR" sz="26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Barbados</a:t>
            </a:r>
            <a:r>
              <a:rPr lang="fr-FR" sz="26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in 2011</a:t>
            </a: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Image 6" descr="Figure8c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90600"/>
            <a:ext cx="8150809" cy="5257800"/>
          </a:xfrm>
          <a:prstGeom prst="rect">
            <a:avLst/>
          </a:prstGeom>
        </p:spPr>
      </p:pic>
      <p:pic>
        <p:nvPicPr>
          <p:cNvPr id="8" name="Image 7" descr="cattTitle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2027767"/>
            <a:ext cx="1600200" cy="36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The CATT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Results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on Clearance time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Image 5" descr="Tabl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133600"/>
            <a:ext cx="8731225" cy="2879323"/>
          </a:xfrm>
          <a:prstGeom prst="rect">
            <a:avLst/>
          </a:prstGeom>
        </p:spPr>
      </p:pic>
      <p:pic>
        <p:nvPicPr>
          <p:cNvPr id="7" name="Image 6" descr="cattTitl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447800"/>
            <a:ext cx="1752600" cy="39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Comparing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methodologies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the CATT and DB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Image 5" descr="Table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24934"/>
            <a:ext cx="8686800" cy="317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Comparing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methodologies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and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results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(1/2)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Doing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Business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Across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Borders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focuses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facilitation and, in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particular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on time and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costs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OECD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TFIs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the CATT focus on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facilitation but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also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cover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transparency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Customs administration.</a:t>
            </a:r>
          </a:p>
          <a:p>
            <a:pPr lvl="1">
              <a:spcAft>
                <a:spcPts val="600"/>
              </a:spcAft>
            </a:pP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Both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methodologies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 consistent in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affirming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Customs in the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region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could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benefit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increased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engagement in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reforms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aimed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at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implementation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best practices to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reduce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corruption and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disseminate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information.</a:t>
            </a:r>
          </a:p>
          <a:p>
            <a:endParaRPr lang="en-US" sz="2400" dirty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Comparing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methodologies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and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results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(2/2)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According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both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OECD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TFIs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DB TAB, 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region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performs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better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than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Latin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America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terms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simplification and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harmonization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documents. </a:t>
            </a:r>
          </a:p>
          <a:p>
            <a:pPr>
              <a:spcAft>
                <a:spcPts val="1200"/>
              </a:spcAft>
            </a:pP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region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performs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well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streamlining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procedures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as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indicated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by OECD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TFIs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Formalities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Procedures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Finally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relation to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predictability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both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Latin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America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perform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poorly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according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both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CATT (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Process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Orientation) and OECD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TFIs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Advance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Rulings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Information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Availability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en-US" sz="2400" dirty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Customs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reforms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in the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Caribbean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: </a:t>
            </a:r>
            <a:b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</a:b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Grenada (1/2)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Administration's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IT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strategy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played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critical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role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modernization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process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Today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traders are able to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access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system 24/7 and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facilitates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access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traders to Customs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any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location. </a:t>
            </a:r>
          </a:p>
          <a:p>
            <a:pPr>
              <a:spcAft>
                <a:spcPts val="600"/>
              </a:spcAft>
            </a:pP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system’s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ability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interface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Grenada’s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Port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Authority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has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allowed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real time data exchange. </a:t>
            </a:r>
          </a:p>
          <a:p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 main web portal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realized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disseminate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information on a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timely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basis. </a:t>
            </a:r>
            <a:endParaRPr lang="en-US" sz="24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Customs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reforms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in the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Caribbean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: </a:t>
            </a:r>
            <a:b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</a:b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Grenada (2/2)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" name="Image 9" descr="Figure10c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43000"/>
            <a:ext cx="7924800" cy="5306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Customs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reforms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in the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Caribbean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: </a:t>
            </a:r>
            <a:b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</a:b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Trinidad and Tobago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Customs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embarked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on a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reform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modernization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programme and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embraced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information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technology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as one of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strategic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tools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for 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attainment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its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goals.</a:t>
            </a:r>
          </a:p>
          <a:p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system has over 1,250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end-users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accessing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system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nation-wide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24/7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daily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average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1,000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declarations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electronically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submitted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Government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Trinidad and Tobago has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also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embarked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setting up a single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window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system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will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bring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automation and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connectivity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other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trade-related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government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agencies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regulate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importation and exportation of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goods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 </a:t>
            </a:r>
          </a:p>
          <a:p>
            <a:endParaRPr lang="fr-FR" sz="24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Conclusions 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Each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methodology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presented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this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survey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offers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different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perspective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bringing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up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valuable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recommendations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high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priority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areas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where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reform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initiatives and corrective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measures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most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required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spcAft>
                <a:spcPts val="1200"/>
              </a:spcAft>
            </a:pP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macro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view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provided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by DB TAB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allows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quick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assessment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over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facilitation and Customs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efficiency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could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lead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a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thorough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review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fostering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new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reform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programs.  </a:t>
            </a:r>
          </a:p>
          <a:p>
            <a:pPr>
              <a:spcAft>
                <a:spcPts val="1200"/>
              </a:spcAft>
            </a:pP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Tools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such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as the CATT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will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provide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more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refined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accurate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results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targeting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areas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where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corrective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measures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needed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2400" dirty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8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Conclusions 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ICT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plays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substantial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role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Customs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reforms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spcAft>
                <a:spcPts val="600"/>
              </a:spcAft>
            </a:pP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conveying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information to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decisions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makers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whose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results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 objective and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measurable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and </a:t>
            </a:r>
          </a:p>
          <a:p>
            <a:pPr lvl="1">
              <a:spcAft>
                <a:spcPts val="600"/>
              </a:spcAft>
            </a:pP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fr-FR" sz="20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enforcing</a:t>
            </a:r>
            <a:r>
              <a:rPr lang="fr-FR" sz="20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good practices.</a:t>
            </a:r>
            <a:endParaRPr lang="fr-FR" sz="24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However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sophisticated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computer applications are not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enough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transform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organisations.</a:t>
            </a:r>
          </a:p>
          <a:p>
            <a:pPr>
              <a:spcAft>
                <a:spcPts val="600"/>
              </a:spcAft>
            </a:pP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esides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proven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positive aspects performance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measurement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tools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bring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organizations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nothing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replaces 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need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for a management or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executive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team capable of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applying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concepts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behind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methodologies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fr-FR" sz="24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8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Economic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profiles of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Caribbean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countries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economies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of the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shares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some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characteristics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threats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that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usually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associated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small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economies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spcAft>
                <a:spcPts val="1200"/>
              </a:spcAft>
            </a:pP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 2011, the total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trade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goods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and services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represented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over 60% of GDP in all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Caribbean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states.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Image 5" descr="FDIGrenad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00" y="3733800"/>
            <a:ext cx="3365500" cy="2298700"/>
          </a:xfrm>
          <a:prstGeom prst="rect">
            <a:avLst/>
          </a:prstGeom>
        </p:spPr>
      </p:pic>
      <p:pic>
        <p:nvPicPr>
          <p:cNvPr id="7" name="Image 6" descr="FDISaintKitt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3733800"/>
            <a:ext cx="3352800" cy="2286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6019800"/>
            <a:ext cx="22860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Performance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indicators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results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600"/>
          </a:xfrm>
        </p:spPr>
        <p:txBody>
          <a:bodyPr>
            <a:normAutofit/>
          </a:bodyPr>
          <a:lstStyle/>
          <a:p>
            <a:pPr>
              <a:spcAft>
                <a:spcPts val="3000"/>
              </a:spcAft>
            </a:pP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OECD Trade Facilitation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Indicators</a:t>
            </a:r>
            <a:endParaRPr lang="fr-FR" sz="2400" dirty="0" smtClean="0">
              <a:solidFill>
                <a:srgbClr val="4F91CD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3000"/>
              </a:spcAft>
            </a:pP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World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Bank’s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Doing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Business” Report </a:t>
            </a:r>
          </a:p>
          <a:p>
            <a:pPr>
              <a:spcAft>
                <a:spcPts val="3000"/>
              </a:spcAft>
            </a:pP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The Customs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Assessment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Trade </a:t>
            </a:r>
            <a:r>
              <a:rPr lang="fr-FR" sz="2400" dirty="0" err="1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Toolkit</a:t>
            </a:r>
            <a:r>
              <a:rPr lang="fr-FR" sz="2400" dirty="0" smtClean="0">
                <a:solidFill>
                  <a:srgbClr val="4F91CD"/>
                </a:solidFill>
                <a:latin typeface="Arial" pitchFamily="34" charset="0"/>
                <a:cs typeface="Arial" pitchFamily="34" charset="0"/>
              </a:rPr>
              <a:t> (CATT)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OECD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TFIs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Caribbean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/ Latin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America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Image 6" descr="oecd_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7800"/>
            <a:ext cx="1219200" cy="1143000"/>
          </a:xfrm>
          <a:prstGeom prst="rect">
            <a:avLst/>
          </a:prstGeom>
        </p:spPr>
      </p:pic>
      <p:pic>
        <p:nvPicPr>
          <p:cNvPr id="8" name="Image 7" descr="Table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959" y="762000"/>
            <a:ext cx="6604041" cy="566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563562"/>
          </a:xfrm>
        </p:spPr>
        <p:txBody>
          <a:bodyPr/>
          <a:lstStyle/>
          <a:p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OECD TFI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Caribbean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/ Latin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America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Image 5" descr="Figure1c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838200"/>
            <a:ext cx="7772400" cy="5471160"/>
          </a:xfrm>
          <a:prstGeom prst="rect">
            <a:avLst/>
          </a:prstGeom>
        </p:spPr>
      </p:pic>
      <p:pic>
        <p:nvPicPr>
          <p:cNvPr id="8" name="Image 7" descr="oecd_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47800"/>
            <a:ext cx="12192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020762"/>
          </a:xfrm>
        </p:spPr>
        <p:txBody>
          <a:bodyPr/>
          <a:lstStyle/>
          <a:p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Ease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of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Doing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Business and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Trading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Across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Borders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Image 5" descr="Figure4c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143000"/>
            <a:ext cx="7696200" cy="5098263"/>
          </a:xfrm>
          <a:prstGeom prst="rect">
            <a:avLst/>
          </a:prstGeom>
        </p:spPr>
      </p:pic>
      <p:pic>
        <p:nvPicPr>
          <p:cNvPr id="7" name="Image 6" descr="DB-Updates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491342"/>
            <a:ext cx="914400" cy="117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Time to import and export in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days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for world areas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Image 5" descr="Figure6c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990600"/>
            <a:ext cx="7772400" cy="5290115"/>
          </a:xfrm>
          <a:prstGeom prst="rect">
            <a:avLst/>
          </a:prstGeom>
        </p:spPr>
      </p:pic>
      <p:pic>
        <p:nvPicPr>
          <p:cNvPr id="8" name="Image 7" descr="DB-Updates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219200"/>
            <a:ext cx="914400" cy="117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1020762"/>
          </a:xfrm>
        </p:spPr>
        <p:txBody>
          <a:bodyPr/>
          <a:lstStyle/>
          <a:p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Time to import for the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Caribbean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and Latin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America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Image 5" descr="Figure7c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036990"/>
            <a:ext cx="7772400" cy="5211410"/>
          </a:xfrm>
          <a:prstGeom prst="rect">
            <a:avLst/>
          </a:prstGeom>
        </p:spPr>
      </p:pic>
      <p:pic>
        <p:nvPicPr>
          <p:cNvPr id="7" name="Image 6" descr="DB-Updates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219200"/>
            <a:ext cx="914400" cy="117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020762"/>
          </a:xfrm>
        </p:spPr>
        <p:txBody>
          <a:bodyPr/>
          <a:lstStyle/>
          <a:p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Good practices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surveyed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in </a:t>
            </a:r>
            <a:r>
              <a:rPr lang="fr-FR" sz="2800" b="1" dirty="0" err="1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Doing</a:t>
            </a:r>
            <a:r>
              <a:rPr lang="fr-FR" sz="2800" b="1" dirty="0" smtClean="0">
                <a:solidFill>
                  <a:srgbClr val="BDA153"/>
                </a:solidFill>
                <a:latin typeface="Eurostile LT Std Bold" pitchFamily="34" charset="0"/>
                <a:cs typeface="Arial" charset="0"/>
              </a:rPr>
              <a:t> Business 2014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12-13  June, Clermont Ferrand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36B3-7EB8-4210-BDDE-920054C63C3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Image 7" descr="Tabl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066800"/>
            <a:ext cx="8193331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3782</TotalTime>
  <Words>2115</Words>
  <Application>Microsoft Office PowerPoint</Application>
  <PresentationFormat>Affichage à l'écran (4:3)</PresentationFormat>
  <Paragraphs>121</Paragraphs>
  <Slides>19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Office Theme</vt:lpstr>
      <vt:lpstr>Présentation PowerPoint</vt:lpstr>
      <vt:lpstr>Economic profiles of Caribbean countries</vt:lpstr>
      <vt:lpstr>Performance indicators results</vt:lpstr>
      <vt:lpstr>OECD TFIs Caribbean / Latin America</vt:lpstr>
      <vt:lpstr>OECD TFI Caribbean / Latin America</vt:lpstr>
      <vt:lpstr>Ease of Doing Business and Trading Across Borders </vt:lpstr>
      <vt:lpstr>Time to import and export in days for world areas</vt:lpstr>
      <vt:lpstr>Time to import for the Caribbean and Latin America.</vt:lpstr>
      <vt:lpstr>Good practices surveyed in Doing Business 2014</vt:lpstr>
      <vt:lpstr>The CATT Evaluation of St. Lucia and Barbados in 2011</vt:lpstr>
      <vt:lpstr>The CATT Results on Clearance time</vt:lpstr>
      <vt:lpstr>Comparing methodologies the CATT and DB</vt:lpstr>
      <vt:lpstr>Comparing methodologies and results (1/2)</vt:lpstr>
      <vt:lpstr>Comparing methodologies and results (2/2)</vt:lpstr>
      <vt:lpstr>Customs reforms in the Caribbean:  Grenada (1/2)</vt:lpstr>
      <vt:lpstr>Customs reforms in the Caribbean:  Grenada (2/2)</vt:lpstr>
      <vt:lpstr>Customs reforms in the Caribbean:  Trinidad and Tobago </vt:lpstr>
      <vt:lpstr>Conclusions  (1/2)</vt:lpstr>
      <vt:lpstr>Conclusions  (2/2)</vt:lpstr>
    </vt:vector>
  </TitlesOfParts>
  <Company>UNCTAD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 -  PowerPoint Presentation</dc:title>
  <dc:creator>Giuseppe Di Capua</dc:creator>
  <cp:lastModifiedBy>farouane</cp:lastModifiedBy>
  <cp:revision>79</cp:revision>
  <cp:lastPrinted>2014-06-11T15:22:52Z</cp:lastPrinted>
  <dcterms:created xsi:type="dcterms:W3CDTF">2014-07-01T11:24:55Z</dcterms:created>
  <dcterms:modified xsi:type="dcterms:W3CDTF">2014-07-01T14:38:00Z</dcterms:modified>
</cp:coreProperties>
</file>