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19" r:id="rId4"/>
    <p:sldId id="28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761"/>
    <a:srgbClr val="304996"/>
    <a:srgbClr val="2A4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ilsonprichard:Dropbox:Documents:Academic:IDS:IDS_Tax_RPC:My_Research_Projects:Active_Projects:Sierra%20Leone%20City%20Councils:Data:Aggregated%20Research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ilsonprichard:Dropbox:Documents:Academic:IDS:IDS_Tax_RPC:My_Research_Projects:Active_Projects:Sierra%20Leone%20City%20Councils:Data:Aggregated%20Research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Property</a:t>
            </a:r>
            <a:r>
              <a:rPr lang="en-US" baseline="0" dirty="0" smtClean="0"/>
              <a:t> Tax Collection per capita 2005-2007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'Proeprty Tax Updated'!$K$1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Updated'!$K$2:$K$5</c:f>
              <c:numCache>
                <c:formatCode>General</c:formatCode>
                <c:ptCount val="4"/>
                <c:pt idx="0">
                  <c:v>931.5631416804572</c:v>
                </c:pt>
                <c:pt idx="1">
                  <c:v>659.2576439619321</c:v>
                </c:pt>
                <c:pt idx="2">
                  <c:v>546.5566795814798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'Proeprty Tax Updated'!$L$1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Updated'!$L$2:$L$5</c:f>
              <c:numCache>
                <c:formatCode>General</c:formatCode>
                <c:ptCount val="4"/>
                <c:pt idx="0">
                  <c:v>961.3481128206055</c:v>
                </c:pt>
                <c:pt idx="1">
                  <c:v>328.4995560816808</c:v>
                </c:pt>
                <c:pt idx="2">
                  <c:v>419.9870629580477</c:v>
                </c:pt>
                <c:pt idx="3">
                  <c:v>60.35731530661516</c:v>
                </c:pt>
              </c:numCache>
            </c:numRef>
          </c:val>
        </c:ser>
        <c:ser>
          <c:idx val="2"/>
          <c:order val="2"/>
          <c:tx>
            <c:strRef>
              <c:f>'Proeprty Tax Updated'!$M$1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Updated'!$M$2:$M$5</c:f>
              <c:numCache>
                <c:formatCode>General</c:formatCode>
                <c:ptCount val="4"/>
                <c:pt idx="0">
                  <c:v>950.2207995362758</c:v>
                </c:pt>
                <c:pt idx="1">
                  <c:v>396.6449120730206</c:v>
                </c:pt>
                <c:pt idx="2">
                  <c:v>433.4575911761372</c:v>
                </c:pt>
                <c:pt idx="3">
                  <c:v>398.35828102366</c:v>
                </c:pt>
              </c:numCache>
            </c:numRef>
          </c:val>
        </c:ser>
        <c:ser>
          <c:idx val="3"/>
          <c:order val="3"/>
          <c:tx>
            <c:strRef>
              <c:f>'Proeprty Tax Updated'!$N$1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Updated'!$N$2:$N$5</c:f>
              <c:numCache>
                <c:formatCode>General</c:formatCode>
                <c:ptCount val="4"/>
                <c:pt idx="0">
                  <c:v>1381.83116760451</c:v>
                </c:pt>
                <c:pt idx="1">
                  <c:v>702.403389355306</c:v>
                </c:pt>
                <c:pt idx="2">
                  <c:v>466.8004828050708</c:v>
                </c:pt>
                <c:pt idx="3">
                  <c:v>688.073394495413</c:v>
                </c:pt>
              </c:numCache>
            </c:numRef>
          </c:val>
        </c:ser>
        <c:ser>
          <c:idx val="4"/>
          <c:order val="4"/>
          <c:tx>
            <c:strRef>
              <c:f>'Proeprty Tax Updated'!$O$1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Updated'!$O$2:$O$5</c:f>
              <c:numCache>
                <c:formatCode>General</c:formatCode>
                <c:ptCount val="4"/>
                <c:pt idx="0">
                  <c:v>3998.160111687172</c:v>
                </c:pt>
                <c:pt idx="1">
                  <c:v>1133.393560847962</c:v>
                </c:pt>
                <c:pt idx="2">
                  <c:v>1333.982408290376</c:v>
                </c:pt>
                <c:pt idx="3">
                  <c:v>1118.05890873974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2980856"/>
        <c:axId val="2142984184"/>
        <c:axId val="0"/>
      </c:bar3DChart>
      <c:catAx>
        <c:axId val="2142980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2984184"/>
        <c:crosses val="autoZero"/>
        <c:auto val="1"/>
        <c:lblAlgn val="ctr"/>
        <c:lblOffset val="100"/>
        <c:noMultiLvlLbl val="0"/>
      </c:catAx>
      <c:valAx>
        <c:axId val="2142984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Property</a:t>
                </a:r>
                <a:r>
                  <a:rPr lang="en-US" baseline="0" dirty="0"/>
                  <a:t> Tax Collection per </a:t>
                </a:r>
                <a:r>
                  <a:rPr lang="en-US" baseline="0" dirty="0" err="1"/>
                  <a:t>Capaita</a:t>
                </a:r>
                <a:r>
                  <a:rPr lang="en-US" baseline="0" dirty="0"/>
                  <a:t> (Le)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2980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Tax Collection per capita, 2009-2011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'Proeprty Tax Updated'!$O$1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Updated'!$O$2:$O$5</c:f>
              <c:numCache>
                <c:formatCode>General</c:formatCode>
                <c:ptCount val="4"/>
                <c:pt idx="0">
                  <c:v>3998.160111687172</c:v>
                </c:pt>
                <c:pt idx="1">
                  <c:v>1133.393560847962</c:v>
                </c:pt>
                <c:pt idx="2">
                  <c:v>1333.982408290376</c:v>
                </c:pt>
                <c:pt idx="3">
                  <c:v>1118.05890873974</c:v>
                </c:pt>
              </c:numCache>
            </c:numRef>
          </c:val>
        </c:ser>
        <c:ser>
          <c:idx val="1"/>
          <c:order val="1"/>
          <c:tx>
            <c:strRef>
              <c:f>'Proeprty Tax Updated'!$P$1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Updated'!$P$2:$P$5</c:f>
              <c:numCache>
                <c:formatCode>General</c:formatCode>
                <c:ptCount val="4"/>
                <c:pt idx="0">
                  <c:v>4079.725905808587</c:v>
                </c:pt>
                <c:pt idx="1">
                  <c:v>1297.876980109344</c:v>
                </c:pt>
                <c:pt idx="2">
                  <c:v>2053.38863807625</c:v>
                </c:pt>
                <c:pt idx="3">
                  <c:v>1470.06277160792</c:v>
                </c:pt>
              </c:numCache>
            </c:numRef>
          </c:val>
        </c:ser>
        <c:ser>
          <c:idx val="2"/>
          <c:order val="2"/>
          <c:tx>
            <c:strRef>
              <c:f>'Proeprty Tax Updated'!$Q$1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'Proeprty Tax Updated'!$J$2:$J$5</c:f>
              <c:strCache>
                <c:ptCount val="4"/>
                <c:pt idx="0">
                  <c:v>Freetown</c:v>
                </c:pt>
                <c:pt idx="1">
                  <c:v>Kenema CC</c:v>
                </c:pt>
                <c:pt idx="2">
                  <c:v>Bo CC</c:v>
                </c:pt>
                <c:pt idx="3">
                  <c:v>Makeni CC</c:v>
                </c:pt>
              </c:strCache>
            </c:strRef>
          </c:cat>
          <c:val>
            <c:numRef>
              <c:f>'Proeprty Tax Updated'!$Q$2:$Q$5</c:f>
              <c:numCache>
                <c:formatCode>General</c:formatCode>
                <c:ptCount val="4"/>
                <c:pt idx="0">
                  <c:v>4199.422156033398</c:v>
                </c:pt>
                <c:pt idx="1">
                  <c:v>2459.307487422314</c:v>
                </c:pt>
                <c:pt idx="2">
                  <c:v>3342.958314716886</c:v>
                </c:pt>
                <c:pt idx="3">
                  <c:v>1333.29309512313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3062936"/>
        <c:axId val="2143065912"/>
        <c:axId val="0"/>
      </c:bar3DChart>
      <c:catAx>
        <c:axId val="214306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3065912"/>
        <c:crosses val="autoZero"/>
        <c:auto val="1"/>
        <c:lblAlgn val="ctr"/>
        <c:lblOffset val="100"/>
        <c:noMultiLvlLbl val="0"/>
      </c:catAx>
      <c:valAx>
        <c:axId val="2143065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 smtClean="0">
                    <a:effectLst/>
                  </a:rPr>
                  <a:t>Property Tax Collection per Capita (Le)</a:t>
                </a:r>
                <a:endParaRPr lang="en-US" sz="140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3062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5AAC5-28FB-E44E-B48A-61E5ACB46D57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60B57-66D2-E94E-B838-915895AB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dsportal.ids.ac.uk/SiteDirectory/ICTD/ManAd/Comms%20and%20Marketing/Logos/ICTD%20Logo%20colour%20Larg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89203"/>
            <a:ext cx="2232248" cy="16412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8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370" y="5709320"/>
            <a:ext cx="1644386" cy="12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02" y="274638"/>
            <a:ext cx="7227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chemeClr val="accent5"/>
              </a:buClr>
              <a:buFont typeface="Wingdings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1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1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0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6370" y="5709320"/>
            <a:ext cx="1644386" cy="129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89DA-8ED7-0C4A-B84E-D4B7AA715C25}" type="datetimeFigureOut">
              <a:rPr lang="en-US" smtClean="0"/>
              <a:t>2014-06-12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0A5B8-7F96-FB44-84FA-27338B3E2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304996"/>
          </a:solidFill>
          <a:effectLst>
            <a:outerShdw blurRad="63500" dist="38100" dir="5400000" algn="tl" rotWithShape="0">
              <a:srgbClr val="000000">
                <a:alpha val="25000"/>
              </a:srgbClr>
            </a:outerShdw>
          </a:effectLst>
          <a:latin typeface="Palatino Linotype"/>
          <a:ea typeface="+mj-ea"/>
          <a:cs typeface="Palatino Lino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59761"/>
        </a:buClr>
        <a:buSzPct val="100000"/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3999" cy="206904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Performance Measures for </a:t>
            </a:r>
            <a:r>
              <a:rPr lang="en-US" sz="3200">
                <a:effectLst/>
              </a:rPr>
              <a:t>Sustainable </a:t>
            </a:r>
            <a:r>
              <a:rPr lang="en-US" sz="3200" smtClean="0">
                <a:effectLst/>
              </a:rPr>
              <a:t>Tax </a:t>
            </a:r>
            <a:r>
              <a:rPr lang="en-US" sz="3200" dirty="0">
                <a:effectLst/>
              </a:rPr>
              <a:t>Reform: </a:t>
            </a:r>
            <a:br>
              <a:rPr lang="en-US" sz="3200" dirty="0">
                <a:effectLst/>
              </a:rPr>
            </a:br>
            <a:r>
              <a:rPr lang="en-US" sz="2400" dirty="0" smtClean="0">
                <a:effectLst/>
              </a:rPr>
              <a:t>Quantifying </a:t>
            </a:r>
            <a:r>
              <a:rPr lang="en-US" sz="2400" dirty="0">
                <a:effectLst/>
              </a:rPr>
              <a:t>Short-Term Gains vs. Assessing Progress Toward Sustainability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307" y="4199467"/>
            <a:ext cx="8421335" cy="1913466"/>
          </a:xfrm>
        </p:spPr>
        <p:txBody>
          <a:bodyPr>
            <a:normAutofit/>
          </a:bodyPr>
          <a:lstStyle/>
          <a:p>
            <a:r>
              <a:rPr lang="en-US" dirty="0" smtClean="0"/>
              <a:t>Wilson Prichard</a:t>
            </a:r>
          </a:p>
          <a:p>
            <a:r>
              <a:rPr lang="en-US" dirty="0" smtClean="0"/>
              <a:t>International Center for Tax and Development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6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7" y="274638"/>
            <a:ext cx="870538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Performance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216" y="1344772"/>
            <a:ext cx="8705389" cy="51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with most tax reform programs, standard performance measure for local government reform are generally quantifiable measures directly related to revenue collection: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Number of properties identified and valued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Implementation of the automated software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Distribution of Rate Demand Notices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Public outreach about the new tax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Total revenue collected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02" y="274638"/>
            <a:ext cx="7227425" cy="89517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267" y="1344772"/>
            <a:ext cx="8229600" cy="5127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Against these measures </a:t>
            </a:r>
            <a:r>
              <a:rPr lang="en-US" dirty="0" smtClean="0"/>
              <a:t>Bo, </a:t>
            </a:r>
            <a:r>
              <a:rPr lang="en-US" dirty="0" err="1" smtClean="0"/>
              <a:t>Makeni</a:t>
            </a:r>
            <a:r>
              <a:rPr lang="en-US" dirty="0" smtClean="0"/>
              <a:t> and </a:t>
            </a:r>
            <a:r>
              <a:rPr lang="en-US" dirty="0" err="1" smtClean="0"/>
              <a:t>Kenema</a:t>
            </a:r>
            <a:r>
              <a:rPr lang="en-US" dirty="0" smtClean="0"/>
              <a:t> all initially </a:t>
            </a:r>
            <a:r>
              <a:rPr lang="en-US" dirty="0"/>
              <a:t>exceeded </a:t>
            </a:r>
            <a:r>
              <a:rPr lang="en-US" dirty="0" smtClean="0"/>
              <a:t>expectations, while Freetown made rapid progress on revenue collection: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Virtually all properties were identified in </a:t>
            </a:r>
            <a:r>
              <a:rPr lang="en-US" dirty="0" err="1" smtClean="0"/>
              <a:t>Makeni</a:t>
            </a:r>
            <a:r>
              <a:rPr lang="en-US" dirty="0" smtClean="0"/>
              <a:t>, Bo and </a:t>
            </a:r>
            <a:r>
              <a:rPr lang="en-US" dirty="0" err="1" smtClean="0"/>
              <a:t>Kenema</a:t>
            </a:r>
            <a:r>
              <a:rPr lang="en-US" dirty="0" smtClean="0"/>
              <a:t>, while significant gains occurred in Freetown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Makeni</a:t>
            </a:r>
            <a:r>
              <a:rPr lang="en-US" dirty="0" smtClean="0"/>
              <a:t> Bo and </a:t>
            </a:r>
            <a:r>
              <a:rPr lang="en-US" dirty="0" err="1" smtClean="0"/>
              <a:t>Kenema</a:t>
            </a:r>
            <a:r>
              <a:rPr lang="en-US" dirty="0" smtClean="0"/>
              <a:t> introduced the new IT systems, and fully automated the property register and billing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All councils implemented basic outreach activities to inform citizens about the new tax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There were dramatic revenue gains in all three locations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Term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3501576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7217" y="1417638"/>
            <a:ext cx="857965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22914"/>
              </p:ext>
            </p:extLst>
          </p:nvPr>
        </p:nvGraphicFramePr>
        <p:xfrm>
          <a:off x="414867" y="1394908"/>
          <a:ext cx="8382000" cy="309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867" y="4907546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2007 to 2009 the largest increase in collection, in percentage terms, was in Freetown (420%), while gains were almost identical in </a:t>
            </a:r>
            <a:r>
              <a:rPr lang="en-US" sz="2400" dirty="0" err="1" smtClean="0"/>
              <a:t>Makeni</a:t>
            </a:r>
            <a:r>
              <a:rPr lang="en-US" sz="2400" dirty="0" smtClean="0"/>
              <a:t> (280%), </a:t>
            </a:r>
            <a:r>
              <a:rPr lang="en-US" sz="2400" dirty="0" err="1" smtClean="0"/>
              <a:t>Kenema</a:t>
            </a:r>
            <a:r>
              <a:rPr lang="en-US" sz="2400" dirty="0" smtClean="0"/>
              <a:t> (285%) and Bo (305%).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Long-Term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11786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However, short-term gains were a poor predictor of long-term progress, with outcomes diverging sharply 2009-2011.  Freetown and </a:t>
            </a:r>
            <a:r>
              <a:rPr lang="en-US" dirty="0" err="1" smtClean="0"/>
              <a:t>Makeni</a:t>
            </a:r>
            <a:r>
              <a:rPr lang="en-US" dirty="0" smtClean="0"/>
              <a:t> stagnated, </a:t>
            </a:r>
            <a:r>
              <a:rPr lang="en-US" dirty="0" err="1" smtClean="0"/>
              <a:t>Kenema</a:t>
            </a:r>
            <a:r>
              <a:rPr lang="en-US" dirty="0" smtClean="0"/>
              <a:t> continued to make progress, while Bo accelerated rapidly.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267" y="1344772"/>
            <a:ext cx="8229600" cy="136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76066"/>
              </p:ext>
            </p:extLst>
          </p:nvPr>
        </p:nvGraphicFramePr>
        <p:xfrm>
          <a:off x="567267" y="2707270"/>
          <a:ext cx="8017674" cy="345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74638"/>
            <a:ext cx="8788934" cy="793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Explaining Long-Term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519126"/>
              </p:ext>
            </p:extLst>
          </p:nvPr>
        </p:nvGraphicFramePr>
        <p:xfrm>
          <a:off x="414338" y="1344772"/>
          <a:ext cx="8229600" cy="5306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5905500" imgH="3314700" progId="Word.Document.12">
                  <p:embed/>
                </p:oleObj>
              </mc:Choice>
              <mc:Fallback>
                <p:oleObj name="Document" r:id="rId3" imgW="5905500" imgH="331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344772"/>
                        <a:ext cx="8229600" cy="5306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Politically Difficult Reform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0508" y="1344772"/>
            <a:ext cx="8822352" cy="5127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r>
              <a:rPr lang="en-US" dirty="0" smtClean="0"/>
              <a:t>All councils implemented discovery, assessment, a basic IT system and taxpayer education.  </a:t>
            </a:r>
          </a:p>
          <a:p>
            <a:pPr lvl="1"/>
            <a:r>
              <a:rPr lang="en-US" dirty="0" smtClean="0"/>
              <a:t>Why? These were “political easy”, brought in new revenue and were paid for by external actors</a:t>
            </a:r>
          </a:p>
          <a:p>
            <a:pPr lvl="1"/>
            <a:endParaRPr lang="en-US" dirty="0"/>
          </a:p>
          <a:p>
            <a:r>
              <a:rPr lang="en-US" dirty="0" smtClean="0"/>
              <a:t>Divergence came in less easily monitored areas:  IT system transparency, new forums for dialogue, and, above all, enforcement among elites.  These were much better predictors of program sustainability.</a:t>
            </a:r>
          </a:p>
          <a:p>
            <a:pPr lvl="1"/>
            <a:r>
              <a:rPr lang="en-US" dirty="0" smtClean="0"/>
              <a:t>Why? Taking the “politically difficult” steps directly challenged vested interests, and thus acted as a signal of political leadership and buy-in.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Concluding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17" y="1344772"/>
            <a:ext cx="8788934" cy="512779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 set of performance measures perfectly signals future developments: political commitment to reform can shift over time, even when apparent early on.</a:t>
            </a:r>
          </a:p>
          <a:p>
            <a:endParaRPr lang="en-US" dirty="0"/>
          </a:p>
          <a:p>
            <a:r>
              <a:rPr lang="en-US" dirty="0" smtClean="0"/>
              <a:t>However,</a:t>
            </a:r>
            <a:r>
              <a:rPr lang="en-US" dirty="0"/>
              <a:t> </a:t>
            </a:r>
            <a:r>
              <a:rPr lang="en-US" dirty="0" smtClean="0"/>
              <a:t>focusing on “politically difficult” reform measures can offer insight into the strength of local commitment to reform.  </a:t>
            </a:r>
          </a:p>
          <a:p>
            <a:endParaRPr lang="en-US" dirty="0"/>
          </a:p>
          <a:p>
            <a:r>
              <a:rPr lang="en-US" dirty="0" smtClean="0"/>
              <a:t>This can act as a key indicator of future success, while aiding governments or donors in identifying risks early on and allocating reform support where it is most likely to be successful.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267" y="1344772"/>
            <a:ext cx="8229600" cy="5127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14350">
              <a:buFont typeface="+mj-lt"/>
              <a:buAutoNum type="arabicPeriod"/>
            </a:pPr>
            <a:r>
              <a:rPr lang="en-US" dirty="0" smtClean="0"/>
              <a:t>The General Argument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Core Proposition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Practical </a:t>
            </a:r>
            <a:r>
              <a:rPr lang="en-US" dirty="0" smtClean="0"/>
              <a:t>Challenge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Policy Implications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Illustrating the Argument in Sierra Leone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Property Tax Reform Program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Standard Indicators of Reform Progress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Short-Term Progress vs. Long Term Sustainability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Identifying Measures of Long-term Sustainability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Concluding Thoughts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0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802" y="2256059"/>
            <a:ext cx="7227425" cy="1971962"/>
          </a:xfrm>
        </p:spPr>
        <p:txBody>
          <a:bodyPr>
            <a:normAutofit/>
          </a:bodyPr>
          <a:lstStyle/>
          <a:p>
            <a:r>
              <a:rPr lang="en-US" dirty="0" smtClean="0"/>
              <a:t>The (Very Basic) General Argument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16" y="1344771"/>
            <a:ext cx="8738807" cy="53064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important goal of performance measurement is to assess whether a reform program is succeeding, in order to take corrective measures or reassign resources toward “reform leaders”</a:t>
            </a:r>
          </a:p>
          <a:p>
            <a:endParaRPr lang="en-US" dirty="0"/>
          </a:p>
          <a:p>
            <a:r>
              <a:rPr lang="en-US" dirty="0" smtClean="0"/>
              <a:t>Conceptually, performance </a:t>
            </a:r>
            <a:r>
              <a:rPr lang="en-US" dirty="0" smtClean="0"/>
              <a:t>measure can </a:t>
            </a:r>
            <a:r>
              <a:rPr lang="en-US" dirty="0" smtClean="0"/>
              <a:t>focus on </a:t>
            </a:r>
            <a:r>
              <a:rPr lang="en-US" dirty="0" smtClean="0"/>
              <a:t>two distinct elements of reform </a:t>
            </a:r>
            <a:r>
              <a:rPr lang="en-US" dirty="0" smtClean="0"/>
              <a:t>success: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/>
              <a:t>Short-term progress </a:t>
            </a:r>
            <a:r>
              <a:rPr lang="en-US" dirty="0" smtClean="0"/>
              <a:t>of a reform program in improving performance (e.g. increased revenue, reduced leakages, greater compliance)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Progress in laying the foundation for </a:t>
            </a:r>
            <a:r>
              <a:rPr lang="en-US" b="1" dirty="0" smtClean="0"/>
              <a:t>long-term program success and sustainability </a:t>
            </a:r>
            <a:r>
              <a:rPr lang="en-US" dirty="0" smtClean="0"/>
              <a:t>(e.g. establishing appropriate processes, securing political leadership, overcoming looming risks to the program)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16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Practical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267" y="1344772"/>
            <a:ext cx="8229600" cy="5127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frequently aligned: Short-term progress reflects the success in putting in place the necessary elements of </a:t>
            </a:r>
            <a:r>
              <a:rPr lang="en-US" dirty="0" smtClean="0"/>
              <a:t>long-term sustained </a:t>
            </a:r>
            <a:r>
              <a:rPr lang="en-US" dirty="0"/>
              <a:t>success.</a:t>
            </a:r>
          </a:p>
          <a:p>
            <a:endParaRPr lang="en-US" dirty="0"/>
          </a:p>
          <a:p>
            <a:r>
              <a:rPr lang="en-US" dirty="0"/>
              <a:t>However, sometimes short-term gains can mask the failure to build the foundation for long-term </a:t>
            </a:r>
            <a:r>
              <a:rPr lang="en-US" dirty="0" smtClean="0"/>
              <a:t>success </a:t>
            </a:r>
          </a:p>
          <a:p>
            <a:pPr lvl="1"/>
            <a:r>
              <a:rPr lang="en-US" dirty="0" smtClean="0"/>
              <a:t>For example, short-term revenue gains may be achieved by “squeezing” key taxpayers, or briefly suppressing networks of collusion or corruption, but without addressing the roots of existing problems</a:t>
            </a:r>
          </a:p>
          <a:p>
            <a:pPr lvl="1"/>
            <a:endParaRPr lang="en-US" dirty="0"/>
          </a:p>
          <a:p>
            <a:r>
              <a:rPr lang="en-US" dirty="0" smtClean="0"/>
              <a:t>This disconnect often related to the central challenge of politics: </a:t>
            </a:r>
            <a:r>
              <a:rPr lang="en-US" dirty="0" smtClean="0"/>
              <a:t>Where there is no political commitment to reform sustainability is unlikely – but identifying political support, or its absence, can be very challenging.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267" y="1344772"/>
            <a:ext cx="8229600" cy="51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Focusing on short-term gains, rather than indicators of long-term sustainability, can provide a misleading picture of reform progress, resulting in: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Complacency and a failure to address potential risks to the program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Declining program performance over the medium term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Misallocation of reform resources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26309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Illustration from a Local </a:t>
            </a:r>
            <a:r>
              <a:rPr lang="en-US" dirty="0"/>
              <a:t>Government Property Tax </a:t>
            </a:r>
            <a:r>
              <a:rPr lang="en-US" dirty="0" smtClean="0"/>
              <a:t>Reform Program in Sierra Leone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267" y="1344772"/>
            <a:ext cx="8229600" cy="51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7344" y="1344772"/>
            <a:ext cx="8705389" cy="528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City Councils reestablished in Sierra Leone in 2004, following the end of the civil war, after having being abolished in 1972</a:t>
            </a:r>
          </a:p>
          <a:p>
            <a:endParaRPr lang="en-US" dirty="0"/>
          </a:p>
          <a:p>
            <a:r>
              <a:rPr lang="en-US" dirty="0" smtClean="0"/>
              <a:t>The Councils had extremely limited capacity, with property registers often destroyed or decades out of date, leading to very limited tax collection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44772"/>
            <a:ext cx="8229600" cy="5127794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4867" y="1417638"/>
            <a:ext cx="8382000" cy="520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Property tax reform program was initiated in </a:t>
            </a:r>
            <a:r>
              <a:rPr lang="en-US" dirty="0" err="1" smtClean="0"/>
              <a:t>Makeni</a:t>
            </a:r>
            <a:r>
              <a:rPr lang="en-US" dirty="0" smtClean="0"/>
              <a:t> City Council in 2006-2007, while it then began to be implemented in Freetown, </a:t>
            </a:r>
            <a:r>
              <a:rPr lang="en-US" dirty="0" err="1" smtClean="0"/>
              <a:t>Kenema</a:t>
            </a:r>
            <a:r>
              <a:rPr lang="en-US" dirty="0" smtClean="0"/>
              <a:t> and Bo in 2008.</a:t>
            </a:r>
          </a:p>
          <a:p>
            <a:endParaRPr lang="en-US" dirty="0"/>
          </a:p>
          <a:p>
            <a:r>
              <a:rPr lang="en-US" dirty="0" smtClean="0"/>
              <a:t>The program called for the identification of all local properties, automation of the property register and billing process and extensive outreach and enforcement efforts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7217" y="1344772"/>
            <a:ext cx="8755516" cy="512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59761"/>
              </a:buClr>
              <a:buSzPct val="100000"/>
              <a:buFont typeface="Arial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909</Words>
  <Application>Microsoft Macintosh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Performance Measures for Sustainable Tax Reform:  Quantifying Short-Term Gains vs. Assessing Progress Toward Sustainability</vt:lpstr>
      <vt:lpstr>Outline</vt:lpstr>
      <vt:lpstr>The (Very Basic) General Argument</vt:lpstr>
      <vt:lpstr>Core Proposition</vt:lpstr>
      <vt:lpstr>The Practical Challenge</vt:lpstr>
      <vt:lpstr>Policy Implications</vt:lpstr>
      <vt:lpstr>Illustration from a Local Government Property Tax Reform Program in Sierra Leone </vt:lpstr>
      <vt:lpstr>Program background</vt:lpstr>
      <vt:lpstr>Program Overview</vt:lpstr>
      <vt:lpstr>Standard Performance Measures</vt:lpstr>
      <vt:lpstr>Short Term Gains</vt:lpstr>
      <vt:lpstr>Short Term Gains</vt:lpstr>
      <vt:lpstr>Long-Term Sustainability</vt:lpstr>
      <vt:lpstr>Explaining Long-Term Divergence</vt:lpstr>
      <vt:lpstr>Politically Difficult Reform Measures</vt:lpstr>
      <vt:lpstr>Concluding Thoughts</vt:lpstr>
    </vt:vector>
  </TitlesOfParts>
  <Company>Munk School of Global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Economy, Governance &amp; Future Tax Reform</dc:title>
  <dc:creator>Wilson Prichard</dc:creator>
  <cp:lastModifiedBy>Wilson Prichard</cp:lastModifiedBy>
  <cp:revision>114</cp:revision>
  <dcterms:created xsi:type="dcterms:W3CDTF">2012-09-03T18:29:27Z</dcterms:created>
  <dcterms:modified xsi:type="dcterms:W3CDTF">2014-06-12T17:18:09Z</dcterms:modified>
</cp:coreProperties>
</file>