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2" r:id="rId2"/>
    <p:sldId id="257" r:id="rId3"/>
    <p:sldId id="258" r:id="rId4"/>
    <p:sldId id="259" r:id="rId5"/>
    <p:sldId id="262" r:id="rId6"/>
    <p:sldId id="264" r:id="rId7"/>
    <p:sldId id="265" r:id="rId8"/>
    <p:sldId id="267" r:id="rId9"/>
    <p:sldId id="269" r:id="rId10"/>
    <p:sldId id="270" r:id="rId11"/>
    <p:sldId id="268" r:id="rId12"/>
    <p:sldId id="271" r:id="rId13"/>
    <p:sldId id="274" r:id="rId14"/>
    <p:sldId id="276" r:id="rId15"/>
    <p:sldId id="283" r:id="rId16"/>
    <p:sldId id="273" r:id="rId17"/>
    <p:sldId id="277" r:id="rId18"/>
    <p:sldId id="278" r:id="rId19"/>
    <p:sldId id="279" r:id="rId20"/>
    <p:sldId id="280" r:id="rId21"/>
    <p:sldId id="281" r:id="rId22"/>
    <p:sldId id="284" r:id="rId23"/>
    <p:sldId id="286" r:id="rId24"/>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45" autoAdjust="0"/>
    <p:restoredTop sz="86429" autoAdjust="0"/>
  </p:normalViewPr>
  <p:slideViewPr>
    <p:cSldViewPr>
      <p:cViewPr varScale="1">
        <p:scale>
          <a:sx n="94" d="100"/>
          <a:sy n="94" d="100"/>
        </p:scale>
        <p:origin x="-976" y="-112"/>
      </p:cViewPr>
      <p:guideLst>
        <p:guide orient="horz" pos="2160"/>
        <p:guide pos="2880"/>
      </p:guideLst>
    </p:cSldViewPr>
  </p:slideViewPr>
  <p:outlineViewPr>
    <p:cViewPr>
      <p:scale>
        <a:sx n="33" d="100"/>
        <a:sy n="33" d="100"/>
      </p:scale>
      <p:origin x="0" y="2146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55" tIns="46678" rIns="93355" bIns="46678" rtlCol="0"/>
          <a:lstStyle>
            <a:lvl1pPr algn="l">
              <a:defRPr sz="13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55" tIns="46678" rIns="93355" bIns="46678" rtlCol="0"/>
          <a:lstStyle>
            <a:lvl1pPr algn="r">
              <a:defRPr sz="1300"/>
            </a:lvl1pPr>
          </a:lstStyle>
          <a:p>
            <a:fld id="{2C15AAEC-BC0E-4F89-83BD-E05F28537963}" type="datetimeFigureOut">
              <a:rPr lang="en-US" smtClean="0"/>
              <a:pPr/>
              <a:t>12/06/2014</a:t>
            </a:fld>
            <a:endParaRPr lang="en-US"/>
          </a:p>
        </p:txBody>
      </p:sp>
      <p:sp>
        <p:nvSpPr>
          <p:cNvPr id="4" name="Slide Image Placeholder 3"/>
          <p:cNvSpPr>
            <a:spLocks noGrp="1" noRot="1" noChangeAspect="1"/>
          </p:cNvSpPr>
          <p:nvPr>
            <p:ph type="sldImg" idx="2"/>
          </p:nvPr>
        </p:nvSpPr>
        <p:spPr>
          <a:xfrm>
            <a:off x="1185863" y="698500"/>
            <a:ext cx="4654550" cy="3492500"/>
          </a:xfrm>
          <a:prstGeom prst="rect">
            <a:avLst/>
          </a:prstGeom>
          <a:noFill/>
          <a:ln w="12700">
            <a:solidFill>
              <a:prstClr val="black"/>
            </a:solidFill>
          </a:ln>
        </p:spPr>
        <p:txBody>
          <a:bodyPr vert="horz" lIns="93355" tIns="46678" rIns="93355" bIns="46678"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55" tIns="46678" rIns="93355" bIns="466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55" tIns="46678" rIns="93355" bIns="46678" rtlCol="0" anchor="b"/>
          <a:lstStyle>
            <a:lvl1pPr algn="l">
              <a:defRPr sz="1300"/>
            </a:lvl1pPr>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55" tIns="46678" rIns="93355" bIns="46678" rtlCol="0" anchor="b"/>
          <a:lstStyle>
            <a:lvl1pPr algn="r">
              <a:defRPr sz="1300"/>
            </a:lvl1pPr>
          </a:lstStyle>
          <a:p>
            <a:fld id="{E512A17F-9BD5-4DEF-B30A-4C372C421995}" type="slidenum">
              <a:rPr lang="en-US" smtClean="0"/>
              <a:pPr/>
              <a:t>‹#›</a:t>
            </a:fld>
            <a:endParaRPr lang="en-US"/>
          </a:p>
        </p:txBody>
      </p:sp>
    </p:spTree>
    <p:extLst>
      <p:ext uri="{BB962C8B-B14F-4D97-AF65-F5344CB8AC3E}">
        <p14:creationId xmlns:p14="http://schemas.microsoft.com/office/powerpoint/2010/main" val="2228460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a:t>Economic conditions and country characteristics (selection model):  lagged macroeconomic variables especially the level of past revenue mobilization, trade openness, resource rents, the agriculture value added, a dummy variable identifying IMF arrangements, and some demographic factors</a:t>
            </a:r>
            <a:endParaRPr lang="en-US" dirty="0"/>
          </a:p>
        </p:txBody>
      </p:sp>
      <p:sp>
        <p:nvSpPr>
          <p:cNvPr id="4" name="Slide Number Placeholder 3"/>
          <p:cNvSpPr>
            <a:spLocks noGrp="1"/>
          </p:cNvSpPr>
          <p:nvPr>
            <p:ph type="sldNum" sz="quarter" idx="10"/>
          </p:nvPr>
        </p:nvSpPr>
        <p:spPr/>
        <p:txBody>
          <a:bodyPr/>
          <a:lstStyle/>
          <a:p>
            <a:fld id="{E512A17F-9BD5-4DEF-B30A-4C372C421995}"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a:t>The comparison economies that form the synthetic control unit are selected by an algorithm based on their similarity to the treated economy before the treatment with respect to both relevant covariates and past realizations of the outcome variable (tax-to-GDP ratio).</a:t>
            </a:r>
            <a:endParaRPr lang="en-US" dirty="0"/>
          </a:p>
        </p:txBody>
      </p:sp>
      <p:sp>
        <p:nvSpPr>
          <p:cNvPr id="4" name="Slide Number Placeholder 3"/>
          <p:cNvSpPr>
            <a:spLocks noGrp="1"/>
          </p:cNvSpPr>
          <p:nvPr>
            <p:ph type="sldNum" sz="quarter" idx="10"/>
          </p:nvPr>
        </p:nvSpPr>
        <p:spPr/>
        <p:txBody>
          <a:bodyPr/>
          <a:lstStyle/>
          <a:p>
            <a:fld id="{E512A17F-9BD5-4DEF-B30A-4C372C421995}"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812856-EE7A-4AF8-9244-7CE2EBCC03DF}" type="datetimeFigureOut">
              <a:rPr lang="en-US" smtClean="0"/>
              <a:pPr/>
              <a:t>12/06/2014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1B5CB-3001-462B-9A20-9D3272E0DE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812856-EE7A-4AF8-9244-7CE2EBCC03DF}" type="datetimeFigureOut">
              <a:rPr lang="en-US" smtClean="0"/>
              <a:pPr/>
              <a:t>12/06/2014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1B5CB-3001-462B-9A20-9D3272E0DE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812856-EE7A-4AF8-9244-7CE2EBCC03DF}" type="datetimeFigureOut">
              <a:rPr lang="en-US" smtClean="0"/>
              <a:pPr/>
              <a:t>12/06/2014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1B5CB-3001-462B-9A20-9D3272E0DE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812856-EE7A-4AF8-9244-7CE2EBCC03DF}" type="datetimeFigureOut">
              <a:rPr lang="en-US" smtClean="0"/>
              <a:pPr/>
              <a:t>12/06/2014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1B5CB-3001-462B-9A20-9D3272E0DE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812856-EE7A-4AF8-9244-7CE2EBCC03DF}" type="datetimeFigureOut">
              <a:rPr lang="en-US" smtClean="0"/>
              <a:pPr/>
              <a:t>12/06/2014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1B5CB-3001-462B-9A20-9D3272E0DE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812856-EE7A-4AF8-9244-7CE2EBCC03DF}" type="datetimeFigureOut">
              <a:rPr lang="en-US" smtClean="0"/>
              <a:pPr/>
              <a:t>12/06/2014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1B5CB-3001-462B-9A20-9D3272E0DE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812856-EE7A-4AF8-9244-7CE2EBCC03DF}" type="datetimeFigureOut">
              <a:rPr lang="en-US" smtClean="0"/>
              <a:pPr/>
              <a:t>12/06/2014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1B5CB-3001-462B-9A20-9D3272E0DE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812856-EE7A-4AF8-9244-7CE2EBCC03DF}" type="datetimeFigureOut">
              <a:rPr lang="en-US" smtClean="0"/>
              <a:pPr/>
              <a:t>12/06/2014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1B5CB-3001-462B-9A20-9D3272E0DE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812856-EE7A-4AF8-9244-7CE2EBCC03DF}" type="datetimeFigureOut">
              <a:rPr lang="en-US" smtClean="0"/>
              <a:pPr/>
              <a:t>12/06/2014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1B5CB-3001-462B-9A20-9D3272E0DE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12856-EE7A-4AF8-9244-7CE2EBCC03DF}" type="datetimeFigureOut">
              <a:rPr lang="en-US" smtClean="0"/>
              <a:pPr/>
              <a:t>12/06/2014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1B5CB-3001-462B-9A20-9D3272E0DE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12856-EE7A-4AF8-9244-7CE2EBCC03DF}" type="datetimeFigureOut">
              <a:rPr lang="en-US" smtClean="0"/>
              <a:pPr/>
              <a:t>12/06/2014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1B5CB-3001-462B-9A20-9D3272E0DE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12856-EE7A-4AF8-9244-7CE2EBCC03DF}" type="datetimeFigureOut">
              <a:rPr lang="en-US" smtClean="0"/>
              <a:pPr/>
              <a:t>12/06/2014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1B5CB-3001-462B-9A20-9D3272E0DE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 Id="rId3" Type="http://schemas.openxmlformats.org/officeDocument/2006/relationships/image" Target="../media/image9.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 Id="rId3" Type="http://schemas.openxmlformats.org/officeDocument/2006/relationships/image" Target="../media/image11.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 Id="rId3" Type="http://schemas.openxmlformats.org/officeDocument/2006/relationships/image" Target="../media/image1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143000"/>
          </a:xfrm>
        </p:spPr>
        <p:txBody>
          <a:bodyPr>
            <a:normAutofit/>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fr-FR" sz="2000" b="1" kern="1200" baseline="0" dirty="0" smtClean="0">
                <a:solidFill>
                  <a:schemeClr val="tx1"/>
                </a:solidFill>
                <a:latin typeface="+mj-lt"/>
                <a:ea typeface="+mj-ea"/>
                <a:cs typeface="+mj-cs"/>
              </a:rPr>
              <a:t>La mesure de la performance dans les administrations fiscales et douanières des pays en développement</a:t>
            </a:r>
            <a:endParaRPr lang="en-US" sz="3600" dirty="0"/>
          </a:p>
        </p:txBody>
      </p:sp>
      <p:sp>
        <p:nvSpPr>
          <p:cNvPr id="3" name="Subtitle 2"/>
          <p:cNvSpPr>
            <a:spLocks noGrp="1"/>
          </p:cNvSpPr>
          <p:nvPr>
            <p:ph type="subTitle" idx="1"/>
          </p:nvPr>
        </p:nvSpPr>
        <p:spPr>
          <a:xfrm>
            <a:off x="1371600" y="1143000"/>
            <a:ext cx="6400800" cy="5410200"/>
          </a:xfrm>
        </p:spPr>
        <p:txBody>
          <a:bodyPr>
            <a:normAutofit fontScale="40000" lnSpcReduction="20000"/>
          </a:bodyPr>
          <a:lstStyle/>
          <a:p>
            <a:pPr lvl="0"/>
            <a:r>
              <a:rPr lang="en-US" sz="3200" kern="1200" dirty="0" smtClean="0">
                <a:solidFill>
                  <a:schemeClr val="tx1">
                    <a:tint val="75000"/>
                  </a:schemeClr>
                </a:solidFill>
                <a:latin typeface="+mn-lt"/>
                <a:ea typeface="+mn-ea"/>
                <a:cs typeface="+mn-cs"/>
              </a:rPr>
              <a:t>FERDI, ICTD, CERDI</a:t>
            </a:r>
          </a:p>
          <a:p>
            <a:r>
              <a:rPr lang="fr-FR" sz="3200" b="1" kern="1200" baseline="0" dirty="0" smtClean="0">
                <a:solidFill>
                  <a:schemeClr val="tx1">
                    <a:tint val="75000"/>
                  </a:schemeClr>
                </a:solidFill>
                <a:latin typeface="+mn-lt"/>
                <a:ea typeface="+mn-ea"/>
                <a:cs typeface="+mn-cs"/>
              </a:rPr>
              <a:t>Jeudi et vendredi 12 - 13 juin 2014, Clermont-Ferrand, France. </a:t>
            </a:r>
            <a:endParaRPr lang="en-US" sz="3200" kern="1200" dirty="0" smtClean="0">
              <a:solidFill>
                <a:schemeClr val="tx1">
                  <a:tint val="75000"/>
                </a:schemeClr>
              </a:solidFill>
              <a:latin typeface="+mn-lt"/>
              <a:ea typeface="+mn-ea"/>
              <a:cs typeface="+mn-cs"/>
            </a:endParaRPr>
          </a:p>
          <a:p>
            <a:pPr lvl="0"/>
            <a:endParaRPr lang="en-US" sz="4400" kern="1200" dirty="0" smtClean="0">
              <a:solidFill>
                <a:schemeClr val="tx1"/>
              </a:solidFill>
              <a:latin typeface="+mj-lt"/>
              <a:ea typeface="+mj-ea"/>
              <a:cs typeface="+mj-cs"/>
            </a:endParaRPr>
          </a:p>
          <a:p>
            <a:pPr lvl="0"/>
            <a:r>
              <a:rPr lang="en-US" sz="9000" kern="1200" dirty="0" smtClean="0">
                <a:solidFill>
                  <a:schemeClr val="tx1"/>
                </a:solidFill>
                <a:latin typeface="+mj-lt"/>
                <a:ea typeface="+mj-ea"/>
                <a:cs typeface="+mj-cs"/>
              </a:rPr>
              <a:t>The power to tax in Africa: </a:t>
            </a:r>
          </a:p>
          <a:p>
            <a:pPr lvl="0"/>
            <a:r>
              <a:rPr lang="en-US" sz="9000" kern="1200" dirty="0" smtClean="0">
                <a:solidFill>
                  <a:schemeClr val="tx1"/>
                </a:solidFill>
                <a:latin typeface="+mj-lt"/>
                <a:ea typeface="+mj-ea"/>
                <a:cs typeface="+mj-cs"/>
              </a:rPr>
              <a:t>VAT, LTU, and SARA</a:t>
            </a:r>
            <a:endParaRPr lang="en-US" dirty="0" smtClean="0"/>
          </a:p>
          <a:p>
            <a:pPr lvl="0"/>
            <a:endParaRPr lang="it-IT" sz="5900" i="1" kern="1200" dirty="0" smtClean="0">
              <a:solidFill>
                <a:schemeClr val="tx1"/>
              </a:solidFill>
              <a:latin typeface="+mj-lt"/>
              <a:ea typeface="+mj-ea"/>
              <a:cs typeface="+mj-cs"/>
            </a:endParaRPr>
          </a:p>
          <a:p>
            <a:pPr lvl="0"/>
            <a:r>
              <a:rPr lang="it-IT" sz="5900" i="1" kern="1200" dirty="0" smtClean="0">
                <a:solidFill>
                  <a:schemeClr val="tx1"/>
                </a:solidFill>
                <a:latin typeface="+mj-lt"/>
                <a:ea typeface="+mj-ea"/>
                <a:cs typeface="+mj-cs"/>
              </a:rPr>
              <a:t>Christian Ebeke, Mario Mansour </a:t>
            </a:r>
          </a:p>
          <a:p>
            <a:pPr lvl="0"/>
            <a:r>
              <a:rPr lang="it-IT" sz="5900" i="1" kern="1200" dirty="0" smtClean="0">
                <a:solidFill>
                  <a:schemeClr val="tx1"/>
                </a:solidFill>
                <a:latin typeface="+mj-lt"/>
                <a:ea typeface="+mj-ea"/>
                <a:cs typeface="+mj-cs"/>
              </a:rPr>
              <a:t>and Gregoire Rota Graziosi</a:t>
            </a:r>
          </a:p>
          <a:p>
            <a:pPr lvl="0"/>
            <a:r>
              <a:rPr lang="en-US" sz="3400" b="0" i="0" kern="1200" dirty="0" smtClean="0">
                <a:solidFill>
                  <a:schemeClr val="tx1"/>
                </a:solidFill>
                <a:latin typeface="+mj-lt"/>
                <a:ea typeface="+mj-ea"/>
                <a:cs typeface="+mj-cs"/>
              </a:rPr>
              <a:t>International Monetary Fund</a:t>
            </a:r>
          </a:p>
          <a:p>
            <a:pPr lvl="0"/>
            <a:r>
              <a:rPr lang="en-US" sz="3400" dirty="0" smtClean="0">
                <a:solidFill>
                  <a:schemeClr val="tx1"/>
                </a:solidFill>
                <a:latin typeface="+mj-lt"/>
                <a:ea typeface="+mj-ea"/>
                <a:cs typeface="+mj-cs"/>
              </a:rPr>
              <a:t>CERDI and FERDI.</a:t>
            </a:r>
            <a:endParaRPr lang="en-US" sz="2300" b="0" i="0" kern="1200" dirty="0" smtClean="0">
              <a:solidFill>
                <a:schemeClr val="tx1"/>
              </a:solidFill>
              <a:latin typeface="+mj-lt"/>
              <a:ea typeface="+mj-ea"/>
              <a:cs typeface="+mj-cs"/>
            </a:endParaRPr>
          </a:p>
          <a:p>
            <a:pPr lvl="0"/>
            <a:endParaRPr lang="en-US" sz="1600" b="0" i="0" kern="1200" dirty="0" smtClean="0">
              <a:solidFill>
                <a:schemeClr val="tx1"/>
              </a:solidFill>
              <a:latin typeface="+mj-lt"/>
              <a:ea typeface="+mj-ea"/>
              <a:cs typeface="+mj-cs"/>
            </a:endParaRPr>
          </a:p>
          <a:p>
            <a:pPr lvl="0"/>
            <a:endParaRPr lang="en-US" sz="1600" dirty="0" smtClean="0">
              <a:solidFill>
                <a:schemeClr val="tx1"/>
              </a:solidFill>
              <a:latin typeface="+mj-lt"/>
              <a:ea typeface="+mj-ea"/>
              <a:cs typeface="+mj-cs"/>
            </a:endParaRPr>
          </a:p>
          <a:p>
            <a:pPr lvl="0"/>
            <a:endParaRPr lang="en-US" sz="1600" b="0" i="0" kern="1200" dirty="0" smtClean="0">
              <a:solidFill>
                <a:schemeClr val="tx1"/>
              </a:solidFill>
              <a:latin typeface="+mj-lt"/>
              <a:ea typeface="+mj-ea"/>
              <a:cs typeface="+mj-cs"/>
            </a:endParaRPr>
          </a:p>
          <a:p>
            <a:pPr lvl="0"/>
            <a:endParaRPr lang="en-US" sz="1600" dirty="0">
              <a:solidFill>
                <a:schemeClr val="tx1"/>
              </a:solidFill>
              <a:latin typeface="+mj-lt"/>
              <a:ea typeface="+mj-ea"/>
              <a:cs typeface="+mj-cs"/>
            </a:endParaRPr>
          </a:p>
          <a:p>
            <a:pPr lvl="0"/>
            <a:endParaRPr lang="en-US" sz="1600" b="0" i="0" kern="1200" dirty="0" smtClean="0">
              <a:solidFill>
                <a:schemeClr val="tx1"/>
              </a:solidFill>
              <a:latin typeface="+mj-lt"/>
              <a:ea typeface="+mj-ea"/>
              <a:cs typeface="+mj-cs"/>
            </a:endParaRPr>
          </a:p>
          <a:p>
            <a:pPr lvl="0"/>
            <a:endParaRPr lang="en-US" sz="1600" b="0" i="0" kern="1200" dirty="0" smtClean="0">
              <a:solidFill>
                <a:schemeClr val="tx1"/>
              </a:solidFill>
              <a:latin typeface="+mj-lt"/>
              <a:ea typeface="+mj-ea"/>
              <a:cs typeface="+mj-cs"/>
            </a:endParaRPr>
          </a:p>
          <a:p>
            <a:pPr lvl="0"/>
            <a:endParaRPr lang="en-US" sz="1600" dirty="0">
              <a:solidFill>
                <a:schemeClr val="tx1"/>
              </a:solidFill>
              <a:latin typeface="+mj-lt"/>
              <a:ea typeface="+mj-ea"/>
              <a:cs typeface="+mj-cs"/>
            </a:endParaRPr>
          </a:p>
          <a:p>
            <a:pPr lvl="0"/>
            <a:endParaRPr lang="en-US" sz="1600" b="0" i="0" kern="1200" dirty="0" smtClean="0">
              <a:solidFill>
                <a:schemeClr val="tx1"/>
              </a:solidFill>
              <a:latin typeface="+mj-lt"/>
              <a:ea typeface="+mj-ea"/>
              <a:cs typeface="+mj-cs"/>
            </a:endParaRPr>
          </a:p>
          <a:p>
            <a:pPr lvl="0"/>
            <a:endParaRPr lang="en-US" sz="1600" dirty="0">
              <a:solidFill>
                <a:schemeClr val="tx1"/>
              </a:solidFill>
              <a:latin typeface="+mj-lt"/>
              <a:ea typeface="+mj-ea"/>
              <a:cs typeface="+mj-cs"/>
            </a:endParaRPr>
          </a:p>
          <a:p>
            <a:pPr lvl="0"/>
            <a:endParaRPr lang="en-US" sz="1600" b="0" i="0" kern="1200" dirty="0" smtClean="0">
              <a:solidFill>
                <a:schemeClr val="tx1"/>
              </a:solidFill>
              <a:latin typeface="+mj-lt"/>
              <a:ea typeface="+mj-ea"/>
              <a:cs typeface="+mj-cs"/>
            </a:endParaRPr>
          </a:p>
          <a:p>
            <a:pPr lvl="0"/>
            <a:endParaRPr lang="en-US" sz="1600" b="0" i="0" kern="1200" dirty="0" smtClean="0">
              <a:solidFill>
                <a:schemeClr val="tx1"/>
              </a:solidFill>
              <a:latin typeface="+mj-lt"/>
              <a:ea typeface="+mj-ea"/>
              <a:cs typeface="+mj-cs"/>
            </a:endParaRPr>
          </a:p>
          <a:p>
            <a:pPr lvl="0"/>
            <a:endParaRPr lang="en-US" sz="1600" b="0" i="0" kern="1200" dirty="0" smtClean="0">
              <a:solidFill>
                <a:schemeClr val="tx1"/>
              </a:solidFill>
              <a:latin typeface="+mj-lt"/>
              <a:ea typeface="+mj-ea"/>
              <a:cs typeface="+mj-cs"/>
            </a:endParaRPr>
          </a:p>
          <a:p>
            <a:pPr lvl="0"/>
            <a:endParaRPr lang="en-US" sz="1600" dirty="0" smtClean="0">
              <a:solidFill>
                <a:schemeClr val="tx1"/>
              </a:solidFill>
              <a:latin typeface="+mj-lt"/>
              <a:ea typeface="+mj-ea"/>
              <a:cs typeface="+mj-cs"/>
            </a:endParaRPr>
          </a:p>
          <a:p>
            <a:pPr lvl="0"/>
            <a:endParaRPr lang="en-US" sz="1600" b="0" i="0" kern="1200" dirty="0" smtClean="0">
              <a:solidFill>
                <a:schemeClr val="tx1"/>
              </a:solidFill>
              <a:latin typeface="+mj-lt"/>
              <a:ea typeface="+mj-ea"/>
              <a:cs typeface="+mj-cs"/>
            </a:endParaRPr>
          </a:p>
          <a:p>
            <a:pPr lvl="0"/>
            <a:endParaRPr lang="en-US" sz="1600" b="0" i="0" kern="1200" dirty="0" smtClean="0">
              <a:solidFill>
                <a:schemeClr val="tx1"/>
              </a:solidFill>
              <a:latin typeface="+mj-lt"/>
              <a:ea typeface="+mj-ea"/>
              <a:cs typeface="+mj-cs"/>
            </a:endParaRPr>
          </a:p>
          <a:p>
            <a:pPr lvl="0" algn="l"/>
            <a:r>
              <a:rPr lang="en-US" sz="2800" b="1" kern="1200" dirty="0" smtClean="0">
                <a:solidFill>
                  <a:schemeClr val="tx1"/>
                </a:solidFill>
                <a:latin typeface="+mj-lt"/>
                <a:ea typeface="+mj-ea"/>
                <a:cs typeface="+mj-cs"/>
              </a:rPr>
              <a:t>This Working Paper should not be reported as representing the views of the IMF.</a:t>
            </a:r>
            <a:endParaRPr lang="en-US" sz="2800" kern="1200" dirty="0" smtClean="0">
              <a:solidFill>
                <a:schemeClr val="tx1"/>
              </a:solidFill>
              <a:latin typeface="+mj-lt"/>
              <a:ea typeface="+mj-ea"/>
              <a:cs typeface="+mj-cs"/>
            </a:endParaRPr>
          </a:p>
          <a:p>
            <a:pPr lvl="0" algn="l"/>
            <a:r>
              <a:rPr lang="en-US" sz="2800" kern="1200" dirty="0" smtClean="0">
                <a:solidFill>
                  <a:schemeClr val="tx1"/>
                </a:solidFill>
                <a:latin typeface="+mj-lt"/>
                <a:ea typeface="+mj-ea"/>
                <a:cs typeface="+mj-cs"/>
              </a:rPr>
              <a:t>The views expressed in this Working Paper are those of the author(s) and do not necessarily represent those of the IMF or IMF policy. Working Papers describe research in progress by the author(s) and are published to elicit comments and to further debate.</a:t>
            </a:r>
            <a:endParaRPr lang="en-US" sz="60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analysis</a:t>
            </a:r>
            <a:endParaRPr lang="en-US"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n-US" sz="3200" kern="1200" dirty="0" smtClean="0">
                <a:solidFill>
                  <a:schemeClr val="tx1"/>
                </a:solidFill>
                <a:latin typeface="+mn-lt"/>
                <a:ea typeface="+mn-ea"/>
                <a:cs typeface="+mn-cs"/>
              </a:rPr>
              <a:t>Several techniques:</a:t>
            </a:r>
          </a:p>
          <a:p>
            <a:pPr lvl="1"/>
            <a:r>
              <a:rPr lang="en-US" sz="2800" kern="1200" dirty="0" smtClean="0">
                <a:solidFill>
                  <a:schemeClr val="tx1"/>
                </a:solidFill>
                <a:latin typeface="+mn-lt"/>
                <a:ea typeface="+mn-ea"/>
                <a:cs typeface="+mn-cs"/>
              </a:rPr>
              <a:t>Fixed-effects estimates and dynamic panel with fixed-effects, </a:t>
            </a:r>
          </a:p>
          <a:p>
            <a:pPr lvl="1"/>
            <a:r>
              <a:rPr lang="en-US" sz="2800" kern="1200" dirty="0" smtClean="0">
                <a:solidFill>
                  <a:schemeClr val="tx1"/>
                </a:solidFill>
                <a:latin typeface="+mn-lt"/>
                <a:ea typeface="+mn-ea"/>
                <a:cs typeface="+mn-cs"/>
              </a:rPr>
              <a:t>Propensity score matching estimates,</a:t>
            </a:r>
          </a:p>
          <a:p>
            <a:pPr lvl="1"/>
            <a:r>
              <a:rPr lang="en-US" sz="2800" kern="1200" dirty="0" smtClean="0">
                <a:solidFill>
                  <a:schemeClr val="tx1"/>
                </a:solidFill>
                <a:latin typeface="+mn-lt"/>
                <a:ea typeface="+mn-ea"/>
                <a:cs typeface="+mn-cs"/>
              </a:rPr>
              <a:t>Synthetic control method which is a generalization of the difference-in-difference technique.</a:t>
            </a:r>
          </a:p>
          <a:p>
            <a:pPr lvl="0"/>
            <a:r>
              <a:rPr lang="en-US" sz="3200" kern="1200" dirty="0" smtClean="0">
                <a:solidFill>
                  <a:schemeClr val="tx1"/>
                </a:solidFill>
                <a:latin typeface="+mn-lt"/>
                <a:ea typeface="+mn-ea"/>
                <a:cs typeface="+mn-cs"/>
              </a:rPr>
              <a:t>Why?</a:t>
            </a:r>
          </a:p>
          <a:p>
            <a:pPr lvl="1"/>
            <a:r>
              <a:rPr lang="en-US" sz="2800" kern="1200" dirty="0" smtClean="0">
                <a:solidFill>
                  <a:schemeClr val="tx1"/>
                </a:solidFill>
                <a:latin typeface="+mn-lt"/>
                <a:ea typeface="+mn-ea"/>
                <a:cs typeface="+mn-cs"/>
              </a:rPr>
              <a:t>Due to the issue of the self-selection associated with the decisions to adopt each reform. </a:t>
            </a:r>
          </a:p>
          <a:p>
            <a:pPr lvl="1"/>
            <a:r>
              <a:rPr lang="en-US" sz="2800" kern="1200" dirty="0" smtClean="0">
                <a:solidFill>
                  <a:schemeClr val="tx1"/>
                </a:solidFill>
                <a:latin typeface="+mn-lt"/>
                <a:ea typeface="+mn-ea"/>
                <a:cs typeface="+mn-cs"/>
              </a:rPr>
              <a:t>No random assignment of the allocation of LTUs, VAT and SARAs between countries.</a:t>
            </a:r>
          </a:p>
          <a:p>
            <a:pPr lvl="1"/>
            <a:r>
              <a:rPr lang="en-US" sz="2800" kern="1200" dirty="0" smtClean="0">
                <a:solidFill>
                  <a:schemeClr val="tx1"/>
                </a:solidFill>
                <a:latin typeface="+mn-lt"/>
                <a:ea typeface="+mn-ea"/>
                <a:cs typeface="+mn-cs"/>
              </a:rPr>
              <a:t>Potentially large selection-bias associated with the decision to adopt (and maintain) a tax reform. For example, countries with poor performance in revenue mobilization are more likely to embark into ambitious reforms aimed at reversing the trend.</a:t>
            </a:r>
          </a:p>
          <a:p>
            <a:r>
              <a:rPr lang="en-US" sz="3200" kern="1200" dirty="0" smtClean="0">
                <a:solidFill>
                  <a:schemeClr val="tx1"/>
                </a:solidFill>
                <a:latin typeface="+mn-lt"/>
                <a:ea typeface="+mn-ea"/>
                <a:cs typeface="+mn-cs"/>
              </a:rPr>
              <a:t>Expectation: </a:t>
            </a:r>
          </a:p>
          <a:p>
            <a:pPr lvl="1"/>
            <a:r>
              <a:rPr lang="en-US" sz="2800" kern="1200" dirty="0" smtClean="0">
                <a:solidFill>
                  <a:schemeClr val="tx1"/>
                </a:solidFill>
                <a:latin typeface="+mn-lt"/>
                <a:ea typeface="+mn-ea"/>
                <a:cs typeface="+mn-cs"/>
              </a:rPr>
              <a:t>A positive impact on revenues of each reform; </a:t>
            </a:r>
          </a:p>
          <a:p>
            <a:pPr lvl="1"/>
            <a:r>
              <a:rPr lang="en-US" sz="2800" kern="1200" dirty="0" smtClean="0">
                <a:solidFill>
                  <a:schemeClr val="tx1"/>
                </a:solidFill>
                <a:latin typeface="+mn-lt"/>
                <a:ea typeface="+mn-ea"/>
                <a:cs typeface="+mn-cs"/>
              </a:rPr>
              <a:t>The impact of any combination of these</a:t>
            </a:r>
            <a:r>
              <a:rPr lang="en-US" sz="2800" kern="1200" baseline="0" dirty="0" smtClean="0">
                <a:solidFill>
                  <a:schemeClr val="tx1"/>
                </a:solidFill>
                <a:latin typeface="+mn-lt"/>
                <a:ea typeface="+mn-ea"/>
                <a:cs typeface="+mn-cs"/>
              </a:rPr>
              <a:t> reforms.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kern="1200" dirty="0" smtClean="0">
                <a:solidFill>
                  <a:schemeClr val="tx1"/>
                </a:solidFill>
                <a:latin typeface="+mj-lt"/>
                <a:ea typeface="+mj-ea"/>
                <a:cs typeface="+mj-cs"/>
              </a:rPr>
              <a:t>Fixed-effects estimates</a:t>
            </a:r>
            <a:endParaRPr lang="en-US" dirty="0"/>
          </a:p>
        </p:txBody>
      </p:sp>
      <p:sp>
        <p:nvSpPr>
          <p:cNvPr id="3" name="Content Placeholder 2"/>
          <p:cNvSpPr>
            <a:spLocks noGrp="1"/>
          </p:cNvSpPr>
          <p:nvPr>
            <p:ph idx="1"/>
          </p:nvPr>
        </p:nvSpPr>
        <p:spPr/>
        <p:txBody>
          <a:bodyPr>
            <a:normAutofit fontScale="85000" lnSpcReduction="20000"/>
          </a:bodyPr>
          <a:lstStyle/>
          <a:p>
            <a:r>
              <a:rPr lang="en-US" sz="3200" kern="1200" dirty="0" smtClean="0">
                <a:solidFill>
                  <a:schemeClr val="tx1"/>
                </a:solidFill>
                <a:latin typeface="+mn-lt"/>
                <a:ea typeface="+mn-ea"/>
                <a:cs typeface="+mn-cs"/>
              </a:rPr>
              <a:t>The baseline specification:</a:t>
            </a:r>
            <a:r>
              <a:rPr lang="en-US" sz="3200" kern="1200" baseline="0" dirty="0" smtClean="0">
                <a:solidFill>
                  <a:schemeClr val="tx1"/>
                </a:solidFill>
                <a:latin typeface="+mn-lt"/>
                <a:ea typeface="+mn-ea"/>
                <a:cs typeface="+mn-cs"/>
              </a:rPr>
              <a:t> </a:t>
            </a:r>
          </a:p>
          <a:p>
            <a:pPr lvl="1"/>
            <a:r>
              <a:rPr lang="en-US" sz="2800" kern="1200" dirty="0" smtClean="0">
                <a:solidFill>
                  <a:schemeClr val="tx1"/>
                </a:solidFill>
                <a:latin typeface="+mn-lt"/>
                <a:ea typeface="+mn-ea"/>
                <a:cs typeface="+mn-cs"/>
              </a:rPr>
              <a:t>A linear relationship between the tax revenue-to-GDP ratio and each dummy variable representing each of the three tax reforms. The dummies take the value 1 whenever a country has in place a VAT, LTU, or a SARA, and 0 otherwise. </a:t>
            </a:r>
          </a:p>
          <a:p>
            <a:endParaRPr lang="en-US" sz="3200" kern="1200" dirty="0" smtClean="0">
              <a:solidFill>
                <a:schemeClr val="tx1"/>
              </a:solidFill>
              <a:latin typeface="+mn-lt"/>
              <a:ea typeface="+mn-ea"/>
              <a:cs typeface="+mn-cs"/>
            </a:endParaRPr>
          </a:p>
          <a:p>
            <a:endParaRPr lang="en-US" sz="3200" kern="1200" dirty="0" smtClean="0">
              <a:solidFill>
                <a:schemeClr val="tx1"/>
              </a:solidFill>
              <a:latin typeface="+mn-lt"/>
              <a:ea typeface="+mn-ea"/>
              <a:cs typeface="+mn-cs"/>
            </a:endParaRPr>
          </a:p>
          <a:p>
            <a:pPr lvl="1"/>
            <a:r>
              <a:rPr lang="en-US" sz="2800" kern="1200" dirty="0" smtClean="0">
                <a:solidFill>
                  <a:schemeClr val="tx1"/>
                </a:solidFill>
                <a:latin typeface="+mn-lt"/>
                <a:ea typeface="+mn-ea"/>
                <a:cs typeface="+mn-cs"/>
              </a:rPr>
              <a:t>where </a:t>
            </a:r>
            <a:r>
              <a:rPr lang="en-US" sz="2800" i="1" kern="1200" dirty="0" smtClean="0">
                <a:solidFill>
                  <a:schemeClr val="tx1"/>
                </a:solidFill>
                <a:latin typeface="+mn-lt"/>
                <a:ea typeface="+mn-ea"/>
                <a:cs typeface="+mn-cs"/>
              </a:rPr>
              <a:t>T</a:t>
            </a:r>
            <a:r>
              <a:rPr lang="en-US" sz="2800" kern="1200" dirty="0" smtClean="0">
                <a:solidFill>
                  <a:schemeClr val="tx1"/>
                </a:solidFill>
                <a:latin typeface="+mn-lt"/>
                <a:ea typeface="+mn-ea"/>
                <a:cs typeface="+mn-cs"/>
              </a:rPr>
              <a:t> and </a:t>
            </a:r>
            <a:r>
              <a:rPr lang="en-US" sz="2800" i="1" kern="1200" dirty="0" smtClean="0">
                <a:solidFill>
                  <a:schemeClr val="tx1"/>
                </a:solidFill>
                <a:latin typeface="+mn-lt"/>
                <a:ea typeface="+mn-ea"/>
                <a:cs typeface="+mn-cs"/>
              </a:rPr>
              <a:t>R</a:t>
            </a:r>
            <a:r>
              <a:rPr lang="en-US" sz="2800" kern="1200" dirty="0" smtClean="0">
                <a:solidFill>
                  <a:schemeClr val="tx1"/>
                </a:solidFill>
                <a:latin typeface="+mn-lt"/>
                <a:ea typeface="+mn-ea"/>
                <a:cs typeface="+mn-cs"/>
              </a:rPr>
              <a:t> denote the tax revenue-to-GDP ratio and the dummy variable identifying the presence of each of the three tax reforms considered.. X refers to the matrix of control variable discussed above while </a:t>
            </a:r>
            <a:r>
              <a:rPr lang="en-US" sz="2800" i="1" kern="1200" dirty="0" err="1" smtClean="0">
                <a:solidFill>
                  <a:schemeClr val="tx1"/>
                </a:solidFill>
                <a:latin typeface="+mn-lt"/>
                <a:ea typeface="+mn-ea"/>
                <a:cs typeface="+mn-cs"/>
              </a:rPr>
              <a:t>u</a:t>
            </a:r>
            <a:r>
              <a:rPr lang="en-US" sz="2800" kern="1200" baseline="-25000" dirty="0" err="1" smtClean="0">
                <a:solidFill>
                  <a:schemeClr val="tx1"/>
                </a:solidFill>
                <a:latin typeface="+mn-lt"/>
                <a:ea typeface="+mn-ea"/>
                <a:cs typeface="+mn-cs"/>
              </a:rPr>
              <a:t>i</a:t>
            </a:r>
            <a:r>
              <a:rPr lang="en-US" sz="2800" kern="1200" dirty="0" smtClean="0">
                <a:solidFill>
                  <a:schemeClr val="tx1"/>
                </a:solidFill>
                <a:latin typeface="+mn-lt"/>
                <a:ea typeface="+mn-ea"/>
                <a:cs typeface="+mn-cs"/>
              </a:rPr>
              <a:t> denotes the country fixed-effects. </a:t>
            </a: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09800" y="3733800"/>
            <a:ext cx="4590143" cy="381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effects estimation results</a:t>
            </a:r>
            <a:endParaRPr lang="en-US" dirty="0"/>
          </a:p>
        </p:txBody>
      </p:sp>
      <p:pic>
        <p:nvPicPr>
          <p:cNvPr id="25604" name="Picture 4"/>
          <p:cNvPicPr>
            <a:picLocks noGrp="1" noChangeAspect="1" noChangeArrowheads="1"/>
          </p:cNvPicPr>
          <p:nvPr>
            <p:ph idx="1"/>
          </p:nvPr>
        </p:nvPicPr>
        <p:blipFill>
          <a:blip r:embed="rId2" cstate="print"/>
          <a:srcRect/>
          <a:stretch>
            <a:fillRect/>
          </a:stretch>
        </p:blipFill>
        <p:spPr bwMode="auto">
          <a:xfrm>
            <a:off x="676356" y="1524001"/>
            <a:ext cx="7781844" cy="4842396"/>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Propensity score matching estimates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two-step approach</a:t>
            </a:r>
          </a:p>
          <a:p>
            <a:pPr lvl="1"/>
            <a:r>
              <a:rPr lang="en-US" sz="2800" kern="1200" dirty="0" smtClean="0">
                <a:solidFill>
                  <a:schemeClr val="tx1"/>
                </a:solidFill>
                <a:latin typeface="+mn-lt"/>
                <a:ea typeface="+mn-ea"/>
                <a:cs typeface="+mn-cs"/>
              </a:rPr>
              <a:t>First: the probability of observing either the VAT, LTU or SARA in a given country at year </a:t>
            </a:r>
            <a:r>
              <a:rPr lang="en-US" sz="2800" i="1" kern="1200" dirty="0" smtClean="0">
                <a:solidFill>
                  <a:schemeClr val="tx1"/>
                </a:solidFill>
                <a:latin typeface="+mn-lt"/>
                <a:ea typeface="+mn-ea"/>
                <a:cs typeface="+mn-cs"/>
              </a:rPr>
              <a:t>t</a:t>
            </a:r>
            <a:r>
              <a:rPr lang="en-US" sz="2800" kern="1200" dirty="0" smtClean="0">
                <a:solidFill>
                  <a:schemeClr val="tx1"/>
                </a:solidFill>
                <a:latin typeface="+mn-lt"/>
                <a:ea typeface="+mn-ea"/>
                <a:cs typeface="+mn-cs"/>
              </a:rPr>
              <a:t>, is estimated conditional on observable economic conditions and country characteristics (selection model)</a:t>
            </a:r>
          </a:p>
          <a:p>
            <a:pPr lvl="1"/>
            <a:r>
              <a:rPr lang="en-US" sz="2800" kern="1200" dirty="0" smtClean="0">
                <a:solidFill>
                  <a:schemeClr val="tx1"/>
                </a:solidFill>
                <a:latin typeface="+mn-lt"/>
                <a:ea typeface="+mn-ea"/>
                <a:cs typeface="+mn-cs"/>
              </a:rPr>
              <a:t>Second: these probabilities, or propensity scores, are used to match reform countries to non-reformer countries, and thereby construct a statistical control group.</a:t>
            </a:r>
          </a:p>
          <a:p>
            <a:pPr lvl="0"/>
            <a:r>
              <a:rPr lang="en-US" sz="3200" kern="1200" dirty="0" smtClean="0">
                <a:solidFill>
                  <a:schemeClr val="tx1"/>
                </a:solidFill>
                <a:latin typeface="+mn-lt"/>
                <a:ea typeface="+mn-ea"/>
                <a:cs typeface="+mn-cs"/>
              </a:rPr>
              <a:t>Test the sequencing of the reforms: for each reform, we investigate whether the initial adoption of a given tax reform determines the probability of adopting a subsequent one.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Grp="1" noChangeAspect="1" noChangeArrowheads="1"/>
          </p:cNvPicPr>
          <p:nvPr>
            <p:ph idx="1"/>
          </p:nvPr>
        </p:nvPicPr>
        <p:blipFill>
          <a:blip r:embed="rId2" cstate="print"/>
          <a:srcRect/>
          <a:stretch>
            <a:fillRect/>
          </a:stretch>
        </p:blipFill>
        <p:spPr bwMode="auto">
          <a:xfrm>
            <a:off x="1447800" y="304800"/>
            <a:ext cx="5562600" cy="63246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Grp="1" noChangeAspect="1" noChangeArrowheads="1"/>
          </p:cNvPicPr>
          <p:nvPr>
            <p:ph idx="1"/>
          </p:nvPr>
        </p:nvPicPr>
        <p:blipFill>
          <a:blip r:embed="rId2" cstate="print"/>
          <a:srcRect/>
          <a:stretch>
            <a:fillRect/>
          </a:stretch>
        </p:blipFill>
        <p:spPr bwMode="auto">
          <a:xfrm>
            <a:off x="1295400" y="228600"/>
            <a:ext cx="6019800" cy="6629400"/>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p>
            <a:r>
              <a:rPr lang="en-US" dirty="0" smtClean="0"/>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kern="1200" dirty="0" smtClean="0">
                <a:solidFill>
                  <a:schemeClr val="tx1"/>
                </a:solidFill>
                <a:latin typeface="+mj-lt"/>
                <a:ea typeface="+mj-ea"/>
                <a:cs typeface="+mj-cs"/>
              </a:rPr>
              <a:t>Synthetic</a:t>
            </a:r>
            <a:r>
              <a:rPr lang="en-US" sz="4400" kern="1200" baseline="0" dirty="0" smtClean="0">
                <a:solidFill>
                  <a:schemeClr val="tx1"/>
                </a:solidFill>
                <a:latin typeface="+mj-lt"/>
                <a:ea typeface="+mj-ea"/>
                <a:cs typeface="+mj-cs"/>
              </a:rPr>
              <a:t> control method (SCM)</a:t>
            </a:r>
            <a:endParaRPr lang="en-US" dirty="0"/>
          </a:p>
        </p:txBody>
      </p:sp>
      <p:sp>
        <p:nvSpPr>
          <p:cNvPr id="3" name="Content Placeholder 2"/>
          <p:cNvSpPr>
            <a:spLocks noGrp="1"/>
          </p:cNvSpPr>
          <p:nvPr>
            <p:ph idx="1"/>
          </p:nvPr>
        </p:nvSpPr>
        <p:spPr/>
        <p:txBody>
          <a:bodyPr>
            <a:normAutofit fontScale="77500" lnSpcReduction="20000"/>
          </a:bodyPr>
          <a:lstStyle/>
          <a:p>
            <a:pPr lvl="0"/>
            <a:r>
              <a:rPr lang="en-US" sz="3200" kern="1200" dirty="0" smtClean="0">
                <a:solidFill>
                  <a:schemeClr val="tx1"/>
                </a:solidFill>
                <a:latin typeface="+mn-lt"/>
                <a:ea typeface="+mn-ea"/>
                <a:cs typeface="+mn-cs"/>
              </a:rPr>
              <a:t>Approach developed by </a:t>
            </a:r>
            <a:r>
              <a:rPr lang="en-US" sz="3200" kern="1200" dirty="0" err="1" smtClean="0">
                <a:solidFill>
                  <a:schemeClr val="tx1"/>
                </a:solidFill>
                <a:latin typeface="+mn-lt"/>
                <a:ea typeface="+mn-ea"/>
                <a:cs typeface="+mn-cs"/>
              </a:rPr>
              <a:t>Abadie</a:t>
            </a:r>
            <a:r>
              <a:rPr lang="en-US" sz="3200" kern="1200" dirty="0" smtClean="0">
                <a:solidFill>
                  <a:schemeClr val="tx1"/>
                </a:solidFill>
                <a:latin typeface="+mn-lt"/>
                <a:ea typeface="+mn-ea"/>
                <a:cs typeface="+mn-cs"/>
              </a:rPr>
              <a:t> and </a:t>
            </a:r>
            <a:r>
              <a:rPr lang="en-US" sz="3200" kern="1200" dirty="0" err="1" smtClean="0">
                <a:solidFill>
                  <a:schemeClr val="tx1"/>
                </a:solidFill>
                <a:latin typeface="+mn-lt"/>
                <a:ea typeface="+mn-ea"/>
                <a:cs typeface="+mn-cs"/>
              </a:rPr>
              <a:t>Gardeazabal</a:t>
            </a:r>
            <a:r>
              <a:rPr lang="en-US" sz="3200" kern="1200" dirty="0" smtClean="0">
                <a:solidFill>
                  <a:schemeClr val="tx1"/>
                </a:solidFill>
                <a:latin typeface="+mn-lt"/>
                <a:ea typeface="+mn-ea"/>
                <a:cs typeface="+mn-cs"/>
              </a:rPr>
              <a:t> (2003) and extended in </a:t>
            </a:r>
            <a:r>
              <a:rPr lang="en-US" sz="3200" kern="1200" dirty="0" err="1" smtClean="0">
                <a:solidFill>
                  <a:schemeClr val="tx1"/>
                </a:solidFill>
                <a:latin typeface="+mn-lt"/>
                <a:ea typeface="+mn-ea"/>
                <a:cs typeface="+mn-cs"/>
              </a:rPr>
              <a:t>Abadie</a:t>
            </a:r>
            <a:r>
              <a:rPr lang="en-US" sz="3200" kern="1200" dirty="0" smtClean="0">
                <a:solidFill>
                  <a:schemeClr val="tx1"/>
                </a:solidFill>
                <a:latin typeface="+mn-lt"/>
                <a:ea typeface="+mn-ea"/>
                <a:cs typeface="+mn-cs"/>
              </a:rPr>
              <a:t>, Diamond, and </a:t>
            </a:r>
            <a:r>
              <a:rPr lang="en-US" sz="3200" kern="1200" dirty="0" err="1" smtClean="0">
                <a:solidFill>
                  <a:schemeClr val="tx1"/>
                </a:solidFill>
                <a:latin typeface="+mn-lt"/>
                <a:ea typeface="+mn-ea"/>
                <a:cs typeface="+mn-cs"/>
              </a:rPr>
              <a:t>Hainmueller</a:t>
            </a:r>
            <a:r>
              <a:rPr lang="en-US" sz="3200" kern="1200" dirty="0" smtClean="0">
                <a:solidFill>
                  <a:schemeClr val="tx1"/>
                </a:solidFill>
                <a:latin typeface="+mn-lt"/>
                <a:ea typeface="+mn-ea"/>
                <a:cs typeface="+mn-cs"/>
              </a:rPr>
              <a:t> (2010).</a:t>
            </a:r>
          </a:p>
          <a:p>
            <a:r>
              <a:rPr lang="en-US" sz="3200" u="sng" kern="1200" dirty="0" smtClean="0">
                <a:solidFill>
                  <a:schemeClr val="tx1"/>
                </a:solidFill>
                <a:latin typeface="+mn-lt"/>
                <a:ea typeface="+mn-ea"/>
                <a:cs typeface="+mn-cs"/>
              </a:rPr>
              <a:t>Question:</a:t>
            </a:r>
            <a:r>
              <a:rPr lang="en-US" sz="3200" kern="1200" dirty="0" smtClean="0">
                <a:solidFill>
                  <a:schemeClr val="tx1"/>
                </a:solidFill>
                <a:latin typeface="+mn-lt"/>
                <a:ea typeface="+mn-ea"/>
                <a:cs typeface="+mn-cs"/>
              </a:rPr>
              <a:t> Does the adoption of the VAT, the LTU or the SARA in year </a:t>
            </a:r>
            <a:r>
              <a:rPr lang="en-US" sz="3200" i="1" kern="1200" dirty="0" smtClean="0">
                <a:solidFill>
                  <a:schemeClr val="tx1"/>
                </a:solidFill>
                <a:latin typeface="+mn-lt"/>
                <a:ea typeface="+mn-ea"/>
                <a:cs typeface="+mn-cs"/>
              </a:rPr>
              <a:t>T </a:t>
            </a:r>
            <a:r>
              <a:rPr lang="en-US" sz="3200" kern="1200" dirty="0" smtClean="0">
                <a:solidFill>
                  <a:schemeClr val="tx1"/>
                </a:solidFill>
                <a:latin typeface="+mn-lt"/>
                <a:ea typeface="+mn-ea"/>
                <a:cs typeface="+mn-cs"/>
              </a:rPr>
              <a:t>lead to higher tax-to-GDP ratio in the years </a:t>
            </a:r>
            <a:r>
              <a:rPr lang="en-US" sz="3200" kern="1200" dirty="0" err="1" smtClean="0">
                <a:solidFill>
                  <a:schemeClr val="tx1"/>
                </a:solidFill>
                <a:latin typeface="+mn-lt"/>
                <a:ea typeface="+mn-ea"/>
                <a:cs typeface="+mn-cs"/>
              </a:rPr>
              <a:t>T+i</a:t>
            </a:r>
            <a:r>
              <a:rPr lang="en-US" sz="3200" kern="1200" dirty="0" smtClean="0">
                <a:solidFill>
                  <a:schemeClr val="tx1"/>
                </a:solidFill>
                <a:latin typeface="+mn-lt"/>
                <a:ea typeface="+mn-ea"/>
                <a:cs typeface="+mn-cs"/>
              </a:rPr>
              <a:t> (</a:t>
            </a:r>
            <a:r>
              <a:rPr lang="en-US" sz="3200" kern="1200" dirty="0" err="1" smtClean="0">
                <a:solidFill>
                  <a:schemeClr val="tx1"/>
                </a:solidFill>
                <a:latin typeface="+mn-lt"/>
                <a:ea typeface="+mn-ea"/>
                <a:cs typeface="+mn-cs"/>
              </a:rPr>
              <a:t>i</a:t>
            </a:r>
            <a:r>
              <a:rPr lang="en-US" sz="3200" kern="1200" dirty="0" smtClean="0">
                <a:solidFill>
                  <a:schemeClr val="tx1"/>
                </a:solidFill>
                <a:latin typeface="+mn-lt"/>
                <a:ea typeface="+mn-ea"/>
                <a:cs typeface="+mn-cs"/>
              </a:rPr>
              <a:t>=1,…,10)</a:t>
            </a:r>
            <a:r>
              <a:rPr lang="en-US" sz="3200" i="1" kern="1200" dirty="0" smtClean="0">
                <a:solidFill>
                  <a:schemeClr val="tx1"/>
                </a:solidFill>
                <a:latin typeface="+mn-lt"/>
                <a:ea typeface="+mn-ea"/>
                <a:cs typeface="+mn-cs"/>
              </a:rPr>
              <a:t> </a:t>
            </a:r>
            <a:r>
              <a:rPr lang="en-US" sz="3200" kern="1200" dirty="0" smtClean="0">
                <a:solidFill>
                  <a:schemeClr val="tx1"/>
                </a:solidFill>
                <a:latin typeface="+mn-lt"/>
                <a:ea typeface="+mn-ea"/>
                <a:cs typeface="+mn-cs"/>
              </a:rPr>
              <a:t>compared to similar countries that have not implemented such reforms? </a:t>
            </a:r>
          </a:p>
          <a:p>
            <a:r>
              <a:rPr lang="en-US" sz="3200" kern="1200" dirty="0" smtClean="0">
                <a:solidFill>
                  <a:schemeClr val="tx1"/>
                </a:solidFill>
                <a:latin typeface="+mn-lt"/>
                <a:ea typeface="+mn-ea"/>
                <a:cs typeface="+mn-cs"/>
              </a:rPr>
              <a:t>Advantages of SCM:</a:t>
            </a:r>
          </a:p>
          <a:p>
            <a:pPr lvl="1"/>
            <a:r>
              <a:rPr lang="en-US" sz="3200" kern="1200" dirty="0" smtClean="0">
                <a:solidFill>
                  <a:schemeClr val="tx1"/>
                </a:solidFill>
                <a:latin typeface="+mn-lt"/>
                <a:ea typeface="+mn-ea"/>
                <a:cs typeface="+mn-cs"/>
              </a:rPr>
              <a:t>A transparent estimation of the counterfactual outcome of the treated country —the synthetic control. </a:t>
            </a:r>
          </a:p>
          <a:p>
            <a:pPr lvl="1"/>
            <a:r>
              <a:rPr lang="en-US" sz="3200" kern="1200" dirty="0" smtClean="0">
                <a:solidFill>
                  <a:schemeClr val="tx1"/>
                </a:solidFill>
                <a:latin typeface="+mn-lt"/>
                <a:ea typeface="+mn-ea"/>
                <a:cs typeface="+mn-cs"/>
              </a:rPr>
              <a:t>SCM can deal with </a:t>
            </a:r>
            <a:r>
              <a:rPr lang="en-US" sz="3200" kern="1200" dirty="0" err="1" smtClean="0">
                <a:solidFill>
                  <a:schemeClr val="tx1"/>
                </a:solidFill>
                <a:latin typeface="+mn-lt"/>
                <a:ea typeface="+mn-ea"/>
                <a:cs typeface="+mn-cs"/>
              </a:rPr>
              <a:t>endogeneity</a:t>
            </a:r>
            <a:r>
              <a:rPr lang="en-US" sz="3200" kern="1200" dirty="0" smtClean="0">
                <a:solidFill>
                  <a:schemeClr val="tx1"/>
                </a:solidFill>
                <a:latin typeface="+mn-lt"/>
                <a:ea typeface="+mn-ea"/>
                <a:cs typeface="+mn-cs"/>
              </a:rPr>
              <a:t> from omitted variable bias by accounting for the presence of time-varying unobservable confounders.</a:t>
            </a:r>
            <a:r>
              <a:rPr lang="en-US" sz="2800" kern="1200" dirty="0" smtClean="0">
                <a:solidFill>
                  <a:schemeClr val="tx1"/>
                </a:solidFill>
                <a:latin typeface="+mn-lt"/>
                <a:ea typeface="+mn-ea"/>
                <a:cs typeface="+mn-cs"/>
              </a:rPr>
              <a:t> </a:t>
            </a:r>
            <a:endParaRPr lang="en-US" sz="3200" kern="1200" dirty="0" smtClean="0">
              <a:solidFill>
                <a:schemeClr val="tx1"/>
              </a:solidFill>
              <a:latin typeface="+mn-lt"/>
              <a:ea typeface="+mn-ea"/>
              <a:cs typeface="+mn-cs"/>
            </a:endParaRP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the adoption of LTU</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762000" y="1600200"/>
            <a:ext cx="5117051" cy="3745498"/>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096000" y="4114800"/>
            <a:ext cx="2514600" cy="18288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the adoption of VAT</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304800" y="1295400"/>
            <a:ext cx="5117051" cy="3745498"/>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5562600" y="4191000"/>
            <a:ext cx="3048000" cy="1905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the adoption of SARA</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152400" y="1219200"/>
            <a:ext cx="5410200" cy="3886200"/>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5638800" y="4038600"/>
            <a:ext cx="3276600" cy="2514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sz="3200" kern="1200" dirty="0" smtClean="0">
                <a:solidFill>
                  <a:schemeClr val="tx1"/>
                </a:solidFill>
                <a:latin typeface="+mn-lt"/>
                <a:ea typeface="+mn-ea"/>
                <a:cs typeface="+mn-cs"/>
              </a:rPr>
              <a:t>The power to tax is a core function of the state. </a:t>
            </a:r>
          </a:p>
          <a:p>
            <a:pPr lvl="1"/>
            <a:r>
              <a:rPr lang="en-US" sz="2800" kern="1200" dirty="0" smtClean="0">
                <a:solidFill>
                  <a:schemeClr val="tx1"/>
                </a:solidFill>
                <a:latin typeface="+mn-lt"/>
                <a:ea typeface="+mn-ea"/>
                <a:cs typeface="+mn-cs"/>
              </a:rPr>
              <a:t>Preponderant role of taxation in the relationship between rulers and citizens (</a:t>
            </a:r>
            <a:r>
              <a:rPr lang="en-US" sz="2800" kern="1200" dirty="0" err="1" smtClean="0">
                <a:solidFill>
                  <a:schemeClr val="tx1"/>
                </a:solidFill>
                <a:latin typeface="+mn-lt"/>
                <a:ea typeface="+mn-ea"/>
                <a:cs typeface="+mn-cs"/>
              </a:rPr>
              <a:t>Ardant</a:t>
            </a:r>
            <a:r>
              <a:rPr lang="en-US" sz="2800" kern="1200" dirty="0" smtClean="0">
                <a:solidFill>
                  <a:schemeClr val="tx1"/>
                </a:solidFill>
                <a:latin typeface="+mn-lt"/>
                <a:ea typeface="+mn-ea"/>
                <a:cs typeface="+mn-cs"/>
              </a:rPr>
              <a:t>, 1971, Friedman, 1974, and </a:t>
            </a:r>
            <a:r>
              <a:rPr lang="en-US" sz="2800" kern="1200" dirty="0" err="1" smtClean="0">
                <a:solidFill>
                  <a:schemeClr val="tx1"/>
                </a:solidFill>
                <a:latin typeface="+mn-lt"/>
                <a:ea typeface="+mn-ea"/>
                <a:cs typeface="+mn-cs"/>
              </a:rPr>
              <a:t>Tilly</a:t>
            </a:r>
            <a:r>
              <a:rPr lang="en-US" sz="2800" kern="1200" dirty="0" smtClean="0">
                <a:solidFill>
                  <a:schemeClr val="tx1"/>
                </a:solidFill>
                <a:latin typeface="+mn-lt"/>
                <a:ea typeface="+mn-ea"/>
                <a:cs typeface="+mn-cs"/>
              </a:rPr>
              <a:t>, 1990). </a:t>
            </a:r>
          </a:p>
          <a:p>
            <a:pPr lvl="1"/>
            <a:r>
              <a:rPr lang="en-US" sz="2800" kern="1200" dirty="0" smtClean="0">
                <a:solidFill>
                  <a:schemeClr val="tx1"/>
                </a:solidFill>
                <a:latin typeface="+mn-lt"/>
                <a:ea typeface="+mn-ea"/>
                <a:cs typeface="+mn-cs"/>
              </a:rPr>
              <a:t>State building =&gt; governments’ ability to raise taxes (</a:t>
            </a:r>
            <a:r>
              <a:rPr lang="en-US" sz="2800" kern="1200" dirty="0" err="1" smtClean="0">
                <a:solidFill>
                  <a:schemeClr val="tx1"/>
                </a:solidFill>
                <a:latin typeface="+mn-lt"/>
                <a:ea typeface="+mn-ea"/>
                <a:cs typeface="+mn-cs"/>
              </a:rPr>
              <a:t>Brautigan</a:t>
            </a:r>
            <a:r>
              <a:rPr lang="en-US" sz="2800" kern="1200" dirty="0" smtClean="0">
                <a:solidFill>
                  <a:schemeClr val="tx1"/>
                </a:solidFill>
                <a:latin typeface="+mn-lt"/>
                <a:ea typeface="+mn-ea"/>
                <a:cs typeface="+mn-cs"/>
              </a:rPr>
              <a:t> et al., 2008; and </a:t>
            </a:r>
            <a:r>
              <a:rPr lang="en-US" sz="2800" kern="1200" dirty="0" err="1" smtClean="0">
                <a:solidFill>
                  <a:schemeClr val="tx1"/>
                </a:solidFill>
                <a:latin typeface="+mn-lt"/>
                <a:ea typeface="+mn-ea"/>
                <a:cs typeface="+mn-cs"/>
              </a:rPr>
              <a:t>Besley</a:t>
            </a:r>
            <a:r>
              <a:rPr lang="en-US" sz="2800" kern="1200" dirty="0" smtClean="0">
                <a:solidFill>
                  <a:schemeClr val="tx1"/>
                </a:solidFill>
                <a:latin typeface="+mn-lt"/>
                <a:ea typeface="+mn-ea"/>
                <a:cs typeface="+mn-cs"/>
              </a:rPr>
              <a:t> and </a:t>
            </a:r>
            <a:r>
              <a:rPr lang="en-US" sz="2800" kern="1200" dirty="0" err="1" smtClean="0">
                <a:solidFill>
                  <a:schemeClr val="tx1"/>
                </a:solidFill>
                <a:latin typeface="+mn-lt"/>
                <a:ea typeface="+mn-ea"/>
                <a:cs typeface="+mn-cs"/>
              </a:rPr>
              <a:t>Persson</a:t>
            </a:r>
            <a:r>
              <a:rPr lang="en-US" sz="2800" kern="1200" dirty="0" smtClean="0">
                <a:solidFill>
                  <a:schemeClr val="tx1"/>
                </a:solidFill>
                <a:latin typeface="+mn-lt"/>
                <a:ea typeface="+mn-ea"/>
                <a:cs typeface="+mn-cs"/>
              </a:rPr>
              <a:t>, 2011).</a:t>
            </a:r>
          </a:p>
          <a:p>
            <a:r>
              <a:rPr lang="en-US" sz="3200" kern="1200" dirty="0" smtClean="0">
                <a:solidFill>
                  <a:schemeClr val="tx1"/>
                </a:solidFill>
                <a:latin typeface="+mn-lt"/>
                <a:ea typeface="+mn-ea"/>
                <a:cs typeface="+mn-cs"/>
              </a:rPr>
              <a:t>Three major reforms in tax policy and tax administration in Sub-Saharan Africa (SSA): </a:t>
            </a:r>
          </a:p>
          <a:p>
            <a:pPr lvl="1"/>
            <a:r>
              <a:rPr lang="en-US" sz="2800" kern="1200" dirty="0" smtClean="0">
                <a:solidFill>
                  <a:schemeClr val="tx1"/>
                </a:solidFill>
                <a:latin typeface="+mn-lt"/>
                <a:ea typeface="+mn-ea"/>
                <a:cs typeface="+mn-cs"/>
              </a:rPr>
              <a:t>Large Taxpayer Units (LTUs): a rationalization of the tax administration through the segmentation of taxpayers according to their turnover; </a:t>
            </a:r>
          </a:p>
          <a:p>
            <a:pPr lvl="1"/>
            <a:r>
              <a:rPr lang="en-US" sz="2800" kern="1200" dirty="0" smtClean="0">
                <a:solidFill>
                  <a:schemeClr val="tx1"/>
                </a:solidFill>
                <a:latin typeface="+mn-lt"/>
                <a:ea typeface="+mn-ea"/>
                <a:cs typeface="+mn-cs"/>
              </a:rPr>
              <a:t>Value Added Tax (VAT): a partial delegation of revenue collection to the private sector (self-enforcing mechanism</a:t>
            </a:r>
            <a:r>
              <a:rPr lang="en-US" sz="2800" kern="1200" baseline="0" dirty="0" smtClean="0">
                <a:solidFill>
                  <a:schemeClr val="tx1"/>
                </a:solidFill>
                <a:latin typeface="+mn-lt"/>
                <a:ea typeface="+mn-ea"/>
                <a:cs typeface="+mn-cs"/>
              </a:rPr>
              <a:t> </a:t>
            </a:r>
            <a:r>
              <a:rPr lang="en-US" sz="2800" kern="1200" dirty="0" smtClean="0">
                <a:solidFill>
                  <a:schemeClr val="tx1"/>
                </a:solidFill>
                <a:latin typeface="+mn-lt"/>
                <a:ea typeface="+mn-ea"/>
                <a:cs typeface="+mn-cs"/>
              </a:rPr>
              <a:t>though the credit-invoice method); </a:t>
            </a:r>
          </a:p>
          <a:p>
            <a:pPr lvl="1"/>
            <a:r>
              <a:rPr lang="en-US" sz="2800" kern="1200" dirty="0" smtClean="0">
                <a:solidFill>
                  <a:schemeClr val="tx1"/>
                </a:solidFill>
                <a:latin typeface="+mn-lt"/>
                <a:ea typeface="+mn-ea"/>
                <a:cs typeface="+mn-cs"/>
              </a:rPr>
              <a:t>and Semi-Autonomous Revenue Authorities (SARAs): a strategic delegation of tax collection to an agent.</a:t>
            </a:r>
          </a:p>
          <a:p>
            <a:r>
              <a:rPr lang="en-US" sz="3200" kern="1200" dirty="0" smtClean="0">
                <a:solidFill>
                  <a:schemeClr val="tx1"/>
                </a:solidFill>
                <a:latin typeface="+mn-lt"/>
                <a:ea typeface="+mn-ea"/>
                <a:cs typeface="+mn-cs"/>
              </a:rPr>
              <a:t>A common denominator of these reforms: increase revenue through better enforcement of tax laws.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kern="1200" dirty="0" smtClean="0">
                <a:solidFill>
                  <a:schemeClr val="tx1"/>
                </a:solidFill>
                <a:latin typeface="+mj-lt"/>
                <a:ea typeface="+mj-ea"/>
                <a:cs typeface="+mj-cs"/>
              </a:rPr>
              <a:t>Conclusion</a:t>
            </a:r>
            <a:endParaRPr lang="en-US" dirty="0"/>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pPr rtl="0" eaLnBrk="1" latinLnBrk="0" hangingPunct="1"/>
            <a:r>
              <a:rPr lang="en-US" sz="3200" kern="1200" dirty="0" smtClean="0">
                <a:solidFill>
                  <a:schemeClr val="tx1"/>
                </a:solidFill>
                <a:latin typeface="+mn-lt"/>
                <a:ea typeface="+mn-ea"/>
                <a:cs typeface="+mn-cs"/>
              </a:rPr>
              <a:t>Both VAT and SARA have significant positive effects on tax revenue mobilization. </a:t>
            </a:r>
            <a:endParaRPr lang="en-US" sz="3200" dirty="0" smtClean="0"/>
          </a:p>
          <a:p>
            <a:r>
              <a:rPr lang="en-US" sz="3200" kern="1200" dirty="0" smtClean="0">
                <a:solidFill>
                  <a:schemeClr val="tx1"/>
                </a:solidFill>
                <a:latin typeface="+mn-lt"/>
                <a:ea typeface="+mn-ea"/>
                <a:cs typeface="+mn-cs"/>
              </a:rPr>
              <a:t>The LTU reform is not found to exert any particularly significant effect on revenues.</a:t>
            </a:r>
          </a:p>
          <a:p>
            <a:pPr lvl="1"/>
            <a:r>
              <a:rPr lang="en-US" sz="2800" kern="1200" dirty="0" smtClean="0">
                <a:solidFill>
                  <a:schemeClr val="tx1"/>
                </a:solidFill>
                <a:latin typeface="+mn-lt"/>
                <a:ea typeface="+mn-ea"/>
                <a:cs typeface="+mn-cs"/>
              </a:rPr>
              <a:t>Tax administrations focused on large taxpayers even before LTUs were implemented; </a:t>
            </a:r>
          </a:p>
          <a:p>
            <a:pPr lvl="1"/>
            <a:r>
              <a:rPr lang="en-US" sz="2800" kern="1200" dirty="0" smtClean="0">
                <a:solidFill>
                  <a:schemeClr val="tx1"/>
                </a:solidFill>
                <a:latin typeface="+mn-lt"/>
                <a:ea typeface="+mn-ea"/>
                <a:cs typeface="+mn-cs"/>
              </a:rPr>
              <a:t>LTUs centralized compliance services to large firms, which may have had an impact on their compliance costs but limited impact on revenues. </a:t>
            </a:r>
          </a:p>
          <a:p>
            <a:pPr lvl="1"/>
            <a:r>
              <a:rPr lang="en-US" sz="2800" kern="1200" dirty="0" smtClean="0">
                <a:solidFill>
                  <a:schemeClr val="tx1"/>
                </a:solidFill>
                <a:latin typeface="+mn-lt"/>
                <a:ea typeface="+mn-ea"/>
                <a:cs typeface="+mn-cs"/>
              </a:rPr>
              <a:t>Another factor is the use of information in risk management and audit, areas where LTUs bring very little. </a:t>
            </a:r>
          </a:p>
          <a:p>
            <a:pPr lvl="1"/>
            <a:r>
              <a:rPr lang="en-US" sz="2800" kern="1200" dirty="0" smtClean="0">
                <a:solidFill>
                  <a:schemeClr val="tx1"/>
                </a:solidFill>
                <a:latin typeface="+mn-lt"/>
                <a:ea typeface="+mn-ea"/>
                <a:cs typeface="+mn-cs"/>
              </a:rPr>
              <a:t>The lack of impact of the LTU may be due to missing accompanying measures, such as better access to information, both internal and external to government.</a:t>
            </a:r>
          </a:p>
          <a:p>
            <a:r>
              <a:rPr lang="en-US" sz="3200" kern="1200" dirty="0" smtClean="0">
                <a:solidFill>
                  <a:schemeClr val="tx1"/>
                </a:solidFill>
                <a:latin typeface="+mn-lt"/>
                <a:ea typeface="+mn-ea"/>
                <a:cs typeface="+mn-cs"/>
              </a:rPr>
              <a:t>Practical policy implications of our results: </a:t>
            </a:r>
          </a:p>
          <a:p>
            <a:pPr lvl="1"/>
            <a:r>
              <a:rPr lang="en-US" sz="2800" kern="1200" dirty="0" smtClean="0">
                <a:solidFill>
                  <a:schemeClr val="tx1"/>
                </a:solidFill>
                <a:latin typeface="+mn-lt"/>
                <a:ea typeface="+mn-ea"/>
                <a:cs typeface="+mn-cs"/>
              </a:rPr>
              <a:t>Fundamental tax reform such as VAT and SARA has a good chance of mobilizing addition revenues in SSA</a:t>
            </a:r>
          </a:p>
          <a:p>
            <a:pPr lvl="1"/>
            <a:r>
              <a:rPr lang="en-US" sz="2800" kern="1200" dirty="0" smtClean="0">
                <a:solidFill>
                  <a:schemeClr val="tx1"/>
                </a:solidFill>
                <a:latin typeface="+mn-lt"/>
                <a:ea typeface="+mn-ea"/>
                <a:cs typeface="+mn-cs"/>
              </a:rPr>
              <a:t>Marginal reforms, such as introduction of LTU, especially if unaccompanied by other reforms, have little impact (if any) on revenue.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Caveats</a:t>
            </a:r>
            <a:endParaRPr lang="en-US" dirty="0"/>
          </a:p>
        </p:txBody>
      </p:sp>
      <p:sp>
        <p:nvSpPr>
          <p:cNvPr id="3" name="Content Placeholder 2"/>
          <p:cNvSpPr>
            <a:spLocks noGrp="1"/>
          </p:cNvSpPr>
          <p:nvPr>
            <p:ph idx="1"/>
          </p:nvPr>
        </p:nvSpPr>
        <p:spPr/>
        <p:txBody>
          <a:bodyPr>
            <a:normAutofit fontScale="77500" lnSpcReduction="20000"/>
          </a:bodyPr>
          <a:lstStyle/>
          <a:p>
            <a:pPr rtl="0" eaLnBrk="1" latinLnBrk="0" hangingPunct="1"/>
            <a:r>
              <a:rPr lang="en-US" sz="3200" kern="1200" dirty="0" smtClean="0">
                <a:solidFill>
                  <a:schemeClr val="tx1"/>
                </a:solidFill>
                <a:latin typeface="+mn-lt"/>
                <a:ea typeface="+mn-ea"/>
                <a:cs typeface="+mn-cs"/>
              </a:rPr>
              <a:t>First, the benefits of tax reforms should be weighed against their costs, which differ across the various reforms</a:t>
            </a:r>
          </a:p>
          <a:p>
            <a:pPr lvl="1" rtl="0" eaLnBrk="1" latinLnBrk="0" hangingPunct="1"/>
            <a:r>
              <a:rPr lang="en-US" sz="2800" kern="1200" dirty="0" smtClean="0">
                <a:solidFill>
                  <a:schemeClr val="tx1"/>
                </a:solidFill>
                <a:latin typeface="+mn-lt"/>
                <a:ea typeface="+mn-ea"/>
                <a:cs typeface="+mn-cs"/>
              </a:rPr>
              <a:t>LTU is certainly the cheaper reform. </a:t>
            </a:r>
            <a:endParaRPr lang="en-US" sz="2800" dirty="0" smtClean="0"/>
          </a:p>
          <a:p>
            <a:pPr lvl="1" rtl="0" eaLnBrk="1" latinLnBrk="0" hangingPunct="1"/>
            <a:r>
              <a:rPr lang="en-US" sz="2800" kern="1200" dirty="0" smtClean="0">
                <a:solidFill>
                  <a:schemeClr val="tx1"/>
                </a:solidFill>
                <a:latin typeface="+mn-lt"/>
                <a:ea typeface="+mn-ea"/>
                <a:cs typeface="+mn-cs"/>
              </a:rPr>
              <a:t>VAT involves a significant compliance cost for the private sector.</a:t>
            </a:r>
            <a:endParaRPr lang="en-US" dirty="0" smtClean="0"/>
          </a:p>
          <a:p>
            <a:pPr lvl="1" rtl="0" eaLnBrk="1" latinLnBrk="0" hangingPunct="1"/>
            <a:r>
              <a:rPr lang="en-US" sz="2800" kern="1200" dirty="0" smtClean="0">
                <a:solidFill>
                  <a:schemeClr val="tx1"/>
                </a:solidFill>
                <a:latin typeface="+mn-lt"/>
                <a:ea typeface="+mn-ea"/>
                <a:cs typeface="+mn-cs"/>
              </a:rPr>
              <a:t>SARAs in SSA countries have been largely supported by donors and their operational costs are estimated to two percent of tax revenue in the Eastern African Community.</a:t>
            </a:r>
            <a:endParaRPr lang="en-US" dirty="0" smtClean="0"/>
          </a:p>
          <a:p>
            <a:pPr rtl="0" eaLnBrk="1" latinLnBrk="0" hangingPunct="1"/>
            <a:r>
              <a:rPr lang="en-US" sz="3200" kern="1200" dirty="0" smtClean="0">
                <a:solidFill>
                  <a:schemeClr val="tx1"/>
                </a:solidFill>
                <a:latin typeface="+mn-lt"/>
                <a:ea typeface="+mn-ea"/>
                <a:cs typeface="+mn-cs"/>
              </a:rPr>
              <a:t>Second, our analysis covers non-resource revenue only, but as we noted earlier, much of the increase in revenue in SSA since the mid-1990s came from resource revenues. </a:t>
            </a:r>
          </a:p>
          <a:p>
            <a:pPr rtl="0" eaLnBrk="1" latinLnBrk="0" hangingPunct="1"/>
            <a:r>
              <a:rPr lang="en-US" sz="3200" kern="1200" dirty="0" smtClean="0">
                <a:solidFill>
                  <a:schemeClr val="tx1"/>
                </a:solidFill>
                <a:latin typeface="+mn-lt"/>
                <a:ea typeface="+mn-ea"/>
                <a:cs typeface="+mn-cs"/>
              </a:rPr>
              <a:t>Third, a number of SSA countries recently revised their GDP figures upward, and by a significant margin.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buNone/>
            </a:pPr>
            <a:r>
              <a:rPr lang="en-US" sz="5400" dirty="0" smtClean="0"/>
              <a:t>Thank you for your attention</a:t>
            </a:r>
            <a:endParaRPr lang="en-US" sz="5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i="0" kern="1200" dirty="0" smtClean="0">
                <a:solidFill>
                  <a:schemeClr val="tx1"/>
                </a:solidFill>
                <a:latin typeface="+mj-lt"/>
                <a:ea typeface="+mj-ea"/>
                <a:cs typeface="+mj-cs"/>
              </a:rPr>
              <a:t>The issue of statistical interferences</a:t>
            </a:r>
            <a:endParaRPr lang="en-US" i="0" dirty="0"/>
          </a:p>
        </p:txBody>
      </p:sp>
      <p:sp>
        <p:nvSpPr>
          <p:cNvPr id="3" name="Content Placeholder 2"/>
          <p:cNvSpPr>
            <a:spLocks noGrp="1"/>
          </p:cNvSpPr>
          <p:nvPr>
            <p:ph idx="1"/>
          </p:nvPr>
        </p:nvSpPr>
        <p:spPr>
          <a:xfrm>
            <a:off x="457200" y="1295400"/>
            <a:ext cx="8229600" cy="5257800"/>
          </a:xfrm>
        </p:spPr>
        <p:txBody>
          <a:bodyPr>
            <a:normAutofit fontScale="85000" lnSpcReduction="10000"/>
          </a:bodyPr>
          <a:lstStyle/>
          <a:p>
            <a:pPr rtl="0" eaLnBrk="1" latinLnBrk="0" hangingPunct="1"/>
            <a:r>
              <a:rPr lang="en-US" sz="3200" kern="1200" dirty="0" smtClean="0">
                <a:solidFill>
                  <a:schemeClr val="tx1"/>
                </a:solidFill>
                <a:latin typeface="+mn-lt"/>
                <a:ea typeface="+mn-ea"/>
                <a:cs typeface="+mn-cs"/>
              </a:rPr>
              <a:t>SUTVA: </a:t>
            </a:r>
          </a:p>
          <a:p>
            <a:pPr lvl="1" rtl="0" eaLnBrk="1" latinLnBrk="0" hangingPunct="1"/>
            <a:r>
              <a:rPr lang="en-US" sz="2800" kern="1200" dirty="0" smtClean="0">
                <a:solidFill>
                  <a:schemeClr val="tx1"/>
                </a:solidFill>
                <a:latin typeface="+mn-lt"/>
                <a:ea typeface="+mn-ea"/>
                <a:cs typeface="+mn-cs"/>
              </a:rPr>
              <a:t>All previous estimation methods are based on the assumption of no interferences between units (countries) = the stable-unit treatment value assumption (SUTVA).</a:t>
            </a:r>
          </a:p>
          <a:p>
            <a:pPr rtl="0" eaLnBrk="1" latinLnBrk="0" hangingPunct="1"/>
            <a:r>
              <a:rPr lang="en-US" sz="3200" kern="1200" dirty="0" smtClean="0">
                <a:solidFill>
                  <a:schemeClr val="tx1"/>
                </a:solidFill>
                <a:latin typeface="+mn-lt"/>
                <a:ea typeface="+mn-ea"/>
                <a:cs typeface="+mn-cs"/>
              </a:rPr>
              <a:t>Potential positive tax spillovers effects among neighboring countries =&gt; A potentially downward bias. </a:t>
            </a:r>
          </a:p>
          <a:p>
            <a:pPr lvl="1" rtl="0" eaLnBrk="1" latinLnBrk="0" hangingPunct="1"/>
            <a:r>
              <a:rPr lang="en-US" sz="2100" kern="1200" dirty="0" smtClean="0">
                <a:solidFill>
                  <a:schemeClr val="tx1"/>
                </a:solidFill>
                <a:latin typeface="+mn-lt"/>
                <a:ea typeface="+mn-ea"/>
                <a:cs typeface="+mn-cs"/>
              </a:rPr>
              <a:t>The absence of interference among countries = the absence of any tax competition and more broadly any tax (policies and reforms) spillovers between countries. </a:t>
            </a:r>
          </a:p>
          <a:p>
            <a:pPr lvl="1" rtl="0" eaLnBrk="1" latinLnBrk="0" hangingPunct="1"/>
            <a:r>
              <a:rPr lang="en-US" sz="2100" kern="1200" dirty="0" smtClean="0">
                <a:solidFill>
                  <a:schemeClr val="tx1"/>
                </a:solidFill>
                <a:latin typeface="+mn-lt"/>
                <a:ea typeface="+mn-ea"/>
                <a:cs typeface="+mn-cs"/>
              </a:rPr>
              <a:t>If one of the studied tax reform is effective in improving revenue mobilization </a:t>
            </a:r>
          </a:p>
          <a:p>
            <a:pPr lvl="2" rtl="0" eaLnBrk="1" latinLnBrk="0" hangingPunct="1">
              <a:buFont typeface="Symbol" pitchFamily="18" charset="2"/>
              <a:buChar char="Þ"/>
            </a:pPr>
            <a:r>
              <a:rPr lang="en-US" sz="1600" kern="1200" dirty="0" smtClean="0">
                <a:solidFill>
                  <a:schemeClr val="tx1"/>
                </a:solidFill>
                <a:latin typeface="+mn-lt"/>
                <a:ea typeface="+mn-ea"/>
                <a:cs typeface="+mn-cs"/>
              </a:rPr>
              <a:t>increase in the effective tax rate, whatever is the tax base: income or consumption.</a:t>
            </a:r>
          </a:p>
          <a:p>
            <a:pPr lvl="2" rtl="0" eaLnBrk="1" latinLnBrk="0" hangingPunct="1">
              <a:buFont typeface="Symbol" pitchFamily="18" charset="2"/>
              <a:buChar char="Þ"/>
            </a:pPr>
            <a:r>
              <a:rPr lang="en-US" sz="1600" kern="1200" dirty="0" smtClean="0">
                <a:solidFill>
                  <a:schemeClr val="tx1"/>
                </a:solidFill>
                <a:latin typeface="+mn-lt"/>
                <a:ea typeface="+mn-ea"/>
                <a:cs typeface="+mn-cs"/>
              </a:rPr>
              <a:t>some tax base effect in neighboring countries: the increase in the effective tax rate in one country after a tax reform may induce an outflow of mobile factors (capital, skilled workers…) or some cross-border shopping, which means a broadening of the tax base in neighboring countries</a:t>
            </a:r>
          </a:p>
          <a:p>
            <a:pPr lvl="2" rtl="0" eaLnBrk="1" latinLnBrk="0" hangingPunct="1">
              <a:buFont typeface="Symbol" pitchFamily="18" charset="2"/>
              <a:buChar char="Þ"/>
            </a:pPr>
            <a:r>
              <a:rPr lang="en-US" sz="1600" kern="1200" dirty="0" smtClean="0">
                <a:solidFill>
                  <a:schemeClr val="tx1"/>
                </a:solidFill>
                <a:latin typeface="+mn-lt"/>
                <a:ea typeface="+mn-ea"/>
                <a:cs typeface="+mn-cs"/>
              </a:rPr>
              <a:t>tax revenue increase in the synthetic group.</a:t>
            </a:r>
          </a:p>
          <a:p>
            <a:pPr lvl="2" rtl="0" eaLnBrk="1" latinLnBrk="0" hangingPunct="1">
              <a:buFont typeface="Symbol" pitchFamily="18" charset="2"/>
              <a:buChar char="Þ"/>
            </a:pPr>
            <a:r>
              <a:rPr lang="en-US" sz="1600" kern="1200" baseline="0" dirty="0" smtClean="0">
                <a:solidFill>
                  <a:schemeClr val="tx1"/>
                </a:solidFill>
                <a:latin typeface="+mn-lt"/>
                <a:ea typeface="+mn-ea"/>
                <a:cs typeface="+mn-cs"/>
              </a:rPr>
              <a:t> A downward bias</a:t>
            </a:r>
            <a:r>
              <a:rPr lang="en-US" sz="1600" kern="1200" dirty="0" smtClean="0">
                <a:solidFill>
                  <a:schemeClr val="tx1"/>
                </a:solidFill>
                <a:latin typeface="+mn-lt"/>
                <a:ea typeface="+mn-ea"/>
                <a:cs typeface="+mn-cs"/>
              </a:rPr>
              <a:t>.</a:t>
            </a:r>
            <a:endParaRPr lang="en-US" sz="1600" dirty="0" smtClean="0"/>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r>
              <a:rPr lang="en-US" sz="3200" u="sng" kern="1200" dirty="0" smtClean="0">
                <a:solidFill>
                  <a:schemeClr val="tx1"/>
                </a:solidFill>
                <a:latin typeface="+mn-lt"/>
                <a:ea typeface="+mn-ea"/>
                <a:cs typeface="+mn-cs"/>
              </a:rPr>
              <a:t>Our analysis:</a:t>
            </a:r>
            <a:r>
              <a:rPr lang="en-US" sz="3200" kern="1200" dirty="0" smtClean="0">
                <a:solidFill>
                  <a:schemeClr val="tx1"/>
                </a:solidFill>
                <a:latin typeface="+mn-lt"/>
                <a:ea typeface="+mn-ea"/>
                <a:cs typeface="+mn-cs"/>
              </a:rPr>
              <a:t> estimating the effectiveness of these three tax reforms on domestic revenue mobilization. </a:t>
            </a:r>
          </a:p>
          <a:p>
            <a:r>
              <a:rPr lang="en-US" sz="3200" u="sng" kern="1200" dirty="0" smtClean="0">
                <a:solidFill>
                  <a:schemeClr val="tx1"/>
                </a:solidFill>
                <a:latin typeface="+mn-lt"/>
                <a:ea typeface="+mn-ea"/>
                <a:cs typeface="+mn-cs"/>
              </a:rPr>
              <a:t>Our database:</a:t>
            </a:r>
            <a:r>
              <a:rPr lang="en-US" sz="3200" u="none" kern="1200" dirty="0" smtClean="0">
                <a:solidFill>
                  <a:schemeClr val="tx1"/>
                </a:solidFill>
                <a:latin typeface="+mn-lt"/>
                <a:ea typeface="+mn-ea"/>
                <a:cs typeface="+mn-cs"/>
              </a:rPr>
              <a:t> </a:t>
            </a:r>
            <a:r>
              <a:rPr lang="en-US" sz="3200" kern="1200" dirty="0" smtClean="0">
                <a:solidFill>
                  <a:schemeClr val="tx1"/>
                </a:solidFill>
                <a:latin typeface="+mn-lt"/>
                <a:ea typeface="+mn-ea"/>
                <a:cs typeface="+mn-cs"/>
              </a:rPr>
              <a:t>tax revenue from non-renewable natural resources to GDP ratio for 41 SSA countries over 1980-2010</a:t>
            </a:r>
            <a:r>
              <a:rPr lang="en-US" sz="3200" kern="1200" baseline="0" dirty="0" smtClean="0">
                <a:solidFill>
                  <a:schemeClr val="tx1"/>
                </a:solidFill>
                <a:latin typeface="+mn-lt"/>
                <a:ea typeface="+mn-ea"/>
                <a:cs typeface="+mn-cs"/>
              </a:rPr>
              <a:t> (Mansour, 2014).</a:t>
            </a:r>
            <a:endParaRPr lang="en-US" sz="3200" kern="1200" dirty="0" smtClean="0">
              <a:solidFill>
                <a:schemeClr val="tx1"/>
              </a:solidFill>
              <a:latin typeface="+mn-lt"/>
              <a:ea typeface="+mn-ea"/>
              <a:cs typeface="+mn-cs"/>
            </a:endParaRPr>
          </a:p>
          <a:p>
            <a:r>
              <a:rPr lang="en-US" sz="3200" u="sng" kern="1200" dirty="0" smtClean="0">
                <a:solidFill>
                  <a:schemeClr val="tx1"/>
                </a:solidFill>
                <a:latin typeface="+mn-lt"/>
                <a:ea typeface="+mn-ea"/>
                <a:cs typeface="+mn-cs"/>
              </a:rPr>
              <a:t>Our empirical analysis:</a:t>
            </a:r>
            <a:r>
              <a:rPr lang="en-US" sz="3200" kern="1200" dirty="0" smtClean="0">
                <a:solidFill>
                  <a:schemeClr val="tx1"/>
                </a:solidFill>
                <a:latin typeface="+mn-lt"/>
                <a:ea typeface="+mn-ea"/>
                <a:cs typeface="+mn-cs"/>
              </a:rPr>
              <a:t> a wide range of complementing empirical approaches to address the issue of self-selection associated with the decision to adopt each reform.</a:t>
            </a:r>
          </a:p>
          <a:p>
            <a:pPr lvl="1"/>
            <a:r>
              <a:rPr lang="en-US" sz="2800" kern="1200" dirty="0" smtClean="0">
                <a:solidFill>
                  <a:schemeClr val="tx1"/>
                </a:solidFill>
                <a:latin typeface="+mn-lt"/>
                <a:ea typeface="+mn-ea"/>
                <a:cs typeface="+mn-cs"/>
              </a:rPr>
              <a:t>Fixed-effects estimates</a:t>
            </a:r>
          </a:p>
          <a:p>
            <a:pPr lvl="1"/>
            <a:r>
              <a:rPr lang="en-US" sz="2800" kern="1200" dirty="0" smtClean="0">
                <a:solidFill>
                  <a:schemeClr val="tx1"/>
                </a:solidFill>
                <a:latin typeface="+mn-lt"/>
                <a:ea typeface="+mn-ea"/>
                <a:cs typeface="+mn-cs"/>
              </a:rPr>
              <a:t>Dynamic panel estimates with fixed-effects. </a:t>
            </a:r>
          </a:p>
          <a:p>
            <a:pPr lvl="1"/>
            <a:r>
              <a:rPr lang="en-US" sz="2800" kern="1200" dirty="0" smtClean="0">
                <a:solidFill>
                  <a:schemeClr val="tx1"/>
                </a:solidFill>
                <a:latin typeface="+mn-lt"/>
                <a:ea typeface="+mn-ea"/>
                <a:cs typeface="+mn-cs"/>
              </a:rPr>
              <a:t>the propensity score matching,</a:t>
            </a:r>
          </a:p>
          <a:p>
            <a:pPr lvl="1"/>
            <a:r>
              <a:rPr lang="en-US" sz="2800" kern="1200" dirty="0" smtClean="0">
                <a:solidFill>
                  <a:schemeClr val="tx1"/>
                </a:solidFill>
                <a:latin typeface="+mn-lt"/>
                <a:ea typeface="+mn-ea"/>
                <a:cs typeface="+mn-cs"/>
              </a:rPr>
              <a:t> and the synthetic control method.</a:t>
            </a:r>
          </a:p>
          <a:p>
            <a:pPr lvl="0"/>
            <a:r>
              <a:rPr lang="en-US" sz="3200" u="sng" kern="1200" dirty="0" smtClean="0">
                <a:solidFill>
                  <a:schemeClr val="tx1"/>
                </a:solidFill>
                <a:latin typeface="+mn-lt"/>
                <a:ea typeface="+mn-ea"/>
                <a:cs typeface="+mn-cs"/>
              </a:rPr>
              <a:t>Our results:</a:t>
            </a:r>
            <a:r>
              <a:rPr lang="en-US" sz="3200" kern="1200" dirty="0" smtClean="0">
                <a:solidFill>
                  <a:schemeClr val="tx1"/>
                </a:solidFill>
                <a:latin typeface="+mn-lt"/>
                <a:ea typeface="+mn-ea"/>
                <a:cs typeface="+mn-cs"/>
              </a:rPr>
              <a:t> </a:t>
            </a:r>
          </a:p>
          <a:p>
            <a:pPr lvl="1"/>
            <a:r>
              <a:rPr lang="en-US" sz="2800" kern="1200" dirty="0" smtClean="0">
                <a:solidFill>
                  <a:schemeClr val="tx1"/>
                </a:solidFill>
                <a:latin typeface="+mn-lt"/>
                <a:ea typeface="+mn-ea"/>
                <a:cs typeface="+mn-cs"/>
              </a:rPr>
              <a:t>VAT and SARAs improve significantly tax revenue mobilization; </a:t>
            </a:r>
          </a:p>
          <a:p>
            <a:pPr lvl="1"/>
            <a:r>
              <a:rPr lang="en-US" sz="2800" kern="1200" dirty="0" smtClean="0">
                <a:solidFill>
                  <a:schemeClr val="tx1"/>
                </a:solidFill>
                <a:latin typeface="+mn-lt"/>
                <a:ea typeface="+mn-ea"/>
                <a:cs typeface="+mn-cs"/>
              </a:rPr>
              <a:t>the impact of LTU is debatable.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kern="1200" dirty="0" smtClean="0">
                <a:solidFill>
                  <a:schemeClr val="tx1"/>
                </a:solidFill>
                <a:latin typeface="+mj-lt"/>
                <a:ea typeface="+mj-ea"/>
                <a:cs typeface="+mj-cs"/>
              </a:rPr>
              <a:t>LTU: strengths and weaknesses</a:t>
            </a:r>
            <a:endParaRPr lang="en-US" sz="2800" dirty="0">
              <a:latin typeface="+mn-lt"/>
            </a:endParaRP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lvl="1"/>
            <a:r>
              <a:rPr lang="en-US" sz="1800" kern="1200" dirty="0" smtClean="0">
                <a:solidFill>
                  <a:schemeClr val="tx1"/>
                </a:solidFill>
                <a:latin typeface="+mn-lt"/>
                <a:ea typeface="+mn-ea"/>
                <a:cs typeface="+mn-cs"/>
              </a:rPr>
              <a:t>Initially in Latin America in the late 70s,</a:t>
            </a:r>
          </a:p>
          <a:p>
            <a:pPr lvl="1"/>
            <a:r>
              <a:rPr lang="en-US" sz="1800" kern="1200" dirty="0" smtClean="0">
                <a:solidFill>
                  <a:schemeClr val="tx1"/>
                </a:solidFill>
                <a:latin typeface="+mn-lt"/>
                <a:ea typeface="+mn-ea"/>
                <a:cs typeface="+mn-cs"/>
              </a:rPr>
              <a:t>Establishing a self-contained office within the tax administration, acting as single clearance window for large taxpayers for the main domestic taxes: income taxes, VAT… </a:t>
            </a:r>
          </a:p>
          <a:p>
            <a:r>
              <a:rPr lang="en-US" sz="2400" kern="1200" dirty="0" smtClean="0">
                <a:solidFill>
                  <a:schemeClr val="tx1"/>
                </a:solidFill>
                <a:latin typeface="+mn-lt"/>
                <a:ea typeface="+mn-ea"/>
                <a:cs typeface="+mn-cs"/>
              </a:rPr>
              <a:t>Strengths:</a:t>
            </a:r>
          </a:p>
          <a:p>
            <a:pPr lvl="1"/>
            <a:r>
              <a:rPr lang="en-US" sz="1800" kern="1200" dirty="0" smtClean="0">
                <a:solidFill>
                  <a:schemeClr val="tx1"/>
                </a:solidFill>
                <a:latin typeface="+mn-lt"/>
                <a:ea typeface="+mn-ea"/>
                <a:cs typeface="+mn-cs"/>
              </a:rPr>
              <a:t>Segmentation =&gt; the specialization of the personnel of the tax administration,</a:t>
            </a:r>
          </a:p>
          <a:p>
            <a:pPr lvl="1"/>
            <a:r>
              <a:rPr lang="en-US" sz="1800" kern="1200" dirty="0" smtClean="0">
                <a:solidFill>
                  <a:schemeClr val="tx1"/>
                </a:solidFill>
                <a:latin typeface="+mn-lt"/>
                <a:ea typeface="+mn-ea"/>
                <a:cs typeface="+mn-cs"/>
              </a:rPr>
              <a:t>Centralization of core functions for all taxes,</a:t>
            </a:r>
          </a:p>
          <a:p>
            <a:pPr lvl="1"/>
            <a:r>
              <a:rPr lang="en-US" sz="1800" kern="1200" dirty="0" smtClean="0">
                <a:solidFill>
                  <a:schemeClr val="tx1"/>
                </a:solidFill>
                <a:latin typeface="+mn-lt"/>
                <a:ea typeface="+mn-ea"/>
                <a:cs typeface="+mn-cs"/>
              </a:rPr>
              <a:t>An opportunity to induce other efficiency-improving reforms such as self-assessment, adoption of unique taxpayer identification numbers, electronic filling, and new computerized information system (Baer, 2002; and </a:t>
            </a:r>
            <a:r>
              <a:rPr lang="en-US" sz="1800" kern="1200" dirty="0" err="1" smtClean="0">
                <a:solidFill>
                  <a:schemeClr val="tx1"/>
                </a:solidFill>
                <a:latin typeface="+mn-lt"/>
                <a:ea typeface="+mn-ea"/>
                <a:cs typeface="+mn-cs"/>
              </a:rPr>
              <a:t>McCarten</a:t>
            </a:r>
            <a:r>
              <a:rPr lang="en-US" sz="1800" kern="1200" dirty="0" smtClean="0">
                <a:solidFill>
                  <a:schemeClr val="tx1"/>
                </a:solidFill>
                <a:latin typeface="+mn-lt"/>
                <a:ea typeface="+mn-ea"/>
                <a:cs typeface="+mn-cs"/>
              </a:rPr>
              <a:t>, 2005)</a:t>
            </a:r>
          </a:p>
          <a:p>
            <a:pPr lvl="0"/>
            <a:r>
              <a:rPr lang="en-US" sz="2400" kern="1200" dirty="0" smtClean="0">
                <a:solidFill>
                  <a:schemeClr val="tx1"/>
                </a:solidFill>
                <a:latin typeface="+mn-lt"/>
                <a:ea typeface="+mn-ea"/>
                <a:cs typeface="+mn-cs"/>
              </a:rPr>
              <a:t>Weaknesses:</a:t>
            </a:r>
          </a:p>
          <a:p>
            <a:pPr lvl="1"/>
            <a:r>
              <a:rPr lang="en-US" sz="1800" kern="1200" dirty="0" smtClean="0">
                <a:solidFill>
                  <a:schemeClr val="tx1"/>
                </a:solidFill>
                <a:latin typeface="+mn-lt"/>
                <a:ea typeface="+mn-ea"/>
                <a:cs typeface="+mn-cs"/>
              </a:rPr>
              <a:t>Concentration of the tax administration efforts and most competent human resources to a small number of large taxpayers =&gt; the emergence of a dual economy</a:t>
            </a:r>
          </a:p>
          <a:p>
            <a:pPr lvl="1"/>
            <a:r>
              <a:rPr lang="en-US" sz="1800" kern="1200" dirty="0" smtClean="0">
                <a:solidFill>
                  <a:schemeClr val="tx1"/>
                </a:solidFill>
                <a:latin typeface="+mn-lt"/>
                <a:ea typeface="+mn-ea"/>
                <a:cs typeface="+mn-cs"/>
              </a:rPr>
              <a:t>Risk of unbalanced resource allocation between tax collection from existing well known taxpayers, and extending the tax base to include tax evaders (</a:t>
            </a:r>
            <a:r>
              <a:rPr lang="en-US" sz="1800" kern="1200" dirty="0" err="1" smtClean="0">
                <a:solidFill>
                  <a:schemeClr val="tx1"/>
                </a:solidFill>
                <a:latin typeface="+mn-lt"/>
                <a:ea typeface="+mn-ea"/>
                <a:cs typeface="+mn-cs"/>
              </a:rPr>
              <a:t>Terkper</a:t>
            </a:r>
            <a:r>
              <a:rPr lang="en-US" sz="1800" kern="1200" dirty="0" smtClean="0">
                <a:solidFill>
                  <a:schemeClr val="tx1"/>
                </a:solidFill>
                <a:latin typeface="+mn-lt"/>
                <a:ea typeface="+mn-ea"/>
                <a:cs typeface="+mn-cs"/>
              </a:rPr>
              <a:t>, 2003).</a:t>
            </a:r>
          </a:p>
          <a:p>
            <a:pPr lvl="1"/>
            <a:r>
              <a:rPr lang="en-US" sz="1800" kern="1200" dirty="0" smtClean="0">
                <a:solidFill>
                  <a:schemeClr val="tx1"/>
                </a:solidFill>
                <a:latin typeface="+mn-lt"/>
                <a:ea typeface="+mn-ea"/>
                <a:cs typeface="+mn-cs"/>
              </a:rPr>
              <a:t>Strategic behavior from taxpayers, who  may break-up their activities in order to remain below the LTU threshold=</a:t>
            </a:r>
            <a:r>
              <a:rPr lang="en-US" sz="1800" kern="1200" baseline="0" dirty="0" smtClean="0">
                <a:solidFill>
                  <a:schemeClr val="tx1"/>
                </a:solidFill>
                <a:latin typeface="+mn-lt"/>
                <a:ea typeface="+mn-ea"/>
                <a:cs typeface="+mn-cs"/>
              </a:rPr>
              <a:t> &gt; a missin</a:t>
            </a:r>
            <a:r>
              <a:rPr lang="en-US" sz="1800" kern="1200" dirty="0" smtClean="0">
                <a:solidFill>
                  <a:schemeClr val="tx1"/>
                </a:solidFill>
                <a:latin typeface="+mn-lt"/>
                <a:ea typeface="+mn-ea"/>
                <a:cs typeface="+mn-cs"/>
              </a:rPr>
              <a:t>g middle.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VAT: strengths and weaknesses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Introduced in France (1954): </a:t>
            </a:r>
            <a:r>
              <a:rPr lang="en-US" sz="3200" kern="1200" dirty="0" smtClean="0">
                <a:solidFill>
                  <a:schemeClr val="tx1"/>
                </a:solidFill>
                <a:latin typeface="+mn-lt"/>
                <a:ea typeface="+mn-ea"/>
                <a:cs typeface="+mn-cs"/>
              </a:rPr>
              <a:t>a tax on final consumption. </a:t>
            </a:r>
            <a:endParaRPr lang="en-US" dirty="0" smtClean="0"/>
          </a:p>
          <a:p>
            <a:r>
              <a:rPr lang="en-US" dirty="0" smtClean="0"/>
              <a:t>Two properties:</a:t>
            </a:r>
            <a:r>
              <a:rPr lang="en-US" baseline="0" dirty="0" smtClean="0"/>
              <a:t> </a:t>
            </a:r>
          </a:p>
          <a:p>
            <a:pPr lvl="1"/>
            <a:r>
              <a:rPr lang="en-US" sz="2800" kern="1200" dirty="0" smtClean="0">
                <a:solidFill>
                  <a:schemeClr val="tx1"/>
                </a:solidFill>
                <a:latin typeface="+mn-lt"/>
                <a:ea typeface="+mn-ea"/>
                <a:cs typeface="+mn-cs"/>
              </a:rPr>
              <a:t>Neutral on production decisions. </a:t>
            </a:r>
          </a:p>
          <a:p>
            <a:pPr lvl="1"/>
            <a:r>
              <a:rPr lang="en-US" sz="2800" b="1" kern="1200" dirty="0" smtClean="0">
                <a:solidFill>
                  <a:srgbClr val="FF0000"/>
                </a:solidFill>
                <a:latin typeface="+mn-lt"/>
                <a:ea typeface="+mn-ea"/>
                <a:cs typeface="+mn-cs"/>
              </a:rPr>
              <a:t>Self-enforcing</a:t>
            </a:r>
            <a:r>
              <a:rPr lang="en-US" sz="2800" b="0" kern="1200" dirty="0" smtClean="0">
                <a:solidFill>
                  <a:schemeClr val="tx1"/>
                </a:solidFill>
                <a:latin typeface="+mn-lt"/>
                <a:ea typeface="+mn-ea"/>
                <a:cs typeface="+mn-cs"/>
              </a:rPr>
              <a:t>:</a:t>
            </a:r>
            <a:r>
              <a:rPr lang="en-US" sz="2800" b="0" kern="1200" baseline="0" dirty="0" smtClean="0">
                <a:solidFill>
                  <a:schemeClr val="tx1"/>
                </a:solidFill>
                <a:latin typeface="+mn-lt"/>
                <a:ea typeface="+mn-ea"/>
                <a:cs typeface="+mn-cs"/>
              </a:rPr>
              <a:t> </a:t>
            </a:r>
            <a:r>
              <a:rPr lang="en-US" sz="3200" kern="1200" dirty="0" smtClean="0">
                <a:solidFill>
                  <a:schemeClr val="tx1"/>
                </a:solidFill>
                <a:latin typeface="+mn-lt"/>
                <a:ea typeface="+mn-ea"/>
                <a:cs typeface="+mn-cs"/>
              </a:rPr>
              <a:t>collected by firms at the various stages of production and distribution through the invoice-credit mechanism, which provides an incentive to report purchases (input) in order to claim a credit against VAT on sales (output).</a:t>
            </a:r>
          </a:p>
          <a:p>
            <a:r>
              <a:rPr lang="en-US" sz="3200" kern="1200" dirty="0" smtClean="0">
                <a:solidFill>
                  <a:schemeClr val="tx1"/>
                </a:solidFill>
                <a:latin typeface="+mn-lt"/>
                <a:ea typeface="+mn-ea"/>
                <a:cs typeface="+mn-cs"/>
              </a:rPr>
              <a:t>Strengths:</a:t>
            </a:r>
          </a:p>
          <a:p>
            <a:pPr lvl="1"/>
            <a:r>
              <a:rPr lang="en-US" sz="2800" kern="1200" dirty="0" smtClean="0">
                <a:solidFill>
                  <a:schemeClr val="tx1"/>
                </a:solidFill>
                <a:latin typeface="+mn-lt"/>
                <a:ea typeface="+mn-ea"/>
                <a:cs typeface="+mn-cs"/>
              </a:rPr>
              <a:t>An incentive to formalize economic activity since the informal sector would be considered as final consumer and would support all the VAT paid on its inputs; </a:t>
            </a:r>
          </a:p>
          <a:p>
            <a:pPr lvl="1"/>
            <a:r>
              <a:rPr lang="en-US" sz="2800" kern="1200" dirty="0" smtClean="0">
                <a:solidFill>
                  <a:schemeClr val="tx1"/>
                </a:solidFill>
                <a:latin typeface="+mn-lt"/>
                <a:ea typeface="+mn-ea"/>
                <a:cs typeface="+mn-cs"/>
              </a:rPr>
              <a:t>Devolution of a part of the tax collection effort to the private sector,.</a:t>
            </a:r>
          </a:p>
          <a:p>
            <a:r>
              <a:rPr lang="en-US" dirty="0" smtClean="0"/>
              <a:t>Weaknesses</a:t>
            </a:r>
          </a:p>
          <a:p>
            <a:pPr lvl="1"/>
            <a:r>
              <a:rPr lang="en-US" dirty="0" smtClean="0"/>
              <a:t>Poorly implemented in Africa: </a:t>
            </a:r>
          </a:p>
          <a:p>
            <a:pPr lvl="2"/>
            <a:r>
              <a:rPr lang="en-US" sz="2400" kern="1200" dirty="0" smtClean="0">
                <a:solidFill>
                  <a:schemeClr val="tx1"/>
                </a:solidFill>
                <a:latin typeface="+mn-lt"/>
                <a:ea typeface="+mn-ea"/>
                <a:cs typeface="+mn-cs"/>
              </a:rPr>
              <a:t>High VAT rates, which created pressure for exemptions</a:t>
            </a:r>
          </a:p>
          <a:p>
            <a:pPr lvl="2"/>
            <a:r>
              <a:rPr lang="en-US" sz="2400" kern="1200" dirty="0" smtClean="0">
                <a:solidFill>
                  <a:schemeClr val="tx1"/>
                </a:solidFill>
                <a:latin typeface="+mn-lt"/>
                <a:ea typeface="+mn-ea"/>
                <a:cs typeface="+mn-cs"/>
              </a:rPr>
              <a:t>Inadequate registration threshold</a:t>
            </a:r>
            <a:endParaRPr lang="en-US" dirty="0" smtClean="0"/>
          </a:p>
          <a:p>
            <a:pPr lvl="1"/>
            <a:r>
              <a:rPr lang="en-US" dirty="0" smtClean="0"/>
              <a:t>Exposed to</a:t>
            </a:r>
            <a:r>
              <a:rPr lang="en-US" baseline="0" dirty="0" smtClean="0"/>
              <a:t> lobby groups for tax expenditure every year.</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SARA: strengths and weaknesses</a:t>
            </a:r>
            <a:endParaRPr lang="en-US" dirty="0"/>
          </a:p>
        </p:txBody>
      </p:sp>
      <p:sp>
        <p:nvSpPr>
          <p:cNvPr id="3" name="Content Placeholder 2"/>
          <p:cNvSpPr>
            <a:spLocks noGrp="1"/>
          </p:cNvSpPr>
          <p:nvPr>
            <p:ph idx="1"/>
          </p:nvPr>
        </p:nvSpPr>
        <p:spPr>
          <a:xfrm>
            <a:off x="457200" y="1371600"/>
            <a:ext cx="8229600" cy="5105400"/>
          </a:xfrm>
        </p:spPr>
        <p:txBody>
          <a:bodyPr>
            <a:normAutofit fontScale="70000" lnSpcReduction="20000"/>
          </a:bodyPr>
          <a:lstStyle/>
          <a:p>
            <a:pPr lvl="1"/>
            <a:r>
              <a:rPr lang="en-US" dirty="0" smtClean="0"/>
              <a:t>A drastic reform: d</a:t>
            </a:r>
            <a:r>
              <a:rPr lang="en-US" sz="2800" kern="1200" dirty="0" smtClean="0">
                <a:solidFill>
                  <a:schemeClr val="tx1"/>
                </a:solidFill>
                <a:latin typeface="+mn-lt"/>
                <a:ea typeface="+mn-ea"/>
                <a:cs typeface="+mn-cs"/>
              </a:rPr>
              <a:t>elegating tax collection to an autonomous agency (</a:t>
            </a:r>
            <a:r>
              <a:rPr lang="en-US" sz="2800" kern="1200" dirty="0" err="1" smtClean="0">
                <a:solidFill>
                  <a:schemeClr val="tx1"/>
                </a:solidFill>
                <a:latin typeface="+mn-lt"/>
                <a:ea typeface="+mn-ea"/>
                <a:cs typeface="+mn-cs"/>
              </a:rPr>
              <a:t>Kydland</a:t>
            </a:r>
            <a:r>
              <a:rPr lang="en-US" sz="2800" kern="1200" dirty="0" smtClean="0">
                <a:solidFill>
                  <a:schemeClr val="tx1"/>
                </a:solidFill>
                <a:latin typeface="+mn-lt"/>
                <a:ea typeface="+mn-ea"/>
                <a:cs typeface="+mn-cs"/>
              </a:rPr>
              <a:t> and Prescott, 1994)</a:t>
            </a:r>
          </a:p>
          <a:p>
            <a:r>
              <a:rPr lang="en-US" sz="3200" kern="1200" dirty="0" smtClean="0">
                <a:solidFill>
                  <a:schemeClr val="tx1"/>
                </a:solidFill>
                <a:latin typeface="+mn-lt"/>
                <a:ea typeface="+mn-ea"/>
                <a:cs typeface="+mn-cs"/>
              </a:rPr>
              <a:t>Strengths:</a:t>
            </a:r>
          </a:p>
          <a:p>
            <a:pPr lvl="1"/>
            <a:r>
              <a:rPr lang="en-US" sz="2800" kern="1200" dirty="0" smtClean="0">
                <a:solidFill>
                  <a:schemeClr val="tx1"/>
                </a:solidFill>
                <a:latin typeface="+mn-lt"/>
                <a:ea typeface="+mn-ea"/>
                <a:cs typeface="+mn-cs"/>
              </a:rPr>
              <a:t>Autonomy (which may differ significantly across countries) = a signal to a more credible audit policy without any political interference (</a:t>
            </a:r>
            <a:r>
              <a:rPr lang="en-US" sz="2800" kern="1200" dirty="0" err="1" smtClean="0">
                <a:solidFill>
                  <a:schemeClr val="tx1"/>
                </a:solidFill>
                <a:latin typeface="+mn-lt"/>
                <a:ea typeface="+mn-ea"/>
                <a:cs typeface="+mn-cs"/>
              </a:rPr>
              <a:t>Taliercio</a:t>
            </a:r>
            <a:r>
              <a:rPr lang="en-US" sz="2800" kern="1200" dirty="0" smtClean="0">
                <a:solidFill>
                  <a:schemeClr val="tx1"/>
                </a:solidFill>
                <a:latin typeface="+mn-lt"/>
                <a:ea typeface="+mn-ea"/>
                <a:cs typeface="+mn-cs"/>
              </a:rPr>
              <a:t>, 2004).</a:t>
            </a:r>
          </a:p>
          <a:p>
            <a:pPr lvl="1"/>
            <a:r>
              <a:rPr lang="en-US" sz="2800" kern="1200" dirty="0" smtClean="0">
                <a:solidFill>
                  <a:schemeClr val="tx1"/>
                </a:solidFill>
                <a:latin typeface="+mn-lt"/>
                <a:ea typeface="+mn-ea"/>
                <a:cs typeface="+mn-cs"/>
              </a:rPr>
              <a:t>Signal effect reinforced by the greater flexibility of SARA to manage its human resources than standard public sector agencies (</a:t>
            </a:r>
            <a:r>
              <a:rPr lang="en-US" sz="2800" kern="1200" dirty="0" err="1" smtClean="0">
                <a:solidFill>
                  <a:schemeClr val="tx1"/>
                </a:solidFill>
                <a:latin typeface="+mn-lt"/>
                <a:ea typeface="+mn-ea"/>
                <a:cs typeface="+mn-cs"/>
              </a:rPr>
              <a:t>Fjeldstadt</a:t>
            </a:r>
            <a:r>
              <a:rPr lang="en-US" sz="2800" kern="1200" dirty="0" smtClean="0">
                <a:solidFill>
                  <a:schemeClr val="tx1"/>
                </a:solidFill>
                <a:latin typeface="+mn-lt"/>
                <a:ea typeface="+mn-ea"/>
                <a:cs typeface="+mn-cs"/>
              </a:rPr>
              <a:t> and Moore, 2009 and Moore, 2014). </a:t>
            </a:r>
          </a:p>
          <a:p>
            <a:pPr lvl="1"/>
            <a:r>
              <a:rPr lang="en-US" sz="2800" kern="1200" dirty="0" smtClean="0">
                <a:solidFill>
                  <a:schemeClr val="tx1"/>
                </a:solidFill>
                <a:latin typeface="+mn-lt"/>
                <a:ea typeface="+mn-ea"/>
                <a:cs typeface="+mn-cs"/>
              </a:rPr>
              <a:t>Merger of tax and customs administrations into a single entity</a:t>
            </a:r>
            <a:r>
              <a:rPr lang="en-US" sz="3200" kern="1200" dirty="0" smtClean="0">
                <a:solidFill>
                  <a:schemeClr val="tx1"/>
                </a:solidFill>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600" kern="1200" dirty="0" smtClean="0">
                <a:solidFill>
                  <a:schemeClr val="tx1"/>
                </a:solidFill>
                <a:latin typeface="+mn-lt"/>
                <a:ea typeface="+mn-ea"/>
                <a:cs typeface="+mn-cs"/>
              </a:rPr>
              <a:t>Weaknesses</a:t>
            </a:r>
          </a:p>
          <a:p>
            <a:pPr lvl="1"/>
            <a:r>
              <a:rPr lang="en-US" sz="2800" kern="1200" dirty="0" smtClean="0">
                <a:solidFill>
                  <a:schemeClr val="tx1"/>
                </a:solidFill>
                <a:latin typeface="+mn-lt"/>
                <a:ea typeface="+mn-ea"/>
                <a:cs typeface="+mn-cs"/>
              </a:rPr>
              <a:t>Credibility of the commitment non sufficient (&lt; an independent Central Bank).</a:t>
            </a:r>
          </a:p>
          <a:p>
            <a:pPr lvl="1"/>
            <a:r>
              <a:rPr lang="en-US" sz="2800" kern="1200" dirty="0" smtClean="0">
                <a:solidFill>
                  <a:schemeClr val="tx1"/>
                </a:solidFill>
                <a:latin typeface="+mn-lt"/>
                <a:ea typeface="+mn-ea"/>
                <a:cs typeface="+mn-cs"/>
              </a:rPr>
              <a:t>A threat on the consistency of policymaking due to the separation between tax collection and tax policy (</a:t>
            </a:r>
            <a:r>
              <a:rPr lang="en-US" sz="2800" kern="1200" dirty="0" err="1" smtClean="0">
                <a:solidFill>
                  <a:schemeClr val="tx1"/>
                </a:solidFill>
                <a:latin typeface="+mn-lt"/>
                <a:ea typeface="+mn-ea"/>
                <a:cs typeface="+mn-cs"/>
              </a:rPr>
              <a:t>Fjeldstad</a:t>
            </a:r>
            <a:r>
              <a:rPr lang="en-US" sz="2800" kern="1200" dirty="0" smtClean="0">
                <a:solidFill>
                  <a:schemeClr val="tx1"/>
                </a:solidFill>
                <a:latin typeface="+mn-lt"/>
                <a:ea typeface="+mn-ea"/>
                <a:cs typeface="+mn-cs"/>
              </a:rPr>
              <a:t> and Moore, 2009).</a:t>
            </a:r>
          </a:p>
          <a:p>
            <a:pPr lvl="1"/>
            <a:r>
              <a:rPr lang="en-US" sz="2800" kern="1200" dirty="0" smtClean="0">
                <a:solidFill>
                  <a:schemeClr val="tx1"/>
                </a:solidFill>
                <a:latin typeface="+mn-lt"/>
                <a:ea typeface="+mn-ea"/>
                <a:cs typeface="+mn-cs"/>
              </a:rPr>
              <a:t>The mobility of tax auditors from SARA to the private sector =&gt; conflicts of interests, revolving doors.</a:t>
            </a:r>
            <a:r>
              <a:rPr lang="en-US" dirty="0" smtClean="0"/>
              <a:t> </a:t>
            </a:r>
            <a:r>
              <a:rPr lang="en-US" sz="1600" kern="1200" dirty="0" smtClean="0">
                <a:solidFill>
                  <a:schemeClr val="tx1"/>
                </a:solidFill>
                <a:latin typeface="+mn-lt"/>
                <a:ea typeface="+mn-ea"/>
                <a:cs typeface="+mn-cs"/>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Data and stylized facts (Average tax revenue to GDP in SSA over 1980-2010</a:t>
            </a:r>
            <a:r>
              <a:rPr lang="en-US" dirty="0" smtClean="0"/>
              <a:t>)</a:t>
            </a:r>
            <a:endParaRPr lang="en-US" dirty="0"/>
          </a:p>
        </p:txBody>
      </p:sp>
      <p:pic>
        <p:nvPicPr>
          <p:cNvPr id="4" name="Content Placeholder 3" descr="G1.wmf"/>
          <p:cNvPicPr>
            <a:picLocks noGrp="1"/>
          </p:cNvPicPr>
          <p:nvPr>
            <p:ph idx="1"/>
          </p:nvPr>
        </p:nvPicPr>
        <p:blipFill>
          <a:blip r:embed="rId2" cstate="print"/>
          <a:stretch>
            <a:fillRect/>
          </a:stretch>
        </p:blipFill>
        <p:spPr>
          <a:xfrm>
            <a:off x="1460400" y="1600200"/>
            <a:ext cx="6223199" cy="452596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kern="1200" dirty="0" smtClean="0">
                <a:solidFill>
                  <a:schemeClr val="tx1"/>
                </a:solidFill>
                <a:latin typeface="+mj-lt"/>
                <a:ea typeface="+mj-ea"/>
                <a:cs typeface="+mj-cs"/>
              </a:rPr>
              <a:t>The adoption of LTU, VAT and SARA in SSA (1980-2010)</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914400" y="2017410"/>
            <a:ext cx="6726375" cy="407859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sequencing</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533400" y="1219200"/>
            <a:ext cx="8229600" cy="5105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1993</Words>
  <Application>Microsoft Macintosh PowerPoint</Application>
  <PresentationFormat>On-screen Show (4:3)</PresentationFormat>
  <Paragraphs>151</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La mesure de la performance dans les administrations fiscales et douanières des pays en développement</vt:lpstr>
      <vt:lpstr>Introduction</vt:lpstr>
      <vt:lpstr>Introduction</vt:lpstr>
      <vt:lpstr>LTU: strengths and weaknesses</vt:lpstr>
      <vt:lpstr>VAT: strengths and weaknesses</vt:lpstr>
      <vt:lpstr>SARA: strengths and weaknesses</vt:lpstr>
      <vt:lpstr>Data and stylized facts (Average tax revenue to GDP in SSA over 1980-2010)</vt:lpstr>
      <vt:lpstr>The adoption of LTU, VAT and SARA in SSA (1980-2010)</vt:lpstr>
      <vt:lpstr>Reform sequencing</vt:lpstr>
      <vt:lpstr>Empirical analysis</vt:lpstr>
      <vt:lpstr>Fixed-effects estimates</vt:lpstr>
      <vt:lpstr>Fixed effects estimation results</vt:lpstr>
      <vt:lpstr>Propensity score matching estimates</vt:lpstr>
      <vt:lpstr>PowerPoint Presentation</vt:lpstr>
      <vt:lpstr>_x0018__x0018__x0016__x0016_</vt:lpstr>
      <vt:lpstr>Synthetic control method (SCM)</vt:lpstr>
      <vt:lpstr>Effect of the adoption of LTU</vt:lpstr>
      <vt:lpstr>Effect of the adoption of VAT</vt:lpstr>
      <vt:lpstr>Effect of the adoption of SARA</vt:lpstr>
      <vt:lpstr>Conclusion</vt:lpstr>
      <vt:lpstr>Caveats</vt:lpstr>
      <vt:lpstr>PowerPoint Presentation</vt:lpstr>
      <vt:lpstr>The issue of statistical interferences</vt:lpstr>
    </vt:vector>
  </TitlesOfParts>
  <Company>International Monetary Fund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to tax in Africa: VAT, LTU, and SARA</dc:title>
  <dc:creator>grotagraziosi</dc:creator>
  <cp:lastModifiedBy>gregoire rota graziosi</cp:lastModifiedBy>
  <cp:revision>40</cp:revision>
  <dcterms:created xsi:type="dcterms:W3CDTF">2014-06-09T17:10:20Z</dcterms:created>
  <dcterms:modified xsi:type="dcterms:W3CDTF">2014-06-12T21:44:29Z</dcterms:modified>
</cp:coreProperties>
</file>