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2"/>
  </p:notesMasterIdLst>
  <p:handoutMasterIdLst>
    <p:handoutMasterId r:id="rId13"/>
  </p:handoutMasterIdLst>
  <p:sldIdLst>
    <p:sldId id="315" r:id="rId3"/>
    <p:sldId id="304" r:id="rId4"/>
    <p:sldId id="307" r:id="rId5"/>
    <p:sldId id="308" r:id="rId6"/>
    <p:sldId id="309" r:id="rId7"/>
    <p:sldId id="310" r:id="rId8"/>
    <p:sldId id="311" r:id="rId9"/>
    <p:sldId id="316" r:id="rId10"/>
    <p:sldId id="313" r:id="rId11"/>
  </p:sldIdLst>
  <p:sldSz cx="9144000" cy="6858000" type="screen4x3"/>
  <p:notesSz cx="6877050" cy="9656763"/>
  <p:embeddedFontLst>
    <p:embeddedFont>
      <p:font typeface="Calibri" pitchFamily="34" charset="0"/>
      <p:regular r:id="rId14"/>
      <p:bold r:id="rId15"/>
      <p:italic r:id="rId16"/>
      <p:boldItalic r:id="rId17"/>
    </p:embeddedFont>
    <p:embeddedFont>
      <p:font typeface="TypoSlabserif-Light"/>
      <p:regular r:id="rId18"/>
    </p:embeddedFont>
  </p:embeddedFont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042">
          <p15:clr>
            <a:srgbClr val="A4A3A4"/>
          </p15:clr>
        </p15:guide>
        <p15:guide id="2" pos="216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153943"/>
    <a:srgbClr val="1A4652"/>
    <a:srgbClr val="FFE4AF"/>
    <a:srgbClr val="FFFF99"/>
    <a:srgbClr val="642F04"/>
    <a:srgbClr val="FF5D00"/>
    <a:srgbClr val="B21500"/>
    <a:srgbClr val="B26500"/>
    <a:srgbClr val="009DFF"/>
    <a:srgbClr val="00B9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5089" autoAdjust="0"/>
    <p:restoredTop sz="94660"/>
  </p:normalViewPr>
  <p:slideViewPr>
    <p:cSldViewPr>
      <p:cViewPr varScale="1">
        <p:scale>
          <a:sx n="68" d="100"/>
          <a:sy n="68" d="100"/>
        </p:scale>
        <p:origin x="-121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508"/>
    </p:cViewPr>
  </p:sorterViewPr>
  <p:notesViewPr>
    <p:cSldViewPr>
      <p:cViewPr varScale="1">
        <p:scale>
          <a:sx n="89" d="100"/>
          <a:sy n="89" d="100"/>
        </p:scale>
        <p:origin x="-3846" y="-120"/>
      </p:cViewPr>
      <p:guideLst>
        <p:guide orient="horz" pos="3042"/>
        <p:guide pos="2166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18" Type="http://schemas.openxmlformats.org/officeDocument/2006/relationships/font" Target="fonts/font5.fntdata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4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3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font" Target="fonts/font2.fntdata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1.fntdata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0055" cy="482838"/>
          </a:xfrm>
          <a:prstGeom prst="rect">
            <a:avLst/>
          </a:prstGeom>
        </p:spPr>
        <p:txBody>
          <a:bodyPr vert="horz" lIns="94476" tIns="47238" rIns="94476" bIns="47238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95404" y="0"/>
            <a:ext cx="2980055" cy="482838"/>
          </a:xfrm>
          <a:prstGeom prst="rect">
            <a:avLst/>
          </a:prstGeom>
        </p:spPr>
        <p:txBody>
          <a:bodyPr vert="horz" lIns="94476" tIns="47238" rIns="94476" bIns="47238" rtlCol="0"/>
          <a:lstStyle>
            <a:lvl1pPr algn="r">
              <a:defRPr sz="1200"/>
            </a:lvl1pPr>
          </a:lstStyle>
          <a:p>
            <a:fld id="{A997F872-C0F7-4EEF-A2AA-E29DC7D262D4}" type="datetimeFigureOut">
              <a:rPr lang="fr-FR" smtClean="0"/>
              <a:pPr/>
              <a:t>09/06/2015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172249"/>
            <a:ext cx="2980055" cy="482838"/>
          </a:xfrm>
          <a:prstGeom prst="rect">
            <a:avLst/>
          </a:prstGeom>
        </p:spPr>
        <p:txBody>
          <a:bodyPr vert="horz" lIns="94476" tIns="47238" rIns="94476" bIns="47238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95404" y="9172249"/>
            <a:ext cx="2980055" cy="482838"/>
          </a:xfrm>
          <a:prstGeom prst="rect">
            <a:avLst/>
          </a:prstGeom>
        </p:spPr>
        <p:txBody>
          <a:bodyPr vert="horz" lIns="94476" tIns="47238" rIns="94476" bIns="47238" rtlCol="0" anchor="b"/>
          <a:lstStyle>
            <a:lvl1pPr algn="r">
              <a:defRPr sz="1200"/>
            </a:lvl1pPr>
          </a:lstStyle>
          <a:p>
            <a:fld id="{DC2DC7A0-20D6-4A94-B3B7-0838F138248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2887820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0055" cy="482838"/>
          </a:xfrm>
          <a:prstGeom prst="rect">
            <a:avLst/>
          </a:prstGeom>
        </p:spPr>
        <p:txBody>
          <a:bodyPr vert="horz" lIns="94476" tIns="47238" rIns="94476" bIns="47238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95404" y="0"/>
            <a:ext cx="2980055" cy="482838"/>
          </a:xfrm>
          <a:prstGeom prst="rect">
            <a:avLst/>
          </a:prstGeom>
        </p:spPr>
        <p:txBody>
          <a:bodyPr vert="horz" lIns="94476" tIns="47238" rIns="94476" bIns="47238" rtlCol="0"/>
          <a:lstStyle>
            <a:lvl1pPr algn="r">
              <a:defRPr sz="1200"/>
            </a:lvl1pPr>
          </a:lstStyle>
          <a:p>
            <a:fld id="{6F538094-0FD0-4653-93C5-F6247C09B092}" type="datetimeFigureOut">
              <a:rPr lang="fr-FR" smtClean="0"/>
              <a:pPr/>
              <a:t>09/06/2015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025525" y="723900"/>
            <a:ext cx="4826000" cy="3621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476" tIns="47238" rIns="94476" bIns="47238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7705" y="4586963"/>
            <a:ext cx="5501640" cy="4345543"/>
          </a:xfrm>
          <a:prstGeom prst="rect">
            <a:avLst/>
          </a:prstGeom>
        </p:spPr>
        <p:txBody>
          <a:bodyPr vert="horz" lIns="94476" tIns="47238" rIns="94476" bIns="47238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172249"/>
            <a:ext cx="2980055" cy="482838"/>
          </a:xfrm>
          <a:prstGeom prst="rect">
            <a:avLst/>
          </a:prstGeom>
        </p:spPr>
        <p:txBody>
          <a:bodyPr vert="horz" lIns="94476" tIns="47238" rIns="94476" bIns="47238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95404" y="9172249"/>
            <a:ext cx="2980055" cy="482838"/>
          </a:xfrm>
          <a:prstGeom prst="rect">
            <a:avLst/>
          </a:prstGeom>
        </p:spPr>
        <p:txBody>
          <a:bodyPr vert="horz" lIns="94476" tIns="47238" rIns="94476" bIns="47238" rtlCol="0" anchor="b"/>
          <a:lstStyle>
            <a:lvl1pPr algn="r">
              <a:defRPr sz="1200"/>
            </a:lvl1pPr>
          </a:lstStyle>
          <a:p>
            <a:fld id="{9A74C547-5B96-4610-9C50-CB671254976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9000780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74C547-5B96-4610-9C50-CB6712549765}" type="slidenum">
              <a:rPr lang="fr-FR" smtClean="0"/>
              <a:pPr/>
              <a:t>2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0146612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74C547-5B96-4610-9C50-CB6712549765}" type="slidenum">
              <a:rPr lang="fr-FR" smtClean="0"/>
              <a:pPr/>
              <a:t>3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3398542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D5388-8AE8-43C4-BDA2-620C4C635481}" type="datetime1">
              <a:rPr lang="fr-FR" smtClean="0"/>
              <a:pPr/>
              <a:t>09/06/2015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LES CONDITIONS DE L'EMERGENCE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2F0E2-2BD1-42EE-8AAC-FB64A3EC166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3D974-A949-40C4-84F8-E2FCF883E761}" type="datetime1">
              <a:rPr lang="fr-FR" smtClean="0"/>
              <a:pPr/>
              <a:t>09/06/2015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LES CONDITIONS DE L'EMERGENCE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2F0E2-2BD1-42EE-8AAC-FB64A3EC166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CB478-82E1-4359-993E-A91983E15CDD}" type="datetime1">
              <a:rPr lang="fr-FR" smtClean="0"/>
              <a:pPr/>
              <a:t>09/06/2015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LES CONDITIONS DE L'EMERGENCE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2F0E2-2BD1-42EE-8AAC-FB64A3EC166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9D877-8FE0-41C5-BDE7-18D99D13D983}" type="datetime1">
              <a:rPr lang="fr-FR" smtClean="0"/>
              <a:pPr/>
              <a:t>09/06/2015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LES CONDITIONS DE L'EMERGENCE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2F0E2-2BD1-42EE-8AAC-FB64A3EC166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1_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56F51-1717-46EE-984F-C754FCA4E8EB}" type="datetime1">
              <a:rPr lang="fr-FR" smtClean="0"/>
              <a:pPr/>
              <a:t>09/06/2015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LES CONDITIONS DE L'EMERGENCE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2F0E2-2BD1-42EE-8AAC-FB64A3EC166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B2F72-62A5-4351-9CAC-47D15F732161}" type="datetime1">
              <a:rPr lang="fr-FR" smtClean="0"/>
              <a:pPr/>
              <a:t>09/06/2015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LES CONDITIONS DE L'EMERGENCE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2F0E2-2BD1-42EE-8AAC-FB64A3EC166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C4341-B684-4D2F-8955-429E8745F513}" type="datetime1">
              <a:rPr lang="fr-FR" smtClean="0"/>
              <a:pPr/>
              <a:t>09/06/2015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LES CONDITIONS DE L'EMERGENCE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8DB89-58CF-430D-81F6-EC666EAE0D1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9918075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9C633-B8DF-45CD-8F6F-6526740C86F6}" type="datetime1">
              <a:rPr lang="fr-FR" smtClean="0"/>
              <a:pPr/>
              <a:t>09/06/2015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LES CONDITIONS DE L'EMERGENCE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8DB89-58CF-430D-81F6-EC666EAE0D1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7198630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0053A-7977-4F9C-8C39-8763B0702B1B}" type="datetime1">
              <a:rPr lang="fr-FR" smtClean="0"/>
              <a:pPr/>
              <a:t>09/06/2015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LES CONDITIONS DE L'EMERGENCE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8DB89-58CF-430D-81F6-EC666EAE0D1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7629460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4AACC-8232-4B39-812A-BC19A752D7B9}" type="datetime1">
              <a:rPr lang="fr-FR" smtClean="0"/>
              <a:pPr/>
              <a:t>09/06/2015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LES CONDITIONS DE L'EMERGENCE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8DB89-58CF-430D-81F6-EC666EAE0D1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3797819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18F72-8AFC-4E21-AC30-4A07204197CA}" type="datetime1">
              <a:rPr lang="fr-FR" smtClean="0"/>
              <a:pPr/>
              <a:t>09/06/2015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LES CONDITIONS DE L'EMERGENCE</a:t>
            </a: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8DB89-58CF-430D-81F6-EC666EAE0D1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9362959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1_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415D7-3B7C-4C25-8D1A-EB088078ED24}" type="datetime1">
              <a:rPr lang="fr-FR" smtClean="0"/>
              <a:pPr/>
              <a:t>09/06/2015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LES CONDITIONS DE L'EMERGENCE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2F0E2-2BD1-42EE-8AAC-FB64A3EC166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1303751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A6574-7FA7-457F-AD49-BD7E32776A4A}" type="datetime1">
              <a:rPr lang="fr-FR" smtClean="0"/>
              <a:pPr/>
              <a:t>09/06/2015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LES CONDITIONS DE L'EMERGENCE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8DB89-58CF-430D-81F6-EC666EAE0D1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40321895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72C55-12B0-43FF-9BC2-4596C065D2A5}" type="datetime1">
              <a:rPr lang="fr-FR" smtClean="0"/>
              <a:pPr/>
              <a:t>09/06/2015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LES CONDITIONS DE L'EMERGENCE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8DB89-58CF-430D-81F6-EC666EAE0D1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0989478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5D72F-8698-48E8-8F8A-868435908FAC}" type="datetime1">
              <a:rPr lang="fr-FR" smtClean="0"/>
              <a:pPr/>
              <a:t>09/06/2015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LES CONDITIONS DE L'EMERGENCE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8DB89-58CF-430D-81F6-EC666EAE0D1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800086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7FD9E-4C00-490D-A348-6F3420061ACA}" type="datetime1">
              <a:rPr lang="fr-FR" smtClean="0"/>
              <a:pPr/>
              <a:t>09/06/2015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LES CONDITIONS DE L'EMERGENCE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8DB89-58CF-430D-81F6-EC666EAE0D1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6592619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B4863-BDA4-45F4-831C-AF2B32C4AC13}" type="datetime1">
              <a:rPr lang="fr-FR" smtClean="0"/>
              <a:pPr/>
              <a:t>09/06/2015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LES CONDITIONS DE L'EMERGENCE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8DB89-58CF-430D-81F6-EC666EAE0D1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418368280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C3C61-87FF-4E4B-B090-9112AE353D3C}" type="datetime1">
              <a:rPr lang="fr-FR" smtClean="0"/>
              <a:pPr/>
              <a:t>09/06/2015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LES CONDITIONS DE L'EMERGENCE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8DB89-58CF-430D-81F6-EC666EAE0D1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5699448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A423A-7F22-4F51-A236-97384755FF72}" type="datetime1">
              <a:rPr lang="fr-FR" smtClean="0"/>
              <a:pPr/>
              <a:t>09/06/2015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LES CONDITIONS DE L'EMERGENCE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2F0E2-2BD1-42EE-8AAC-FB64A3EC166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7030913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3EB98-00D9-4606-9273-3CF444677E3C}" type="datetime1">
              <a:rPr lang="fr-FR" smtClean="0"/>
              <a:pPr/>
              <a:t>09/06/2015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LES CONDITIONS DE L'EMERGENCE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2F0E2-2BD1-42EE-8AAC-FB64A3EC166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8545237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3EB98-00D9-4606-9273-3CF444677E3C}" type="datetime1">
              <a:rPr lang="fr-FR" smtClean="0"/>
              <a:pPr/>
              <a:t>09/06/2015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LES CONDITIONS DE L'EMERGENCE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2F0E2-2BD1-42EE-8AAC-FB64A3EC166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415D7-3B7C-4C25-8D1A-EB088078ED24}" type="datetime1">
              <a:rPr lang="fr-FR" smtClean="0"/>
              <a:pPr/>
              <a:t>09/06/2015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LES CONDITIONS DE L'EMERGENCE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2F0E2-2BD1-42EE-8AAC-FB64A3EC166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06669-5359-4F0B-A2E2-A831E3B790DB}" type="datetime1">
              <a:rPr lang="fr-FR" smtClean="0"/>
              <a:pPr/>
              <a:t>09/06/2015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LES CONDITIONS DE L'EMERGENCE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2F0E2-2BD1-42EE-8AAC-FB64A3EC166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37E4B-B4BE-49BB-9533-51C57056C0EE}" type="datetime1">
              <a:rPr lang="fr-FR" smtClean="0"/>
              <a:pPr/>
              <a:t>09/06/2015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LES CONDITIONS DE L'EMERGENCE</a:t>
            </a: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2F0E2-2BD1-42EE-8AAC-FB64A3EC166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A423A-7F22-4F51-A236-97384755FF72}" type="datetime1">
              <a:rPr lang="fr-FR" smtClean="0"/>
              <a:pPr/>
              <a:t>09/06/2015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LES CONDITIONS DE L'EMERGENCE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2F0E2-2BD1-42EE-8AAC-FB64A3EC166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7.xml"/><Relationship Id="rId21" Type="http://schemas.openxmlformats.org/officeDocument/2006/relationships/slideLayout" Target="../slideLayouts/slideLayout25.xml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6.xml"/><Relationship Id="rId16" Type="http://schemas.openxmlformats.org/officeDocument/2006/relationships/slideLayout" Target="../slideLayouts/slideLayout20.xml"/><Relationship Id="rId20" Type="http://schemas.openxmlformats.org/officeDocument/2006/relationships/slideLayout" Target="../slideLayouts/slideLayout24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9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4.xml"/><Relationship Id="rId19" Type="http://schemas.openxmlformats.org/officeDocument/2006/relationships/slideLayout" Target="../slideLayouts/slideLayout23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8.xml"/><Relationship Id="rId22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52BCA6-4850-4E2E-88EB-2AE9DF6EA6D0}" type="datetime1">
              <a:rPr lang="fr-FR" smtClean="0"/>
              <a:pPr/>
              <a:t>09/06/2015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LES CONDITIONS DE L'EMERGENCE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02F0E2-2BD1-42EE-8AAC-FB64A3EC166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2" r:id="rId2"/>
    <p:sldLayoutId id="2147483673" r:id="rId3"/>
    <p:sldLayoutId id="2147483674" r:id="rId4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DE7FD2-F5C1-4552-8CDA-0CD6D9FD29B5}" type="datetime1">
              <a:rPr lang="fr-FR" smtClean="0"/>
              <a:pPr/>
              <a:t>09/06/2015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LES CONDITIONS DE L'EMERGENCE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58DB89-58CF-430D-81F6-EC666EAE0D12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2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59017"/>
            <a:ext cx="9144000" cy="102636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83073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1" r:id="rId11"/>
    <p:sldLayoutId id="2147483662" r:id="rId12"/>
    <p:sldLayoutId id="2147483663" r:id="rId13"/>
    <p:sldLayoutId id="2147483664" r:id="rId14"/>
    <p:sldLayoutId id="2147483665" r:id="rId15"/>
    <p:sldLayoutId id="2147483666" r:id="rId16"/>
    <p:sldLayoutId id="2147483667" r:id="rId17"/>
    <p:sldLayoutId id="2147483668" r:id="rId18"/>
    <p:sldLayoutId id="2147483669" r:id="rId19"/>
    <p:sldLayoutId id="2147483670" r:id="rId20"/>
    <p:sldLayoutId id="2147483671" r:id="rId2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9188" y="908720"/>
            <a:ext cx="3892478" cy="409998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8450088" y="6356350"/>
            <a:ext cx="226368" cy="50165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2F0E2-2BD1-42EE-8AAC-FB64A3EC166E}" type="slidenum">
              <a:rPr lang="fr-FR" smtClean="0">
                <a:solidFill>
                  <a:schemeClr val="bg1"/>
                </a:solidFill>
                <a:latin typeface="TypoSlabserif-Light" panose="02000403050000020004" pitchFamily="2" charset="0"/>
              </a:rPr>
              <a:pPr/>
              <a:t>1</a:t>
            </a:fld>
            <a:endParaRPr lang="fr-FR" dirty="0">
              <a:solidFill>
                <a:schemeClr val="bg1"/>
              </a:solidFill>
              <a:latin typeface="TypoSlabserif-Light" panose="02000403050000020004" pitchFamily="2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809836" y="2667977"/>
            <a:ext cx="7524328" cy="1985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500" dirty="0" smtClean="0">
                <a:latin typeface="HelveticaNeue LT 97 BlackCn" panose="00000400000000000000" pitchFamily="2" charset="0"/>
              </a:rPr>
              <a:t>AFRIQUE :</a:t>
            </a:r>
            <a:r>
              <a:rPr lang="fr-FR" sz="3400" dirty="0" smtClean="0">
                <a:latin typeface="HelveticaNeue LT 97 BlackCn" panose="00000400000000000000" pitchFamily="2" charset="0"/>
              </a:rPr>
              <a:t> </a:t>
            </a:r>
          </a:p>
          <a:p>
            <a:pPr algn="ctr"/>
            <a:r>
              <a:rPr lang="fr-FR" sz="4400" dirty="0" smtClean="0">
                <a:solidFill>
                  <a:schemeClr val="accent6">
                    <a:lumMod val="50000"/>
                  </a:schemeClr>
                </a:solidFill>
                <a:latin typeface="HelveticaNeue LT 97 BlackCn" panose="00000400000000000000" pitchFamily="2" charset="0"/>
              </a:rPr>
              <a:t>LES CONDITIONS</a:t>
            </a:r>
          </a:p>
          <a:p>
            <a:pPr algn="ctr"/>
            <a:r>
              <a:rPr lang="fr-FR" sz="4400" dirty="0" smtClean="0">
                <a:solidFill>
                  <a:schemeClr val="accent6">
                    <a:lumMod val="50000"/>
                  </a:schemeClr>
                </a:solidFill>
                <a:latin typeface="HelveticaNeue LT 97 BlackCn" panose="00000400000000000000" pitchFamily="2" charset="0"/>
              </a:rPr>
              <a:t>DE L’EMERGENCE</a:t>
            </a:r>
            <a:endParaRPr lang="fr-FR" sz="4400" dirty="0">
              <a:solidFill>
                <a:schemeClr val="accent6">
                  <a:lumMod val="50000"/>
                </a:schemeClr>
              </a:solidFill>
              <a:latin typeface="HelveticaNeue LT 97 BlackCn" panose="00000400000000000000" pitchFamily="2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1295636" y="5202188"/>
            <a:ext cx="6552728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700" dirty="0" smtClean="0">
                <a:latin typeface="TypoSlabserif-Light" panose="02000403050000020004" pitchFamily="2" charset="0"/>
              </a:rPr>
              <a:t>Par Paul DERREUMAUX</a:t>
            </a:r>
          </a:p>
          <a:p>
            <a:pPr algn="ctr"/>
            <a:r>
              <a:rPr lang="fr-FR" sz="1700" dirty="0" smtClean="0">
                <a:latin typeface="TypoSlabserif-Light" panose="02000403050000020004" pitchFamily="2" charset="0"/>
              </a:rPr>
              <a:t>Président d’Honneur du Groupe BANK OF AFRICA</a:t>
            </a:r>
          </a:p>
          <a:p>
            <a:pPr algn="ctr"/>
            <a:endParaRPr lang="fr-FR" dirty="0" smtClean="0">
              <a:latin typeface="TypoSlabserif-Light" panose="02000403050000020004" pitchFamily="2" charset="0"/>
            </a:endParaRPr>
          </a:p>
          <a:p>
            <a:pPr algn="ctr"/>
            <a:r>
              <a:rPr lang="fr-FR" sz="1500" dirty="0" smtClean="0">
                <a:latin typeface="TypoSlabserif-Light" panose="02000403050000020004" pitchFamily="2" charset="0"/>
              </a:rPr>
              <a:t>Paris 11 juin 2015</a:t>
            </a:r>
            <a:endParaRPr lang="fr-FR" sz="1500" dirty="0">
              <a:latin typeface="TypoSlabserif-Light" panose="02000403050000020004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9921489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2854498"/>
            <a:ext cx="2673481" cy="2816003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35436"/>
            <a:ext cx="9144000" cy="1022564"/>
          </a:xfrm>
          <a:prstGeom prst="rect">
            <a:avLst/>
          </a:prstGeom>
        </p:spPr>
      </p:pic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38945" y="428604"/>
            <a:ext cx="7666111" cy="911524"/>
          </a:xfrm>
        </p:spPr>
        <p:txBody>
          <a:bodyPr anchor="t">
            <a:noAutofit/>
          </a:bodyPr>
          <a:lstStyle/>
          <a:p>
            <a:pPr algn="ctr"/>
            <a:r>
              <a:rPr lang="fr-FR" sz="2500" spc="150" dirty="0" smtClean="0">
                <a:solidFill>
                  <a:schemeClr val="accent6">
                    <a:lumMod val="50000"/>
                  </a:schemeClr>
                </a:solidFill>
                <a:latin typeface="TypoSlabserif-Light" panose="02000403050000020004" pitchFamily="2" charset="0"/>
              </a:rPr>
              <a:t>A/ POURQUOI L’EMERGENCE EST POSSIBLE : </a:t>
            </a:r>
          </a:p>
          <a:p>
            <a:pPr algn="ctr"/>
            <a:r>
              <a:rPr lang="fr-FR" sz="2500" spc="150" dirty="0" smtClean="0">
                <a:solidFill>
                  <a:schemeClr val="accent6">
                    <a:lumMod val="50000"/>
                  </a:schemeClr>
                </a:solidFill>
                <a:latin typeface="TypoSlabserif-Light" panose="02000403050000020004" pitchFamily="2" charset="0"/>
              </a:rPr>
              <a:t>LES ACQUIS</a:t>
            </a:r>
            <a:endParaRPr lang="fr-FR" sz="2500" spc="150" dirty="0">
              <a:solidFill>
                <a:schemeClr val="accent6">
                  <a:lumMod val="50000"/>
                </a:schemeClr>
              </a:solidFill>
              <a:latin typeface="TypoSlabserif-Light" panose="02000403050000020004" pitchFamily="2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553200" y="6165304"/>
            <a:ext cx="2133600" cy="365125"/>
          </a:xfrm>
        </p:spPr>
        <p:txBody>
          <a:bodyPr/>
          <a:lstStyle/>
          <a:p>
            <a:fld id="{9C02F0E2-2BD1-42EE-8AAC-FB64A3EC166E}" type="slidenum">
              <a:rPr lang="fr-FR" smtClean="0">
                <a:solidFill>
                  <a:schemeClr val="bg1"/>
                </a:solidFill>
                <a:latin typeface="TypoSlabserif-Light" panose="02000403050000020004" pitchFamily="2" charset="0"/>
              </a:rPr>
              <a:pPr/>
              <a:t>2</a:t>
            </a:fld>
            <a:endParaRPr lang="fr-FR" dirty="0">
              <a:solidFill>
                <a:schemeClr val="bg1"/>
              </a:solidFill>
              <a:latin typeface="TypoSlabserif-Light" panose="02000403050000020004" pitchFamily="2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755576" y="1694956"/>
            <a:ext cx="7344816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fr-FR" sz="2200" b="1" dirty="0" smtClean="0">
                <a:latin typeface="TypoSlabserif-Light" panose="02000403050000020004" pitchFamily="2" charset="0"/>
              </a:rPr>
              <a:t>Une </a:t>
            </a:r>
            <a:r>
              <a:rPr lang="fr-FR" sz="2200" b="1" dirty="0">
                <a:latin typeface="TypoSlabserif-Light" panose="02000403050000020004" pitchFamily="2" charset="0"/>
              </a:rPr>
              <a:t>phase de </a:t>
            </a:r>
            <a:r>
              <a:rPr lang="fr-FR" sz="2200" b="1" dirty="0" smtClean="0">
                <a:latin typeface="TypoSlabserif-Light" panose="02000403050000020004" pitchFamily="2" charset="0"/>
              </a:rPr>
              <a:t>croissance économique…</a:t>
            </a:r>
          </a:p>
          <a:p>
            <a:endParaRPr lang="fr-FR" sz="1400" b="1" dirty="0" smtClean="0">
              <a:latin typeface="TypoSlabserif-Light" panose="02000403050000020004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1900" dirty="0" smtClean="0">
                <a:latin typeface="TypoSlabserif-Light" panose="02000403050000020004" pitchFamily="2" charset="0"/>
              </a:rPr>
              <a:t>longue, soutenue, généralisée, résistante à la crise ;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FR" sz="1400" dirty="0" smtClean="0">
              <a:latin typeface="TypoSlabserif-Light" panose="02000403050000020004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1900" dirty="0" smtClean="0">
                <a:latin typeface="TypoSlabserif-Light" panose="02000403050000020004" pitchFamily="2" charset="0"/>
              </a:rPr>
              <a:t>construite sur quelques secteurs….</a:t>
            </a:r>
          </a:p>
          <a:p>
            <a:pPr marL="457200" indent="-457200"/>
            <a:endParaRPr lang="fr-FR" sz="1900" dirty="0" smtClean="0">
              <a:latin typeface="TypoSlabserif-Light" panose="02000403050000020004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1900" dirty="0" smtClean="0">
                <a:latin typeface="TypoSlabserif-Light" panose="02000403050000020004" pitchFamily="2" charset="0"/>
              </a:rPr>
              <a:t>…relativement « offshore » par rapport aux Etats.</a:t>
            </a:r>
          </a:p>
          <a:p>
            <a:pPr marL="228600" indent="-228600"/>
            <a:endParaRPr lang="fr-FR" sz="2200" dirty="0" smtClean="0">
              <a:latin typeface="TypoSlabserif-Light" panose="02000403050000020004" pitchFamily="2" charset="0"/>
            </a:endParaRPr>
          </a:p>
          <a:p>
            <a:pPr marL="457200" indent="-457200">
              <a:buFont typeface="+mj-lt"/>
              <a:buAutoNum type="arabicPeriod" startAt="2"/>
            </a:pPr>
            <a:r>
              <a:rPr lang="fr-FR" sz="2200" b="1" dirty="0" smtClean="0">
                <a:latin typeface="TypoSlabserif-Light" panose="02000403050000020004" pitchFamily="2" charset="0"/>
              </a:rPr>
              <a:t>Une diversification des partenaires financiers et une forte augmentation des financements.</a:t>
            </a:r>
          </a:p>
          <a:p>
            <a:pPr marL="457200" indent="-457200">
              <a:buFont typeface="+mj-lt"/>
              <a:buAutoNum type="arabicPeriod" startAt="2"/>
            </a:pPr>
            <a:endParaRPr lang="fr-FR" sz="2200" b="1" dirty="0">
              <a:latin typeface="TypoSlabserif-Light" panose="02000403050000020004" pitchFamily="2" charset="0"/>
            </a:endParaRPr>
          </a:p>
          <a:p>
            <a:pPr marL="457200" indent="-457200">
              <a:buFont typeface="+mj-lt"/>
              <a:buAutoNum type="arabicPeriod" startAt="2"/>
            </a:pPr>
            <a:r>
              <a:rPr lang="fr-FR" sz="2200" b="1" dirty="0" smtClean="0">
                <a:latin typeface="TypoSlabserif-Light" panose="02000403050000020004" pitchFamily="2" charset="0"/>
              </a:rPr>
              <a:t>Une amélioration des équilibres macroéconomiques.</a:t>
            </a:r>
            <a:endParaRPr lang="fr-FR" sz="1900" dirty="0" smtClean="0">
              <a:latin typeface="TypoSlabserif-Light" panose="02000403050000020004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04803" y="6453336"/>
            <a:ext cx="153439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1400" dirty="0">
                <a:solidFill>
                  <a:schemeClr val="bg1"/>
                </a:solidFill>
                <a:latin typeface="TypoSlabserif-Light" panose="02000403050000020004" pitchFamily="2" charset="0"/>
              </a:rPr>
              <a:t>Paris 11 juin 2015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2854498"/>
            <a:ext cx="2673481" cy="2816003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35436"/>
            <a:ext cx="9144000" cy="1022564"/>
          </a:xfrm>
          <a:prstGeom prst="rect">
            <a:avLst/>
          </a:prstGeom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553200" y="6165304"/>
            <a:ext cx="2133600" cy="365125"/>
          </a:xfrm>
        </p:spPr>
        <p:txBody>
          <a:bodyPr/>
          <a:lstStyle/>
          <a:p>
            <a:fld id="{9C02F0E2-2BD1-42EE-8AAC-FB64A3EC166E}" type="slidenum">
              <a:rPr lang="fr-FR" smtClean="0">
                <a:solidFill>
                  <a:schemeClr val="bg1"/>
                </a:solidFill>
                <a:latin typeface="TypoSlabserif-Light" panose="02000403050000020004" pitchFamily="2" charset="0"/>
              </a:rPr>
              <a:pPr/>
              <a:t>3</a:t>
            </a:fld>
            <a:endParaRPr lang="fr-FR" dirty="0">
              <a:solidFill>
                <a:schemeClr val="bg1"/>
              </a:solidFill>
              <a:latin typeface="TypoSlabserif-Light" panose="02000403050000020004" pitchFamily="2" charset="0"/>
            </a:endParaRPr>
          </a:p>
        </p:txBody>
      </p:sp>
      <p:sp>
        <p:nvSpPr>
          <p:cNvPr id="6" name="Espace réservé du texte 2"/>
          <p:cNvSpPr txBox="1">
            <a:spLocks/>
          </p:cNvSpPr>
          <p:nvPr/>
        </p:nvSpPr>
        <p:spPr>
          <a:xfrm>
            <a:off x="738945" y="428605"/>
            <a:ext cx="7666111" cy="53183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2500" spc="150" dirty="0">
                <a:solidFill>
                  <a:schemeClr val="accent6">
                    <a:lumMod val="50000"/>
                  </a:schemeClr>
                </a:solidFill>
                <a:latin typeface="TypoSlabserif-Light" panose="02000403050000020004" pitchFamily="2" charset="0"/>
              </a:rPr>
              <a:t>B/ LES EXIGENCES DE </a:t>
            </a:r>
            <a:r>
              <a:rPr lang="fr-FR" sz="2500" spc="150" dirty="0" smtClean="0">
                <a:solidFill>
                  <a:schemeClr val="accent6">
                    <a:lumMod val="50000"/>
                  </a:schemeClr>
                </a:solidFill>
                <a:latin typeface="TypoSlabserif-Light" panose="02000403050000020004" pitchFamily="2" charset="0"/>
              </a:rPr>
              <a:t>L’EMERGENCE :</a:t>
            </a:r>
            <a:endParaRPr lang="fr-FR" sz="2800" spc="150" dirty="0">
              <a:solidFill>
                <a:schemeClr val="accent6"/>
              </a:solidFill>
              <a:latin typeface="TypoSlabserif-Light" panose="02000403050000020004" pitchFamily="2" charset="0"/>
              <a:cs typeface="Times New Roman" pitchFamily="18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755576" y="1545754"/>
            <a:ext cx="7632848" cy="49090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fr-FR" sz="2200" b="1" dirty="0" smtClean="0">
                <a:latin typeface="TypoSlabserif-Light" panose="02000403050000020004" pitchFamily="2" charset="0"/>
              </a:rPr>
              <a:t>Le </a:t>
            </a:r>
            <a:r>
              <a:rPr lang="fr-FR" sz="2200" b="1" dirty="0">
                <a:latin typeface="TypoSlabserif-Light" panose="02000403050000020004" pitchFamily="2" charset="0"/>
              </a:rPr>
              <a:t>pilier </a:t>
            </a:r>
            <a:r>
              <a:rPr lang="fr-FR" sz="2200" b="1" dirty="0" smtClean="0">
                <a:latin typeface="TypoSlabserif-Light" panose="02000403050000020004" pitchFamily="2" charset="0"/>
              </a:rPr>
              <a:t>économique : INVESTIR (DAVANTAGE)</a:t>
            </a:r>
            <a:endParaRPr lang="fr-FR" sz="2000" b="1" dirty="0" smtClean="0">
              <a:latin typeface="TypoSlabserif-Light" panose="02000403050000020004" pitchFamily="2" charset="0"/>
            </a:endParaRPr>
          </a:p>
          <a:p>
            <a:pPr marL="457200" indent="-457200"/>
            <a:endParaRPr lang="fr-FR" sz="2000" b="1" dirty="0">
              <a:latin typeface="TypoSlabserif-Light" panose="02000403050000020004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1900" dirty="0" smtClean="0">
                <a:latin typeface="TypoSlabserif-Light" panose="02000403050000020004" pitchFamily="2" charset="0"/>
              </a:rPr>
              <a:t>Poursuite des investissements dans les secteurs porteurs antérieurs; </a:t>
            </a:r>
          </a:p>
          <a:p>
            <a:endParaRPr lang="fr-FR" sz="1000" dirty="0" smtClean="0">
              <a:latin typeface="TypoSlabserif-Light" panose="02000403050000020004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1900" dirty="0" smtClean="0">
                <a:latin typeface="TypoSlabserif-Light" panose="02000403050000020004" pitchFamily="2" charset="0"/>
              </a:rPr>
              <a:t>Efforts </a:t>
            </a:r>
            <a:r>
              <a:rPr lang="fr-FR" sz="1900" dirty="0">
                <a:latin typeface="TypoSlabserif-Light" panose="02000403050000020004" pitchFamily="2" charset="0"/>
              </a:rPr>
              <a:t>accrus pour le développement d’activités </a:t>
            </a:r>
            <a:r>
              <a:rPr lang="fr-FR" sz="1900" dirty="0" smtClean="0">
                <a:latin typeface="TypoSlabserif-Light" panose="02000403050000020004" pitchFamily="2" charset="0"/>
              </a:rPr>
              <a:t>clés</a:t>
            </a:r>
          </a:p>
          <a:p>
            <a:pPr marL="457200" indent="-457200"/>
            <a:endParaRPr lang="fr-FR" sz="1400" dirty="0" smtClean="0">
              <a:latin typeface="TypoSlabserif-Light" panose="02000403050000020004" pitchFamily="2" charset="0"/>
            </a:endParaRPr>
          </a:p>
          <a:p>
            <a:pPr marL="914400" lvl="1" indent="-457200">
              <a:buSzPct val="80000"/>
              <a:buFont typeface="Courier New" panose="02070309020205020404" pitchFamily="49" charset="0"/>
              <a:buChar char="o"/>
            </a:pPr>
            <a:r>
              <a:rPr lang="fr-FR" sz="1900" dirty="0" smtClean="0">
                <a:latin typeface="TypoSlabserif-Light" panose="02000403050000020004" pitchFamily="2" charset="0"/>
              </a:rPr>
              <a:t>Energie : rattraper le retard ;</a:t>
            </a:r>
          </a:p>
          <a:p>
            <a:pPr marL="914400" lvl="1" indent="-457200">
              <a:buSzPct val="80000"/>
              <a:buFont typeface="Courier New" panose="02070309020205020404" pitchFamily="49" charset="0"/>
              <a:buChar char="o"/>
            </a:pPr>
            <a:endParaRPr lang="fr-FR" sz="1900" dirty="0" smtClean="0">
              <a:latin typeface="TypoSlabserif-Light" panose="02000403050000020004" pitchFamily="2" charset="0"/>
            </a:endParaRPr>
          </a:p>
          <a:p>
            <a:pPr marL="914400" lvl="1" indent="-457200">
              <a:buSzPct val="80000"/>
              <a:buFont typeface="Courier New" panose="02070309020205020404" pitchFamily="49" charset="0"/>
              <a:buChar char="o"/>
            </a:pPr>
            <a:r>
              <a:rPr lang="fr-FR" sz="1900" dirty="0" smtClean="0">
                <a:latin typeface="TypoSlabserif-Light" panose="02000403050000020004" pitchFamily="2" charset="0"/>
              </a:rPr>
              <a:t>Agriculture : améliorer la productivité ;</a:t>
            </a:r>
          </a:p>
          <a:p>
            <a:pPr marL="914400" lvl="1" indent="-457200">
              <a:buSzPct val="80000"/>
            </a:pPr>
            <a:endParaRPr lang="fr-FR" sz="1900" dirty="0" smtClean="0">
              <a:latin typeface="TypoSlabserif-Light" panose="02000403050000020004" pitchFamily="2" charset="0"/>
            </a:endParaRPr>
          </a:p>
          <a:p>
            <a:pPr marL="914400" lvl="1" indent="-457200">
              <a:buSzPct val="80000"/>
              <a:buFont typeface="Courier New" panose="02070309020205020404" pitchFamily="49" charset="0"/>
              <a:buChar char="o"/>
            </a:pPr>
            <a:r>
              <a:rPr lang="fr-FR" sz="1900" dirty="0" smtClean="0">
                <a:latin typeface="TypoSlabserif-Light" panose="02000403050000020004" pitchFamily="2" charset="0"/>
              </a:rPr>
              <a:t>Industrie</a:t>
            </a:r>
            <a:r>
              <a:rPr lang="fr-FR" sz="1900" dirty="0">
                <a:latin typeface="TypoSlabserif-Light" panose="02000403050000020004" pitchFamily="2" charset="0"/>
              </a:rPr>
              <a:t> </a:t>
            </a:r>
            <a:r>
              <a:rPr lang="fr-FR" sz="1900" dirty="0" smtClean="0">
                <a:latin typeface="TypoSlabserif-Light" panose="02000403050000020004" pitchFamily="2" charset="0"/>
              </a:rPr>
              <a:t>: développer </a:t>
            </a:r>
            <a:r>
              <a:rPr lang="fr-FR" sz="1900" dirty="0">
                <a:latin typeface="TypoSlabserif-Light" panose="02000403050000020004" pitchFamily="2" charset="0"/>
              </a:rPr>
              <a:t>d</a:t>
            </a:r>
            <a:r>
              <a:rPr lang="fr-FR" sz="1900" dirty="0" smtClean="0">
                <a:latin typeface="TypoSlabserif-Light" panose="02000403050000020004" pitchFamily="2" charset="0"/>
              </a:rPr>
              <a:t>es filières.</a:t>
            </a:r>
          </a:p>
          <a:p>
            <a:pPr marL="914400" lvl="1" indent="-457200">
              <a:buSzPct val="80000"/>
            </a:pPr>
            <a:endParaRPr lang="fr-FR" sz="1900" dirty="0" smtClean="0">
              <a:latin typeface="TypoSlabserif-Light" panose="02000403050000020004" pitchFamily="2" charset="0"/>
            </a:endParaRPr>
          </a:p>
          <a:p>
            <a:pPr marL="914400" lvl="1" indent="-457200">
              <a:buSzPct val="80000"/>
            </a:pPr>
            <a:r>
              <a:rPr lang="fr-FR" sz="1900" dirty="0" smtClean="0">
                <a:latin typeface="TypoSlabserif-Light" panose="02000403050000020004" pitchFamily="2" charset="0"/>
              </a:rPr>
              <a:t>Ces investissements doivent être le fait de tous les types d ’entreprises</a:t>
            </a:r>
          </a:p>
          <a:p>
            <a:pPr marL="914400" lvl="1" indent="-457200">
              <a:buSzPct val="80000"/>
            </a:pPr>
            <a:r>
              <a:rPr lang="fr-FR" sz="1900" dirty="0" smtClean="0">
                <a:latin typeface="TypoSlabserif-Light" panose="02000403050000020004" pitchFamily="2" charset="0"/>
              </a:rPr>
              <a:t>.</a:t>
            </a:r>
          </a:p>
          <a:p>
            <a:pPr marL="914400" lvl="1" indent="-457200">
              <a:buSzPct val="80000"/>
            </a:pPr>
            <a:endParaRPr lang="fr-FR" sz="1900" dirty="0" smtClean="0">
              <a:latin typeface="TypoSlabserif-Light" panose="02000403050000020004" pitchFamily="2" charset="0"/>
            </a:endParaRPr>
          </a:p>
          <a:p>
            <a:pPr marL="914400" lvl="1" indent="-457200">
              <a:buSzPct val="80000"/>
              <a:buFont typeface="Courier New" panose="02070309020205020404" pitchFamily="49" charset="0"/>
              <a:buChar char="o"/>
            </a:pPr>
            <a:endParaRPr lang="fr-FR" sz="1900" dirty="0">
              <a:latin typeface="TypoSlabserif-Light" panose="02000403050000020004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04803" y="6453336"/>
            <a:ext cx="153439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1400" dirty="0">
                <a:solidFill>
                  <a:schemeClr val="bg1"/>
                </a:solidFill>
                <a:latin typeface="TypoSlabserif-Light" panose="02000403050000020004" pitchFamily="2" charset="0"/>
              </a:rPr>
              <a:t>Paris 11 juin 2015</a:t>
            </a: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2854498"/>
            <a:ext cx="2673481" cy="2816003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35436"/>
            <a:ext cx="9144000" cy="1022564"/>
          </a:xfrm>
          <a:prstGeom prst="rect">
            <a:avLst/>
          </a:prstGeom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>
          <a:xfrm>
            <a:off x="6553200" y="6165304"/>
            <a:ext cx="2133600" cy="365125"/>
          </a:xfrm>
        </p:spPr>
        <p:txBody>
          <a:bodyPr/>
          <a:lstStyle/>
          <a:p>
            <a:fld id="{9C02F0E2-2BD1-42EE-8AAC-FB64A3EC166E}" type="slidenum">
              <a:rPr lang="fr-FR" smtClean="0">
                <a:solidFill>
                  <a:schemeClr val="bg1"/>
                </a:solidFill>
                <a:latin typeface="TypoSlabserif-Light" panose="02000403050000020004" pitchFamily="2" charset="0"/>
              </a:rPr>
              <a:pPr/>
              <a:t>4</a:t>
            </a:fld>
            <a:endParaRPr lang="fr-FR" dirty="0">
              <a:solidFill>
                <a:schemeClr val="bg1"/>
              </a:solidFill>
              <a:latin typeface="TypoSlabserif-Light" panose="02000403050000020004" pitchFamily="2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755576" y="662493"/>
            <a:ext cx="7344816" cy="364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 startAt="2"/>
            </a:pPr>
            <a:r>
              <a:rPr lang="fr-FR" sz="2200" b="1" dirty="0" smtClean="0">
                <a:latin typeface="TypoSlabserif-Light" panose="02000403050000020004" pitchFamily="2" charset="0"/>
              </a:rPr>
              <a:t>Le </a:t>
            </a:r>
            <a:r>
              <a:rPr lang="fr-FR" sz="2200" b="1" dirty="0">
                <a:latin typeface="TypoSlabserif-Light" panose="02000403050000020004" pitchFamily="2" charset="0"/>
              </a:rPr>
              <a:t>pilier </a:t>
            </a:r>
            <a:r>
              <a:rPr lang="fr-FR" sz="2200" b="1" dirty="0" smtClean="0">
                <a:latin typeface="TypoSlabserif-Light" panose="02000403050000020004" pitchFamily="2" charset="0"/>
              </a:rPr>
              <a:t>politique : INCITER ET IMPULSER</a:t>
            </a:r>
          </a:p>
          <a:p>
            <a:endParaRPr lang="fr-FR" sz="1900" dirty="0" smtClean="0">
              <a:latin typeface="TypoSlabserif-Light" panose="02000403050000020004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1900" dirty="0" smtClean="0">
                <a:latin typeface="TypoSlabserif-Light" panose="02000403050000020004" pitchFamily="2" charset="0"/>
              </a:rPr>
              <a:t>Renforcement </a:t>
            </a:r>
            <a:r>
              <a:rPr lang="fr-FR" sz="1900" dirty="0">
                <a:latin typeface="TypoSlabserif-Light" panose="02000403050000020004" pitchFamily="2" charset="0"/>
              </a:rPr>
              <a:t>d’une planification </a:t>
            </a:r>
            <a:r>
              <a:rPr lang="fr-FR" sz="1900" dirty="0" smtClean="0">
                <a:latin typeface="TypoSlabserif-Light" panose="02000403050000020004" pitchFamily="2" charset="0"/>
              </a:rPr>
              <a:t>à </a:t>
            </a:r>
            <a:r>
              <a:rPr lang="fr-FR" sz="1900" dirty="0">
                <a:latin typeface="TypoSlabserif-Light" panose="02000403050000020004" pitchFamily="2" charset="0"/>
              </a:rPr>
              <a:t>moyen et long </a:t>
            </a:r>
            <a:r>
              <a:rPr lang="fr-FR" sz="1900" dirty="0" smtClean="0">
                <a:latin typeface="TypoSlabserif-Light" panose="02000403050000020004" pitchFamily="2" charset="0"/>
              </a:rPr>
              <a:t>terme ; </a:t>
            </a:r>
          </a:p>
          <a:p>
            <a:endParaRPr lang="fr-FR" sz="1900" dirty="0" smtClean="0">
              <a:latin typeface="TypoSlabserif-Light" panose="02000403050000020004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1900" dirty="0" smtClean="0">
                <a:latin typeface="TypoSlabserif-Light" panose="02000403050000020004" pitchFamily="2" charset="0"/>
              </a:rPr>
              <a:t>Amélioration </a:t>
            </a:r>
            <a:r>
              <a:rPr lang="fr-FR" sz="1900" dirty="0">
                <a:latin typeface="TypoSlabserif-Light" panose="02000403050000020004" pitchFamily="2" charset="0"/>
              </a:rPr>
              <a:t>des performances </a:t>
            </a:r>
            <a:r>
              <a:rPr lang="fr-FR" sz="1900" dirty="0" smtClean="0">
                <a:latin typeface="TypoSlabserif-Light" panose="02000403050000020004" pitchFamily="2" charset="0"/>
              </a:rPr>
              <a:t>fiscales ; </a:t>
            </a:r>
          </a:p>
          <a:p>
            <a:endParaRPr lang="fr-FR" sz="1900" dirty="0" smtClean="0">
              <a:latin typeface="TypoSlabserif-Light" panose="02000403050000020004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1900" dirty="0" smtClean="0">
                <a:latin typeface="TypoSlabserif-Light" panose="02000403050000020004" pitchFamily="2" charset="0"/>
              </a:rPr>
              <a:t>Augmentation </a:t>
            </a:r>
            <a:r>
              <a:rPr lang="fr-FR" sz="1900" dirty="0">
                <a:latin typeface="TypoSlabserif-Light" panose="02000403050000020004" pitchFamily="2" charset="0"/>
              </a:rPr>
              <a:t>des capacités d’absorption </a:t>
            </a:r>
            <a:r>
              <a:rPr lang="fr-FR" sz="1900" dirty="0" smtClean="0">
                <a:latin typeface="TypoSlabserif-Light" panose="02000403050000020004" pitchFamily="2" charset="0"/>
              </a:rPr>
              <a:t>des financements ;</a:t>
            </a:r>
          </a:p>
          <a:p>
            <a:endParaRPr lang="fr-FR" sz="1900" dirty="0" smtClean="0">
              <a:latin typeface="TypoSlabserif-Light" panose="02000403050000020004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1900" dirty="0" smtClean="0">
                <a:latin typeface="TypoSlabserif-Light" panose="02000403050000020004" pitchFamily="2" charset="0"/>
              </a:rPr>
              <a:t>Evolution </a:t>
            </a:r>
            <a:r>
              <a:rPr lang="fr-FR" sz="1900" dirty="0">
                <a:latin typeface="TypoSlabserif-Light" panose="02000403050000020004" pitchFamily="2" charset="0"/>
              </a:rPr>
              <a:t>vers un cadre juridique et réglementaire </a:t>
            </a:r>
            <a:r>
              <a:rPr lang="fr-FR" sz="1900" dirty="0" smtClean="0">
                <a:latin typeface="TypoSlabserif-Light" panose="02000403050000020004" pitchFamily="2" charset="0"/>
              </a:rPr>
              <a:t>plus incitatif au profit des entreprises ;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FR" sz="1900" dirty="0">
              <a:latin typeface="TypoSlabserif-Light" panose="02000403050000020004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1900" dirty="0" smtClean="0">
                <a:latin typeface="TypoSlabserif-Light" panose="02000403050000020004" pitchFamily="2" charset="0"/>
              </a:rPr>
              <a:t>Accroissement de l’intégration régionale.</a:t>
            </a:r>
            <a:endParaRPr lang="fr-FR" dirty="0">
              <a:latin typeface="TypoSlabserif-Light" panose="02000403050000020004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804803" y="6453336"/>
            <a:ext cx="153439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1400" dirty="0">
                <a:solidFill>
                  <a:schemeClr val="bg1"/>
                </a:solidFill>
                <a:latin typeface="TypoSlabserif-Light" panose="02000403050000020004" pitchFamily="2" charset="0"/>
              </a:rPr>
              <a:t>Paris 11 juin 2015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2854498"/>
            <a:ext cx="2673481" cy="2816003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35436"/>
            <a:ext cx="9144000" cy="1022564"/>
          </a:xfrm>
          <a:prstGeom prst="rect">
            <a:avLst/>
          </a:prstGeom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>
          <a:xfrm>
            <a:off x="6553200" y="6165304"/>
            <a:ext cx="2133600" cy="365125"/>
          </a:xfrm>
        </p:spPr>
        <p:txBody>
          <a:bodyPr/>
          <a:lstStyle/>
          <a:p>
            <a:fld id="{9C02F0E2-2BD1-42EE-8AAC-FB64A3EC166E}" type="slidenum">
              <a:rPr lang="fr-FR" smtClean="0">
                <a:solidFill>
                  <a:schemeClr val="bg1"/>
                </a:solidFill>
                <a:latin typeface="TypoSlabserif-Light" panose="02000403050000020004" pitchFamily="2" charset="0"/>
              </a:rPr>
              <a:pPr/>
              <a:t>5</a:t>
            </a:fld>
            <a:endParaRPr lang="fr-FR" dirty="0">
              <a:solidFill>
                <a:schemeClr val="bg1"/>
              </a:solidFill>
              <a:latin typeface="TypoSlabserif-Light" panose="02000403050000020004" pitchFamily="2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755576" y="476672"/>
            <a:ext cx="7488832" cy="47551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 startAt="3"/>
            </a:pPr>
            <a:r>
              <a:rPr lang="fr-FR" sz="2200" b="1" dirty="0" smtClean="0">
                <a:latin typeface="TypoSlabserif-Light" panose="02000403050000020004" pitchFamily="2" charset="0"/>
              </a:rPr>
              <a:t>Le </a:t>
            </a:r>
            <a:r>
              <a:rPr lang="fr-FR" sz="2200" b="1" dirty="0">
                <a:latin typeface="TypoSlabserif-Light" panose="02000403050000020004" pitchFamily="2" charset="0"/>
              </a:rPr>
              <a:t>pilier </a:t>
            </a:r>
            <a:r>
              <a:rPr lang="fr-FR" sz="2200" b="1" dirty="0" smtClean="0">
                <a:latin typeface="TypoSlabserif-Light" panose="02000403050000020004" pitchFamily="2" charset="0"/>
              </a:rPr>
              <a:t>technologique : INNOVER</a:t>
            </a:r>
          </a:p>
          <a:p>
            <a:endParaRPr lang="fr-FR" sz="1400" b="1" dirty="0">
              <a:latin typeface="TypoSlabserif-Light" panose="02000403050000020004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1900" dirty="0" smtClean="0">
                <a:latin typeface="TypoSlabserif-Light" panose="02000403050000020004" pitchFamily="2" charset="0"/>
              </a:rPr>
              <a:t>L’Afrique peut être réceptive à l’innovation : exemple du « mobile »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FR" sz="1500" dirty="0" smtClean="0">
              <a:latin typeface="TypoSlabserif-Light" panose="02000403050000020004" pitchFamily="2" charset="0"/>
            </a:endParaRPr>
          </a:p>
          <a:p>
            <a:pPr marL="457200" indent="-457200">
              <a:buSzPct val="100000"/>
              <a:buFont typeface="Arial" panose="020B0604020202020204" pitchFamily="34" charset="0"/>
              <a:buChar char="•"/>
            </a:pPr>
            <a:r>
              <a:rPr lang="fr-FR" sz="1900" dirty="0" smtClean="0">
                <a:latin typeface="TypoSlabserif-Light" panose="02000403050000020004" pitchFamily="2" charset="0"/>
              </a:rPr>
              <a:t>Des solutions nouvelles peuvent être apportées en de nombreux secteurs et domaines : agriculture, énergie, commerce, finances.</a:t>
            </a:r>
          </a:p>
          <a:p>
            <a:pPr>
              <a:buSzPct val="100000"/>
            </a:pPr>
            <a:endParaRPr lang="fr-FR" sz="1900" dirty="0" smtClean="0">
              <a:latin typeface="TypoSlabserif-Light" panose="02000403050000020004" pitchFamily="2" charset="0"/>
            </a:endParaRPr>
          </a:p>
          <a:p>
            <a:pPr marL="457200" indent="-457200">
              <a:buFont typeface="+mj-lt"/>
              <a:buAutoNum type="arabicPeriod" startAt="4"/>
            </a:pPr>
            <a:r>
              <a:rPr lang="fr-FR" sz="2200" b="1" dirty="0" smtClean="0">
                <a:latin typeface="TypoSlabserif-Light" panose="02000403050000020004" pitchFamily="2" charset="0"/>
              </a:rPr>
              <a:t>Le </a:t>
            </a:r>
            <a:r>
              <a:rPr lang="fr-FR" sz="2200" b="1" dirty="0">
                <a:latin typeface="TypoSlabserif-Light" panose="02000403050000020004" pitchFamily="2" charset="0"/>
              </a:rPr>
              <a:t>pilier </a:t>
            </a:r>
            <a:r>
              <a:rPr lang="fr-FR" sz="2200" b="1" dirty="0" smtClean="0">
                <a:latin typeface="TypoSlabserif-Light" panose="02000403050000020004" pitchFamily="2" charset="0"/>
              </a:rPr>
              <a:t>social : INCLURE</a:t>
            </a:r>
            <a:endParaRPr lang="fr-FR" sz="2200" b="1" dirty="0">
              <a:latin typeface="TypoSlabserif-Light" panose="02000403050000020004" pitchFamily="2" charset="0"/>
            </a:endParaRPr>
          </a:p>
          <a:p>
            <a:endParaRPr lang="fr-FR" sz="1400" b="1" dirty="0">
              <a:latin typeface="TypoSlabserif-Light" panose="02000403050000020004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1900" dirty="0" smtClean="0">
                <a:latin typeface="TypoSlabserif-Light" panose="02000403050000020004" pitchFamily="2" charset="0"/>
              </a:rPr>
              <a:t>Le constat des retards : les OMD 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FR" sz="1500" dirty="0" smtClean="0">
              <a:latin typeface="TypoSlabserif-Light" panose="02000403050000020004" pitchFamily="2" charset="0"/>
            </a:endParaRPr>
          </a:p>
          <a:p>
            <a:pPr marL="457200" indent="-457200">
              <a:buSzPct val="100000"/>
              <a:buFont typeface="Arial" panose="020B0604020202020204" pitchFamily="34" charset="0"/>
              <a:buChar char="•"/>
            </a:pPr>
            <a:r>
              <a:rPr lang="fr-FR" sz="1900" dirty="0" smtClean="0">
                <a:latin typeface="TypoSlabserif-Light" panose="02000403050000020004" pitchFamily="2" charset="0"/>
              </a:rPr>
              <a:t>Réaliser des progrès massifs dans l’éducation et la formation professionnelle pour faciliter l’emploi ;</a:t>
            </a:r>
          </a:p>
          <a:p>
            <a:pPr marL="457200" indent="-457200">
              <a:buSzPct val="100000"/>
              <a:buFont typeface="Arial" panose="020B0604020202020204" pitchFamily="34" charset="0"/>
              <a:buChar char="•"/>
            </a:pPr>
            <a:endParaRPr lang="fr-FR" sz="1500" dirty="0" smtClean="0">
              <a:latin typeface="TypoSlabserif-Light" panose="02000403050000020004" pitchFamily="2" charset="0"/>
            </a:endParaRPr>
          </a:p>
          <a:p>
            <a:pPr marL="457200" indent="-457200">
              <a:buSzPct val="100000"/>
              <a:buFont typeface="Arial" panose="020B0604020202020204" pitchFamily="34" charset="0"/>
              <a:buChar char="•"/>
            </a:pPr>
            <a:r>
              <a:rPr lang="fr-FR" sz="1900" dirty="0" smtClean="0">
                <a:latin typeface="TypoSlabserif-Light" panose="02000403050000020004" pitchFamily="2" charset="0"/>
              </a:rPr>
              <a:t>Développer des pôles locaux de développement  ;</a:t>
            </a:r>
          </a:p>
          <a:p>
            <a:pPr marL="457200" indent="-457200">
              <a:buSzPct val="100000"/>
              <a:buFont typeface="Arial" panose="020B0604020202020204" pitchFamily="34" charset="0"/>
              <a:buChar char="•"/>
            </a:pPr>
            <a:endParaRPr lang="fr-FR" sz="1500" dirty="0" smtClean="0">
              <a:latin typeface="TypoSlabserif-Light" panose="02000403050000020004" pitchFamily="2" charset="0"/>
            </a:endParaRPr>
          </a:p>
          <a:p>
            <a:pPr marL="457200" indent="-457200">
              <a:buSzPct val="100000"/>
              <a:buFont typeface="Arial" panose="020B0604020202020204" pitchFamily="34" charset="0"/>
              <a:buChar char="•"/>
            </a:pPr>
            <a:r>
              <a:rPr lang="fr-FR" sz="1900" dirty="0" smtClean="0">
                <a:latin typeface="TypoSlabserif-Light" panose="02000403050000020004" pitchFamily="2" charset="0"/>
              </a:rPr>
              <a:t>Assurer une protection sociale minimale.</a:t>
            </a:r>
            <a:endParaRPr lang="fr-FR" sz="1900" dirty="0">
              <a:latin typeface="TypoSlabserif-Light" panose="02000403050000020004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804803" y="6453336"/>
            <a:ext cx="153439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1400" dirty="0">
                <a:solidFill>
                  <a:schemeClr val="bg1"/>
                </a:solidFill>
                <a:latin typeface="TypoSlabserif-Light" panose="02000403050000020004" pitchFamily="2" charset="0"/>
              </a:rPr>
              <a:t>Paris 11 juin 2015</a:t>
            </a: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35436"/>
            <a:ext cx="9144000" cy="1022564"/>
          </a:xfrm>
          <a:prstGeom prst="rect">
            <a:avLst/>
          </a:prstGeom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>
          <a:xfrm>
            <a:off x="6553200" y="6165304"/>
            <a:ext cx="2133600" cy="365125"/>
          </a:xfrm>
        </p:spPr>
        <p:txBody>
          <a:bodyPr/>
          <a:lstStyle/>
          <a:p>
            <a:fld id="{9C02F0E2-2BD1-42EE-8AAC-FB64A3EC166E}" type="slidenum">
              <a:rPr lang="fr-FR" smtClean="0">
                <a:solidFill>
                  <a:schemeClr val="bg1"/>
                </a:solidFill>
                <a:latin typeface="TypoSlabserif-Light" panose="02000403050000020004" pitchFamily="2" charset="0"/>
              </a:rPr>
              <a:pPr/>
              <a:t>6</a:t>
            </a:fld>
            <a:endParaRPr lang="fr-FR" dirty="0">
              <a:solidFill>
                <a:schemeClr val="bg1"/>
              </a:solidFill>
              <a:latin typeface="TypoSlabserif-Light" panose="02000403050000020004" pitchFamily="2" charset="0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2854498"/>
            <a:ext cx="2673481" cy="281600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804803" y="6453336"/>
            <a:ext cx="153439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1400" dirty="0">
                <a:solidFill>
                  <a:schemeClr val="bg1"/>
                </a:solidFill>
                <a:latin typeface="TypoSlabserif-Light" panose="02000403050000020004" pitchFamily="2" charset="0"/>
              </a:rPr>
              <a:t>Paris 11 juin 2015</a:t>
            </a:r>
          </a:p>
        </p:txBody>
      </p:sp>
      <p:sp>
        <p:nvSpPr>
          <p:cNvPr id="7" name="Espace réservé du texte 2"/>
          <p:cNvSpPr txBox="1">
            <a:spLocks/>
          </p:cNvSpPr>
          <p:nvPr/>
        </p:nvSpPr>
        <p:spPr>
          <a:xfrm>
            <a:off x="1125303" y="428605"/>
            <a:ext cx="6893395" cy="80061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2500" spc="150" dirty="0">
                <a:solidFill>
                  <a:schemeClr val="accent6">
                    <a:lumMod val="50000"/>
                  </a:schemeClr>
                </a:solidFill>
                <a:latin typeface="TypoSlabserif-Light" panose="02000403050000020004" pitchFamily="2" charset="0"/>
              </a:rPr>
              <a:t>C/ LES </a:t>
            </a:r>
            <a:r>
              <a:rPr lang="fr-FR" sz="2500" spc="150" dirty="0" smtClean="0">
                <a:solidFill>
                  <a:schemeClr val="accent6">
                    <a:lumMod val="50000"/>
                  </a:schemeClr>
                </a:solidFill>
                <a:latin typeface="TypoSlabserif-Light" panose="02000403050000020004" pitchFamily="2" charset="0"/>
              </a:rPr>
              <a:t>OBSTACLES A L’EMERGENCE</a:t>
            </a:r>
            <a:endParaRPr lang="fr-FR" sz="2500" spc="150" dirty="0">
              <a:solidFill>
                <a:schemeClr val="accent6">
                  <a:lumMod val="50000"/>
                </a:schemeClr>
              </a:solidFill>
              <a:latin typeface="TypoSlabserif-Light" panose="02000403050000020004" pitchFamily="2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755576" y="1556792"/>
            <a:ext cx="7632848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fr-FR" sz="2200" b="1" dirty="0">
                <a:latin typeface="TypoSlabserif-Light" panose="02000403050000020004" pitchFamily="2" charset="0"/>
              </a:rPr>
              <a:t>Les obstacles aux mutations </a:t>
            </a:r>
            <a:r>
              <a:rPr lang="fr-FR" sz="2200" b="1" dirty="0" smtClean="0">
                <a:latin typeface="TypoSlabserif-Light" panose="02000403050000020004" pitchFamily="2" charset="0"/>
              </a:rPr>
              <a:t>requises</a:t>
            </a:r>
          </a:p>
          <a:p>
            <a:pPr marL="342900" indent="-342900">
              <a:buAutoNum type="arabicPeriod"/>
            </a:pPr>
            <a:endParaRPr lang="fr-FR" b="1" dirty="0">
              <a:latin typeface="TypoSlabserif-Light" panose="02000403050000020004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1900" dirty="0" smtClean="0">
                <a:latin typeface="TypoSlabserif-Light" panose="02000403050000020004" pitchFamily="2" charset="0"/>
              </a:rPr>
              <a:t>Résistance </a:t>
            </a:r>
            <a:r>
              <a:rPr lang="fr-FR" sz="1900" dirty="0">
                <a:latin typeface="TypoSlabserif-Light" panose="02000403050000020004" pitchFamily="2" charset="0"/>
              </a:rPr>
              <a:t>des </a:t>
            </a:r>
            <a:r>
              <a:rPr lang="fr-FR" sz="1900" dirty="0" smtClean="0">
                <a:latin typeface="TypoSlabserif-Light" panose="02000403050000020004" pitchFamily="2" charset="0"/>
              </a:rPr>
              <a:t>structures ;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1400" dirty="0" smtClean="0">
              <a:latin typeface="TypoSlabserif-Light" panose="02000403050000020004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1900" dirty="0" smtClean="0">
                <a:latin typeface="TypoSlabserif-Light" panose="02000403050000020004" pitchFamily="2" charset="0"/>
              </a:rPr>
              <a:t>Résistance </a:t>
            </a:r>
            <a:r>
              <a:rPr lang="fr-FR" sz="1900" dirty="0">
                <a:latin typeface="TypoSlabserif-Light" panose="02000403050000020004" pitchFamily="2" charset="0"/>
              </a:rPr>
              <a:t>des </a:t>
            </a:r>
            <a:r>
              <a:rPr lang="fr-FR" sz="1900" dirty="0" smtClean="0">
                <a:latin typeface="TypoSlabserif-Light" panose="02000403050000020004" pitchFamily="2" charset="0"/>
              </a:rPr>
              <a:t>mentalités.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1200" dirty="0" smtClean="0">
              <a:latin typeface="TypoSlabserif-Light" panose="02000403050000020004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1200" dirty="0">
              <a:latin typeface="TypoSlabserif-Light" panose="02000403050000020004" pitchFamily="2" charset="0"/>
            </a:endParaRPr>
          </a:p>
          <a:p>
            <a:pPr marL="457200" indent="-457200">
              <a:buFont typeface="+mj-lt"/>
              <a:buAutoNum type="arabicPeriod" startAt="2"/>
            </a:pPr>
            <a:r>
              <a:rPr lang="fr-FR" sz="2200" b="1" dirty="0">
                <a:latin typeface="TypoSlabserif-Light" panose="02000403050000020004" pitchFamily="2" charset="0"/>
              </a:rPr>
              <a:t>Les </a:t>
            </a:r>
            <a:r>
              <a:rPr lang="fr-FR" sz="2200" b="1" dirty="0" smtClean="0">
                <a:latin typeface="TypoSlabserif-Light" panose="02000403050000020004" pitchFamily="2" charset="0"/>
              </a:rPr>
              <a:t>nouveaux défis</a:t>
            </a:r>
            <a:endParaRPr lang="fr-FR" sz="2200" b="1" dirty="0">
              <a:latin typeface="TypoSlabserif-Light" panose="02000403050000020004" pitchFamily="2" charset="0"/>
            </a:endParaRPr>
          </a:p>
          <a:p>
            <a:pPr marL="342900" indent="-342900">
              <a:buAutoNum type="arabicPeriod" startAt="2"/>
            </a:pPr>
            <a:endParaRPr lang="fr-FR" b="1" dirty="0">
              <a:latin typeface="TypoSlabserif-Light" panose="02000403050000020004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1900" dirty="0" smtClean="0">
                <a:latin typeface="TypoSlabserif-Light" panose="02000403050000020004" pitchFamily="2" charset="0"/>
              </a:rPr>
              <a:t>Le challenge majeur de la démographie. </a:t>
            </a:r>
          </a:p>
          <a:p>
            <a:pPr marL="342900" indent="-342900"/>
            <a:endParaRPr lang="fr-FR" sz="1400" dirty="0">
              <a:latin typeface="TypoSlabserif-Light" panose="02000403050000020004" pitchFamily="2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2854498"/>
            <a:ext cx="2673481" cy="2816003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35436"/>
            <a:ext cx="9144000" cy="1022564"/>
          </a:xfrm>
          <a:prstGeom prst="rect">
            <a:avLst/>
          </a:prstGeom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553200" y="6165304"/>
            <a:ext cx="2133600" cy="365125"/>
          </a:xfrm>
        </p:spPr>
        <p:txBody>
          <a:bodyPr/>
          <a:lstStyle/>
          <a:p>
            <a:fld id="{9C02F0E2-2BD1-42EE-8AAC-FB64A3EC166E}" type="slidenum">
              <a:rPr lang="fr-FR" smtClean="0">
                <a:solidFill>
                  <a:schemeClr val="bg1"/>
                </a:solidFill>
                <a:latin typeface="TypoSlabserif-Light" panose="02000403050000020004" pitchFamily="2" charset="0"/>
              </a:rPr>
              <a:pPr/>
              <a:t>7</a:t>
            </a:fld>
            <a:endParaRPr lang="fr-FR" dirty="0">
              <a:solidFill>
                <a:schemeClr val="bg1"/>
              </a:solidFill>
              <a:latin typeface="TypoSlabserif-Light" panose="02000403050000020004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804803" y="6453336"/>
            <a:ext cx="153439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1400" dirty="0">
                <a:solidFill>
                  <a:schemeClr val="bg1"/>
                </a:solidFill>
                <a:latin typeface="TypoSlabserif-Light" panose="02000403050000020004" pitchFamily="2" charset="0"/>
              </a:rPr>
              <a:t>Paris 11 juin 2015</a:t>
            </a:r>
          </a:p>
        </p:txBody>
      </p:sp>
      <p:graphicFrame>
        <p:nvGraphicFramePr>
          <p:cNvPr id="13" name="Tableau 1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865310459"/>
              </p:ext>
            </p:extLst>
          </p:nvPr>
        </p:nvGraphicFramePr>
        <p:xfrm>
          <a:off x="395536" y="2650587"/>
          <a:ext cx="4392485" cy="277200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12500"/>
                <a:gridCol w="535997"/>
                <a:gridCol w="535997"/>
                <a:gridCol w="535997"/>
                <a:gridCol w="535997"/>
                <a:gridCol w="535997"/>
              </a:tblGrid>
              <a:tr h="357556">
                <a:tc>
                  <a:txBody>
                    <a:bodyPr/>
                    <a:lstStyle/>
                    <a:p>
                      <a:endParaRPr lang="fr-FR" sz="1250" dirty="0">
                        <a:latin typeface="TypoSlabserif-Light" panose="0200040305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50" dirty="0" smtClean="0">
                          <a:solidFill>
                            <a:schemeClr val="bg1"/>
                          </a:solidFill>
                          <a:latin typeface="TypoSlabserif-Light" panose="02000403050000020004" pitchFamily="2" charset="0"/>
                        </a:rPr>
                        <a:t>1960</a:t>
                      </a:r>
                      <a:endParaRPr lang="fr-FR" sz="1250" dirty="0">
                        <a:solidFill>
                          <a:schemeClr val="bg1"/>
                        </a:solidFill>
                        <a:latin typeface="TypoSlabserif-Light" panose="0200040305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50" dirty="0" smtClean="0">
                          <a:solidFill>
                            <a:schemeClr val="bg1"/>
                          </a:solidFill>
                          <a:latin typeface="TypoSlabserif-Light" panose="02000403050000020004" pitchFamily="2" charset="0"/>
                        </a:rPr>
                        <a:t>1980</a:t>
                      </a:r>
                      <a:endParaRPr lang="fr-FR" sz="1250" dirty="0">
                        <a:solidFill>
                          <a:schemeClr val="bg1"/>
                        </a:solidFill>
                        <a:latin typeface="TypoSlabserif-Light" panose="0200040305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50" dirty="0" smtClean="0">
                          <a:solidFill>
                            <a:schemeClr val="bg1"/>
                          </a:solidFill>
                          <a:latin typeface="TypoSlabserif-Light" panose="02000403050000020004" pitchFamily="2" charset="0"/>
                        </a:rPr>
                        <a:t>2000</a:t>
                      </a:r>
                      <a:endParaRPr lang="fr-FR" sz="1250" dirty="0">
                        <a:solidFill>
                          <a:schemeClr val="bg1"/>
                        </a:solidFill>
                        <a:latin typeface="TypoSlabserif-Light" panose="0200040305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50" dirty="0" smtClean="0">
                          <a:solidFill>
                            <a:schemeClr val="bg1"/>
                          </a:solidFill>
                          <a:latin typeface="TypoSlabserif-Light" panose="02000403050000020004" pitchFamily="2" charset="0"/>
                        </a:rPr>
                        <a:t>2013</a:t>
                      </a:r>
                      <a:endParaRPr lang="fr-FR" sz="1250" dirty="0">
                        <a:solidFill>
                          <a:schemeClr val="bg1"/>
                        </a:solidFill>
                        <a:latin typeface="TypoSlabserif-Light" panose="0200040305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50" dirty="0" smtClean="0">
                          <a:solidFill>
                            <a:schemeClr val="bg1"/>
                          </a:solidFill>
                          <a:latin typeface="TypoSlabserif-Light" panose="02000403050000020004" pitchFamily="2" charset="0"/>
                        </a:rPr>
                        <a:t>2050</a:t>
                      </a:r>
                      <a:endParaRPr lang="fr-FR" sz="1250" dirty="0">
                        <a:solidFill>
                          <a:schemeClr val="bg1"/>
                        </a:solidFill>
                        <a:latin typeface="TypoSlabserif-Light" panose="0200040305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50000"/>
                      </a:schemeClr>
                    </a:solidFill>
                  </a:tcPr>
                </a:tc>
              </a:tr>
              <a:tr h="344921">
                <a:tc>
                  <a:txBody>
                    <a:bodyPr/>
                    <a:lstStyle/>
                    <a:p>
                      <a:r>
                        <a:rPr lang="fr-FR" sz="1250" dirty="0" smtClean="0">
                          <a:solidFill>
                            <a:schemeClr val="bg1"/>
                          </a:solidFill>
                          <a:latin typeface="TypoSlabserif-Light" panose="02000403050000020004" pitchFamily="2" charset="0"/>
                        </a:rPr>
                        <a:t>Monde</a:t>
                      </a:r>
                      <a:endParaRPr lang="fr-FR" sz="1250" dirty="0">
                        <a:solidFill>
                          <a:schemeClr val="bg1"/>
                        </a:solidFill>
                        <a:latin typeface="TypoSlabserif-Light" panose="0200040305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9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50" dirty="0" smtClean="0">
                          <a:latin typeface="TypoSlabserif-Light" panose="02000403050000020004" pitchFamily="2" charset="0"/>
                        </a:rPr>
                        <a:t>3026</a:t>
                      </a:r>
                      <a:endParaRPr lang="fr-FR" sz="1250" dirty="0">
                        <a:latin typeface="TypoSlabserif-Light" panose="0200040305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50" dirty="0" smtClean="0">
                          <a:latin typeface="TypoSlabserif-Light" panose="02000403050000020004" pitchFamily="2" charset="0"/>
                        </a:rPr>
                        <a:t>4449</a:t>
                      </a:r>
                      <a:endParaRPr lang="fr-FR" sz="1250" dirty="0">
                        <a:latin typeface="TypoSlabserif-Light" panose="0200040305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50" dirty="0" smtClean="0">
                          <a:latin typeface="TypoSlabserif-Light" panose="02000403050000020004" pitchFamily="2" charset="0"/>
                        </a:rPr>
                        <a:t>6127</a:t>
                      </a:r>
                      <a:endParaRPr lang="fr-FR" sz="1250" dirty="0">
                        <a:latin typeface="TypoSlabserif-Light" panose="0200040305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50" dirty="0" smtClean="0">
                          <a:latin typeface="TypoSlabserif-Light" panose="02000403050000020004" pitchFamily="2" charset="0"/>
                        </a:rPr>
                        <a:t>7137</a:t>
                      </a:r>
                      <a:endParaRPr lang="fr-FR" sz="1250" dirty="0">
                        <a:latin typeface="TypoSlabserif-Light" panose="0200040305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50" dirty="0" smtClean="0">
                          <a:latin typeface="TypoSlabserif-Light" panose="02000403050000020004" pitchFamily="2" charset="0"/>
                        </a:rPr>
                        <a:t>9727</a:t>
                      </a:r>
                      <a:endParaRPr lang="fr-FR" sz="1250" dirty="0">
                        <a:latin typeface="TypoSlabserif-Light" panose="0200040305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44921">
                <a:tc>
                  <a:txBody>
                    <a:bodyPr/>
                    <a:lstStyle/>
                    <a:p>
                      <a:r>
                        <a:rPr lang="fr-FR" sz="1250" dirty="0" smtClean="0">
                          <a:solidFill>
                            <a:schemeClr val="bg1"/>
                          </a:solidFill>
                          <a:latin typeface="TypoSlabserif-Light" panose="02000403050000020004" pitchFamily="2" charset="0"/>
                        </a:rPr>
                        <a:t>Europe</a:t>
                      </a:r>
                      <a:endParaRPr lang="fr-FR" sz="1250" dirty="0">
                        <a:solidFill>
                          <a:schemeClr val="bg1"/>
                        </a:solidFill>
                        <a:latin typeface="TypoSlabserif-Light" panose="0200040305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50" dirty="0" smtClean="0">
                          <a:latin typeface="TypoSlabserif-Light" panose="02000403050000020004" pitchFamily="2" charset="0"/>
                        </a:rPr>
                        <a:t>605</a:t>
                      </a:r>
                      <a:endParaRPr lang="fr-FR" sz="1250" dirty="0">
                        <a:latin typeface="TypoSlabserif-Light" panose="0200040305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50" dirty="0" smtClean="0">
                          <a:latin typeface="TypoSlabserif-Light" panose="02000403050000020004" pitchFamily="2" charset="0"/>
                        </a:rPr>
                        <a:t>694</a:t>
                      </a:r>
                      <a:endParaRPr lang="fr-FR" sz="1250" dirty="0">
                        <a:latin typeface="TypoSlabserif-Light" panose="0200040305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50" dirty="0" smtClean="0">
                          <a:latin typeface="TypoSlabserif-Light" panose="02000403050000020004" pitchFamily="2" charset="0"/>
                        </a:rPr>
                        <a:t>729</a:t>
                      </a:r>
                      <a:endParaRPr lang="fr-FR" sz="1250" dirty="0">
                        <a:latin typeface="TypoSlabserif-Light" panose="0200040305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50" dirty="0" smtClean="0">
                          <a:latin typeface="TypoSlabserif-Light" panose="02000403050000020004" pitchFamily="2" charset="0"/>
                        </a:rPr>
                        <a:t>740</a:t>
                      </a:r>
                      <a:endParaRPr lang="fr-FR" sz="1250" dirty="0">
                        <a:latin typeface="TypoSlabserif-Light" panose="0200040305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50" dirty="0" smtClean="0">
                          <a:latin typeface="TypoSlabserif-Light" panose="02000403050000020004" pitchFamily="2" charset="0"/>
                        </a:rPr>
                        <a:t>726</a:t>
                      </a:r>
                      <a:endParaRPr lang="fr-FR" sz="1250" dirty="0">
                        <a:latin typeface="TypoSlabserif-Light" panose="0200040305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44921">
                <a:tc>
                  <a:txBody>
                    <a:bodyPr/>
                    <a:lstStyle/>
                    <a:p>
                      <a:r>
                        <a:rPr lang="fr-FR" sz="1250" dirty="0" smtClean="0">
                          <a:solidFill>
                            <a:schemeClr val="bg1"/>
                          </a:solidFill>
                          <a:latin typeface="TypoSlabserif-Light" panose="02000403050000020004" pitchFamily="2" charset="0"/>
                        </a:rPr>
                        <a:t>Amérique du nord</a:t>
                      </a:r>
                      <a:endParaRPr lang="fr-FR" sz="1250" dirty="0">
                        <a:solidFill>
                          <a:schemeClr val="bg1"/>
                        </a:solidFill>
                        <a:latin typeface="TypoSlabserif-Light" panose="0200040305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50" dirty="0" smtClean="0">
                          <a:latin typeface="TypoSlabserif-Light" panose="02000403050000020004" pitchFamily="2" charset="0"/>
                        </a:rPr>
                        <a:t>205</a:t>
                      </a:r>
                      <a:endParaRPr lang="fr-FR" sz="1250" dirty="0">
                        <a:latin typeface="TypoSlabserif-Light" panose="0200040305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50" dirty="0" smtClean="0">
                          <a:latin typeface="TypoSlabserif-Light" panose="02000403050000020004" pitchFamily="2" charset="0"/>
                        </a:rPr>
                        <a:t>253</a:t>
                      </a:r>
                      <a:endParaRPr lang="fr-FR" sz="1250" dirty="0">
                        <a:latin typeface="TypoSlabserif-Light" panose="0200040305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50" dirty="0" smtClean="0">
                          <a:latin typeface="TypoSlabserif-Light" panose="02000403050000020004" pitchFamily="2" charset="0"/>
                        </a:rPr>
                        <a:t>312</a:t>
                      </a:r>
                      <a:endParaRPr lang="fr-FR" sz="1250" dirty="0">
                        <a:latin typeface="TypoSlabserif-Light" panose="0200040305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50" dirty="0" smtClean="0">
                          <a:latin typeface="TypoSlabserif-Light" panose="02000403050000020004" pitchFamily="2" charset="0"/>
                        </a:rPr>
                        <a:t>352</a:t>
                      </a:r>
                      <a:endParaRPr lang="fr-FR" sz="1250" dirty="0">
                        <a:latin typeface="TypoSlabserif-Light" panose="0200040305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50" dirty="0" smtClean="0">
                          <a:latin typeface="TypoSlabserif-Light" panose="02000403050000020004" pitchFamily="2" charset="0"/>
                        </a:rPr>
                        <a:t>448</a:t>
                      </a:r>
                      <a:endParaRPr lang="fr-FR" sz="1250" dirty="0">
                        <a:latin typeface="TypoSlabserif-Light" panose="0200040305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44921">
                <a:tc>
                  <a:txBody>
                    <a:bodyPr/>
                    <a:lstStyle/>
                    <a:p>
                      <a:r>
                        <a:rPr lang="fr-FR" sz="1250" dirty="0" smtClean="0">
                          <a:solidFill>
                            <a:schemeClr val="bg1"/>
                          </a:solidFill>
                          <a:latin typeface="TypoSlabserif-Light" panose="02000403050000020004" pitchFamily="2" charset="0"/>
                        </a:rPr>
                        <a:t>Chine</a:t>
                      </a:r>
                      <a:endParaRPr lang="fr-FR" sz="1250" dirty="0">
                        <a:solidFill>
                          <a:schemeClr val="bg1"/>
                        </a:solidFill>
                        <a:latin typeface="TypoSlabserif-Light" panose="0200040305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65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50" dirty="0" smtClean="0">
                          <a:latin typeface="TypoSlabserif-Light" panose="02000403050000020004" pitchFamily="2" charset="0"/>
                        </a:rPr>
                        <a:t>667</a:t>
                      </a:r>
                      <a:endParaRPr lang="fr-FR" sz="1250" dirty="0">
                        <a:latin typeface="TypoSlabserif-Light" panose="0200040305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50" dirty="0" smtClean="0">
                          <a:latin typeface="TypoSlabserif-Light" panose="02000403050000020004" pitchFamily="2" charset="0"/>
                        </a:rPr>
                        <a:t>981</a:t>
                      </a:r>
                      <a:endParaRPr lang="fr-FR" sz="1250" dirty="0">
                        <a:latin typeface="TypoSlabserif-Light" panose="0200040305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50" dirty="0" smtClean="0">
                          <a:latin typeface="TypoSlabserif-Light" panose="02000403050000020004" pitchFamily="2" charset="0"/>
                        </a:rPr>
                        <a:t>1262</a:t>
                      </a:r>
                      <a:endParaRPr lang="fr-FR" sz="1250" dirty="0">
                        <a:latin typeface="TypoSlabserif-Light" panose="0200040305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50" dirty="0" smtClean="0">
                          <a:latin typeface="TypoSlabserif-Light" panose="02000403050000020004" pitchFamily="2" charset="0"/>
                        </a:rPr>
                        <a:t>1357</a:t>
                      </a:r>
                      <a:endParaRPr lang="fr-FR" sz="1250" dirty="0">
                        <a:latin typeface="TypoSlabserif-Light" panose="0200040305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50" dirty="0" smtClean="0">
                          <a:latin typeface="TypoSlabserif-Light" panose="02000403050000020004" pitchFamily="2" charset="0"/>
                        </a:rPr>
                        <a:t>1314</a:t>
                      </a:r>
                      <a:endParaRPr lang="fr-FR" sz="1250" dirty="0">
                        <a:latin typeface="TypoSlabserif-Light" panose="0200040305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44921">
                <a:tc>
                  <a:txBody>
                    <a:bodyPr/>
                    <a:lstStyle/>
                    <a:p>
                      <a:r>
                        <a:rPr lang="fr-FR" sz="1250" dirty="0" smtClean="0">
                          <a:solidFill>
                            <a:schemeClr val="bg1"/>
                          </a:solidFill>
                          <a:latin typeface="TypoSlabserif-Light" panose="02000403050000020004" pitchFamily="2" charset="0"/>
                        </a:rPr>
                        <a:t>Inde</a:t>
                      </a:r>
                      <a:endParaRPr lang="fr-FR" sz="1250" dirty="0">
                        <a:solidFill>
                          <a:schemeClr val="bg1"/>
                        </a:solidFill>
                        <a:latin typeface="TypoSlabserif-Light" panose="0200040305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15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50" dirty="0" smtClean="0">
                          <a:latin typeface="TypoSlabserif-Light" panose="02000403050000020004" pitchFamily="2" charset="0"/>
                        </a:rPr>
                        <a:t>450</a:t>
                      </a:r>
                      <a:endParaRPr lang="fr-FR" sz="1250" dirty="0">
                        <a:latin typeface="TypoSlabserif-Light" panose="0200040305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50" dirty="0" smtClean="0">
                          <a:latin typeface="TypoSlabserif-Light" panose="02000403050000020004" pitchFamily="2" charset="0"/>
                        </a:rPr>
                        <a:t>683</a:t>
                      </a:r>
                      <a:endParaRPr lang="fr-FR" sz="1250" dirty="0">
                        <a:latin typeface="TypoSlabserif-Light" panose="0200040305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50" dirty="0" smtClean="0">
                          <a:latin typeface="TypoSlabserif-Light" panose="02000403050000020004" pitchFamily="2" charset="0"/>
                        </a:rPr>
                        <a:t>1000</a:t>
                      </a:r>
                      <a:endParaRPr lang="fr-FR" sz="1250" dirty="0">
                        <a:latin typeface="TypoSlabserif-Light" panose="0200040305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50" dirty="0" smtClean="0">
                          <a:latin typeface="TypoSlabserif-Light" panose="02000403050000020004" pitchFamily="2" charset="0"/>
                        </a:rPr>
                        <a:t>1276</a:t>
                      </a:r>
                      <a:endParaRPr lang="fr-FR" sz="1250" dirty="0">
                        <a:latin typeface="TypoSlabserif-Light" panose="0200040305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50" dirty="0" smtClean="0">
                          <a:latin typeface="TypoSlabserif-Light" panose="02000403050000020004" pitchFamily="2" charset="0"/>
                        </a:rPr>
                        <a:t>1652</a:t>
                      </a:r>
                      <a:endParaRPr lang="fr-FR" sz="1250" dirty="0">
                        <a:latin typeface="TypoSlabserif-Light" panose="0200040305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44921">
                <a:tc>
                  <a:txBody>
                    <a:bodyPr/>
                    <a:lstStyle/>
                    <a:p>
                      <a:r>
                        <a:rPr lang="fr-FR" sz="1250" dirty="0" smtClean="0">
                          <a:solidFill>
                            <a:schemeClr val="bg1"/>
                          </a:solidFill>
                          <a:latin typeface="TypoSlabserif-Light" panose="02000403050000020004" pitchFamily="2" charset="0"/>
                        </a:rPr>
                        <a:t>Afrique</a:t>
                      </a:r>
                      <a:endParaRPr lang="fr-FR" sz="1250" dirty="0">
                        <a:solidFill>
                          <a:schemeClr val="bg1"/>
                        </a:solidFill>
                        <a:latin typeface="TypoSlabserif-Light" panose="0200040305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42F0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50" dirty="0" smtClean="0">
                          <a:latin typeface="TypoSlabserif-Light" panose="02000403050000020004" pitchFamily="2" charset="0"/>
                        </a:rPr>
                        <a:t>275</a:t>
                      </a:r>
                      <a:endParaRPr lang="fr-FR" sz="1250" dirty="0">
                        <a:latin typeface="TypoSlabserif-Light" panose="0200040305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50" dirty="0" smtClean="0">
                          <a:latin typeface="TypoSlabserif-Light" panose="02000403050000020004" pitchFamily="2" charset="0"/>
                        </a:rPr>
                        <a:t>480</a:t>
                      </a:r>
                      <a:endParaRPr lang="fr-FR" sz="1250" dirty="0">
                        <a:latin typeface="TypoSlabserif-Light" panose="0200040305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50" dirty="0" smtClean="0">
                          <a:latin typeface="TypoSlabserif-Light" panose="02000403050000020004" pitchFamily="2" charset="0"/>
                        </a:rPr>
                        <a:t>808</a:t>
                      </a:r>
                      <a:endParaRPr lang="fr-FR" sz="1250" dirty="0">
                        <a:latin typeface="TypoSlabserif-Light" panose="0200040305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50" dirty="0" smtClean="0">
                          <a:latin typeface="TypoSlabserif-Light" panose="02000403050000020004" pitchFamily="2" charset="0"/>
                        </a:rPr>
                        <a:t>1100</a:t>
                      </a:r>
                      <a:endParaRPr lang="fr-FR" sz="1250" dirty="0">
                        <a:latin typeface="TypoSlabserif-Light" panose="0200040305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50" dirty="0" smtClean="0">
                          <a:latin typeface="TypoSlabserif-Light" panose="02000403050000020004" pitchFamily="2" charset="0"/>
                        </a:rPr>
                        <a:t>2431</a:t>
                      </a:r>
                      <a:endParaRPr lang="fr-FR" sz="1250" dirty="0">
                        <a:latin typeface="TypoSlabserif-Light" panose="0200040305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44921">
                <a:tc>
                  <a:txBody>
                    <a:bodyPr/>
                    <a:lstStyle/>
                    <a:p>
                      <a:r>
                        <a:rPr lang="fr-FR" sz="1250" dirty="0" smtClean="0">
                          <a:solidFill>
                            <a:schemeClr val="bg1"/>
                          </a:solidFill>
                          <a:latin typeface="TypoSlabserif-Light" panose="02000403050000020004" pitchFamily="2" charset="0"/>
                        </a:rPr>
                        <a:t>Afrique Subsaharienne</a:t>
                      </a:r>
                      <a:endParaRPr lang="fr-FR" sz="1250" dirty="0">
                        <a:solidFill>
                          <a:schemeClr val="bg1"/>
                        </a:solidFill>
                        <a:latin typeface="TypoSlabserif-Light" panose="0200040305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5D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50" dirty="0" smtClean="0">
                          <a:latin typeface="TypoSlabserif-Light" panose="02000403050000020004" pitchFamily="2" charset="0"/>
                        </a:rPr>
                        <a:t>185</a:t>
                      </a:r>
                      <a:endParaRPr lang="fr-FR" sz="1250" dirty="0">
                        <a:latin typeface="TypoSlabserif-Light" panose="0200040305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50" dirty="0" smtClean="0">
                          <a:latin typeface="TypoSlabserif-Light" panose="02000403050000020004" pitchFamily="2" charset="0"/>
                        </a:rPr>
                        <a:t>369</a:t>
                      </a:r>
                      <a:endParaRPr lang="fr-FR" sz="1250" dirty="0">
                        <a:latin typeface="TypoSlabserif-Light" panose="0200040305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50" dirty="0" smtClean="0">
                          <a:latin typeface="TypoSlabserif-Light" panose="02000403050000020004" pitchFamily="2" charset="0"/>
                        </a:rPr>
                        <a:t>637</a:t>
                      </a:r>
                      <a:endParaRPr lang="fr-FR" sz="1250" dirty="0">
                        <a:latin typeface="TypoSlabserif-Light" panose="0200040305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50" dirty="0" smtClean="0">
                          <a:latin typeface="TypoSlabserif-Light" panose="02000403050000020004" pitchFamily="2" charset="0"/>
                        </a:rPr>
                        <a:t>926</a:t>
                      </a:r>
                      <a:endParaRPr lang="fr-FR" sz="1250" dirty="0">
                        <a:latin typeface="TypoSlabserif-Light" panose="0200040305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50" dirty="0" smtClean="0">
                          <a:latin typeface="TypoSlabserif-Light" panose="02000403050000020004" pitchFamily="2" charset="0"/>
                        </a:rPr>
                        <a:t>2185</a:t>
                      </a:r>
                      <a:endParaRPr lang="fr-FR" sz="1250" dirty="0">
                        <a:latin typeface="TypoSlabserif-Light" panose="0200040305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4" name="Imag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7125" y="1124744"/>
            <a:ext cx="3804069" cy="4343409"/>
          </a:xfrm>
          <a:prstGeom prst="rect">
            <a:avLst/>
          </a:prstGeom>
        </p:spPr>
      </p:pic>
      <p:sp>
        <p:nvSpPr>
          <p:cNvPr id="8" name="Espace réservé du texte 2"/>
          <p:cNvSpPr txBox="1">
            <a:spLocks/>
          </p:cNvSpPr>
          <p:nvPr/>
        </p:nvSpPr>
        <p:spPr>
          <a:xfrm>
            <a:off x="1125303" y="284589"/>
            <a:ext cx="6893395" cy="62413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2400" spc="150" dirty="0" smtClean="0">
                <a:solidFill>
                  <a:schemeClr val="accent6">
                    <a:lumMod val="50000"/>
                  </a:schemeClr>
                </a:solidFill>
                <a:latin typeface="TypoSlabserif-Light" panose="02000403050000020004" pitchFamily="2" charset="0"/>
              </a:rPr>
              <a:t>POPULATION</a:t>
            </a:r>
          </a:p>
          <a:p>
            <a:pPr marL="0" indent="0" algn="ctr">
              <a:buNone/>
            </a:pPr>
            <a:r>
              <a:rPr lang="fr-FR" sz="1400" spc="150" dirty="0" smtClean="0">
                <a:solidFill>
                  <a:schemeClr val="accent6">
                    <a:lumMod val="50000"/>
                  </a:schemeClr>
                </a:solidFill>
                <a:latin typeface="TypoSlabserif-Light" panose="02000403050000020004" pitchFamily="2" charset="0"/>
              </a:rPr>
              <a:t>(en millions d’habitants)</a:t>
            </a:r>
            <a:endParaRPr lang="fr-FR" sz="1400" spc="150" dirty="0">
              <a:solidFill>
                <a:schemeClr val="accent6">
                  <a:lumMod val="50000"/>
                </a:schemeClr>
              </a:solidFill>
              <a:latin typeface="TypoSlabserif-Light" panose="02000403050000020004" pitchFamily="2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35436"/>
            <a:ext cx="9144000" cy="1022564"/>
          </a:xfrm>
          <a:prstGeom prst="rect">
            <a:avLst/>
          </a:prstGeom>
        </p:spPr>
      </p:pic>
      <p:sp>
        <p:nvSpPr>
          <p:cNvPr id="7" name="Espace réservé du numéro de diapositive 2"/>
          <p:cNvSpPr>
            <a:spLocks noGrp="1"/>
          </p:cNvSpPr>
          <p:nvPr>
            <p:ph type="sldNum" sz="quarter" idx="12"/>
          </p:nvPr>
        </p:nvSpPr>
        <p:spPr>
          <a:xfrm>
            <a:off x="6553200" y="6165304"/>
            <a:ext cx="2133600" cy="365125"/>
          </a:xfrm>
        </p:spPr>
        <p:txBody>
          <a:bodyPr/>
          <a:lstStyle/>
          <a:p>
            <a:r>
              <a:rPr lang="fr-FR" dirty="0" smtClean="0">
                <a:solidFill>
                  <a:schemeClr val="bg1"/>
                </a:solidFill>
                <a:latin typeface="TypoSlabserif-Light" panose="02000403050000020004" pitchFamily="2" charset="0"/>
              </a:rPr>
              <a:t>8</a:t>
            </a:r>
            <a:endParaRPr lang="fr-FR" dirty="0">
              <a:solidFill>
                <a:schemeClr val="bg1"/>
              </a:solidFill>
              <a:latin typeface="TypoSlabserif-Light" panose="02000403050000020004" pitchFamily="2" charset="0"/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2854498"/>
            <a:ext cx="2673481" cy="281600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804803" y="6453336"/>
            <a:ext cx="153439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1400" dirty="0">
                <a:solidFill>
                  <a:schemeClr val="bg1"/>
                </a:solidFill>
                <a:latin typeface="TypoSlabserif-Light" panose="02000403050000020004" pitchFamily="2" charset="0"/>
              </a:rPr>
              <a:t>Paris 11 juin 2015</a:t>
            </a:r>
          </a:p>
        </p:txBody>
      </p:sp>
      <p:sp>
        <p:nvSpPr>
          <p:cNvPr id="10" name="Espace réservé du texte 2"/>
          <p:cNvSpPr txBox="1">
            <a:spLocks/>
          </p:cNvSpPr>
          <p:nvPr/>
        </p:nvSpPr>
        <p:spPr>
          <a:xfrm>
            <a:off x="1125303" y="428605"/>
            <a:ext cx="6893395" cy="80061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2000" spc="150" dirty="0" smtClean="0">
                <a:solidFill>
                  <a:schemeClr val="accent6">
                    <a:lumMod val="50000"/>
                  </a:schemeClr>
                </a:solidFill>
                <a:latin typeface="TypoSlabserif-Light" panose="02000403050000020004" pitchFamily="2" charset="0"/>
              </a:rPr>
              <a:t>CROISSANCES ECONOMIQUE ET DEMOGRAPHIQUE</a:t>
            </a:r>
            <a:endParaRPr lang="fr-FR" sz="2000" spc="150" dirty="0">
              <a:solidFill>
                <a:schemeClr val="accent6">
                  <a:lumMod val="50000"/>
                </a:schemeClr>
              </a:solidFill>
              <a:latin typeface="TypoSlabserif-Light" panose="02000403050000020004" pitchFamily="2" charset="0"/>
            </a:endParaRPr>
          </a:p>
        </p:txBody>
      </p:sp>
      <p:graphicFrame>
        <p:nvGraphicFramePr>
          <p:cNvPr id="12" name="Tableau 1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678853162"/>
              </p:ext>
            </p:extLst>
          </p:nvPr>
        </p:nvGraphicFramePr>
        <p:xfrm>
          <a:off x="476212" y="1556792"/>
          <a:ext cx="6264697" cy="359999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84176"/>
                <a:gridCol w="1910865"/>
                <a:gridCol w="692414"/>
                <a:gridCol w="692414"/>
                <a:gridCol w="692414"/>
                <a:gridCol w="692414"/>
              </a:tblGrid>
              <a:tr h="740911">
                <a:tc>
                  <a:txBody>
                    <a:bodyPr/>
                    <a:lstStyle/>
                    <a:p>
                      <a:endParaRPr lang="fr-FR" sz="1500" dirty="0">
                        <a:latin typeface="TypoSlabserif-Light" panose="0200040305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500" dirty="0">
                        <a:solidFill>
                          <a:schemeClr val="bg1"/>
                        </a:solidFill>
                        <a:latin typeface="TypoSlabserif-Light" panose="0200040305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dirty="0" smtClean="0">
                          <a:solidFill>
                            <a:schemeClr val="bg1"/>
                          </a:solidFill>
                          <a:latin typeface="TypoSlabserif-Light" panose="02000403050000020004" pitchFamily="2" charset="0"/>
                        </a:rPr>
                        <a:t>2012</a:t>
                      </a:r>
                      <a:endParaRPr lang="fr-FR" sz="1300" dirty="0">
                        <a:solidFill>
                          <a:schemeClr val="bg1"/>
                        </a:solidFill>
                        <a:latin typeface="TypoSlabserif-Light" panose="0200040305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dirty="0" smtClean="0">
                          <a:solidFill>
                            <a:schemeClr val="bg1"/>
                          </a:solidFill>
                          <a:latin typeface="TypoSlabserif-Light" panose="02000403050000020004" pitchFamily="2" charset="0"/>
                        </a:rPr>
                        <a:t>2013</a:t>
                      </a:r>
                      <a:endParaRPr lang="fr-FR" sz="1300" dirty="0">
                        <a:solidFill>
                          <a:schemeClr val="bg1"/>
                        </a:solidFill>
                        <a:latin typeface="TypoSlabserif-Light" panose="0200040305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dirty="0" smtClean="0">
                          <a:solidFill>
                            <a:schemeClr val="bg1"/>
                          </a:solidFill>
                          <a:latin typeface="TypoSlabserif-Light" panose="02000403050000020004" pitchFamily="2" charset="0"/>
                        </a:rPr>
                        <a:t>2014</a:t>
                      </a:r>
                      <a:endParaRPr lang="fr-FR" sz="1300" dirty="0">
                        <a:solidFill>
                          <a:schemeClr val="bg1"/>
                        </a:solidFill>
                        <a:latin typeface="TypoSlabserif-Light" panose="0200040305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dirty="0" smtClean="0">
                          <a:solidFill>
                            <a:schemeClr val="bg1"/>
                          </a:solidFill>
                          <a:latin typeface="TypoSlabserif-Light" panose="02000403050000020004" pitchFamily="2" charset="0"/>
                        </a:rPr>
                        <a:t>2015</a:t>
                      </a:r>
                      <a:endParaRPr lang="fr-FR" sz="1300" dirty="0">
                        <a:solidFill>
                          <a:schemeClr val="bg1"/>
                        </a:solidFill>
                        <a:latin typeface="TypoSlabserif-Light" panose="0200040305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50000"/>
                      </a:schemeClr>
                    </a:solidFill>
                  </a:tcPr>
                </a:tc>
              </a:tr>
              <a:tr h="714772">
                <a:tc rowSpan="2">
                  <a:txBody>
                    <a:bodyPr/>
                    <a:lstStyle/>
                    <a:p>
                      <a:pPr algn="ctr"/>
                      <a:r>
                        <a:rPr lang="fr-FR" sz="1500" b="1" spc="150" baseline="0" dirty="0" smtClean="0">
                          <a:solidFill>
                            <a:schemeClr val="tx1"/>
                          </a:solidFill>
                          <a:latin typeface="TypoSlabserif-Light" panose="02000403050000020004" pitchFamily="2" charset="0"/>
                        </a:rPr>
                        <a:t>Côte d’Ivoire</a:t>
                      </a:r>
                      <a:endParaRPr lang="fr-FR" sz="1500" b="1" spc="150" baseline="0" dirty="0">
                        <a:solidFill>
                          <a:schemeClr val="tx1"/>
                        </a:solidFill>
                        <a:latin typeface="TypoSlabserif-Light" panose="0200040305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4A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300" dirty="0" smtClean="0">
                          <a:solidFill>
                            <a:schemeClr val="bg1"/>
                          </a:solidFill>
                          <a:latin typeface="TypoSlabserif-Light" panose="02000403050000020004" pitchFamily="2" charset="0"/>
                        </a:rPr>
                        <a:t>Croissance du PIB</a:t>
                      </a:r>
                      <a:endParaRPr lang="fr-FR" sz="1300" dirty="0">
                        <a:solidFill>
                          <a:schemeClr val="bg1"/>
                        </a:solidFill>
                        <a:latin typeface="TypoSlabserif-Light" panose="0200040305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dirty="0" smtClean="0">
                          <a:latin typeface="TypoSlabserif-Light" panose="02000403050000020004" pitchFamily="2" charset="0"/>
                        </a:rPr>
                        <a:t>9,8%</a:t>
                      </a:r>
                      <a:endParaRPr lang="fr-FR" sz="1300" dirty="0">
                        <a:latin typeface="TypoSlabserif-Light" panose="0200040305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dirty="0" smtClean="0">
                          <a:latin typeface="TypoSlabserif-Light" panose="02000403050000020004" pitchFamily="2" charset="0"/>
                        </a:rPr>
                        <a:t>8,8%</a:t>
                      </a:r>
                      <a:endParaRPr lang="fr-FR" sz="1300" dirty="0">
                        <a:latin typeface="TypoSlabserif-Light" panose="0200040305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dirty="0" smtClean="0">
                          <a:latin typeface="TypoSlabserif-Light" panose="02000403050000020004" pitchFamily="2" charset="0"/>
                        </a:rPr>
                        <a:t>9,1%</a:t>
                      </a:r>
                      <a:endParaRPr lang="fr-FR" sz="1300" dirty="0">
                        <a:latin typeface="TypoSlabserif-Light" panose="0200040305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dirty="0" smtClean="0">
                          <a:latin typeface="TypoSlabserif-Light" panose="02000403050000020004" pitchFamily="2" charset="0"/>
                        </a:rPr>
                        <a:t>9,2%</a:t>
                      </a:r>
                      <a:endParaRPr lang="fr-FR" sz="1300" dirty="0">
                        <a:latin typeface="TypoSlabserif-Light" panose="0200040305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714772">
                <a:tc vMerge="1">
                  <a:txBody>
                    <a:bodyPr/>
                    <a:lstStyle/>
                    <a:p>
                      <a:endParaRPr lang="fr-FR" sz="1500" dirty="0">
                        <a:solidFill>
                          <a:schemeClr val="bg1"/>
                        </a:solidFill>
                        <a:latin typeface="TypoSlabserif-Light" panose="0200040305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D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300" dirty="0" smtClean="0">
                          <a:solidFill>
                            <a:schemeClr val="bg1"/>
                          </a:solidFill>
                          <a:latin typeface="TypoSlabserif-Light" panose="02000403050000020004" pitchFamily="2" charset="0"/>
                        </a:rPr>
                        <a:t>Croissance du PIB/h</a:t>
                      </a:r>
                      <a:endParaRPr lang="fr-FR" sz="1300" dirty="0">
                        <a:solidFill>
                          <a:schemeClr val="bg1"/>
                        </a:solidFill>
                        <a:latin typeface="TypoSlabserif-Light" panose="0200040305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dirty="0" smtClean="0">
                          <a:latin typeface="TypoSlabserif-Light" panose="02000403050000020004" pitchFamily="2" charset="0"/>
                        </a:rPr>
                        <a:t>7,5%</a:t>
                      </a:r>
                      <a:endParaRPr lang="fr-FR" sz="1300" dirty="0">
                        <a:latin typeface="TypoSlabserif-Light" panose="0200040305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dirty="0" smtClean="0">
                          <a:latin typeface="TypoSlabserif-Light" panose="02000403050000020004" pitchFamily="2" charset="0"/>
                        </a:rPr>
                        <a:t>6,5%</a:t>
                      </a:r>
                      <a:endParaRPr lang="fr-FR" sz="1300" dirty="0">
                        <a:latin typeface="TypoSlabserif-Light" panose="0200040305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dirty="0" smtClean="0">
                          <a:latin typeface="TypoSlabserif-Light" panose="02000403050000020004" pitchFamily="2" charset="0"/>
                        </a:rPr>
                        <a:t>6,7%</a:t>
                      </a:r>
                      <a:endParaRPr lang="fr-FR" sz="1300" dirty="0">
                        <a:latin typeface="TypoSlabserif-Light" panose="0200040305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dirty="0" smtClean="0">
                          <a:latin typeface="TypoSlabserif-Light" panose="02000403050000020004" pitchFamily="2" charset="0"/>
                        </a:rPr>
                        <a:t>6,9%</a:t>
                      </a:r>
                      <a:endParaRPr lang="fr-FR" sz="1300" dirty="0">
                        <a:latin typeface="TypoSlabserif-Light" panose="0200040305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714772">
                <a:tc rowSpan="2">
                  <a:txBody>
                    <a:bodyPr/>
                    <a:lstStyle/>
                    <a:p>
                      <a:pPr algn="ctr"/>
                      <a:r>
                        <a:rPr lang="fr-FR" sz="1500" b="1" spc="150" baseline="0" dirty="0" smtClean="0">
                          <a:solidFill>
                            <a:schemeClr val="bg1"/>
                          </a:solidFill>
                          <a:latin typeface="TypoSlabserif-Light" panose="02000403050000020004" pitchFamily="2" charset="0"/>
                        </a:rPr>
                        <a:t>Kenya</a:t>
                      </a:r>
                      <a:endParaRPr lang="fr-FR" sz="1500" b="1" spc="150" baseline="0" dirty="0">
                        <a:solidFill>
                          <a:schemeClr val="bg1"/>
                        </a:solidFill>
                        <a:latin typeface="TypoSlabserif-Light" panose="0200040305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300" dirty="0" smtClean="0">
                          <a:solidFill>
                            <a:schemeClr val="bg1"/>
                          </a:solidFill>
                          <a:latin typeface="TypoSlabserif-Light" panose="02000403050000020004" pitchFamily="2" charset="0"/>
                        </a:rPr>
                        <a:t>Croissance du PIB</a:t>
                      </a:r>
                      <a:endParaRPr lang="fr-FR" sz="1300" dirty="0">
                        <a:solidFill>
                          <a:schemeClr val="bg1"/>
                        </a:solidFill>
                        <a:latin typeface="TypoSlabserif-Light" panose="0200040305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394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dirty="0" smtClean="0">
                          <a:latin typeface="TypoSlabserif-Light" panose="02000403050000020004" pitchFamily="2" charset="0"/>
                        </a:rPr>
                        <a:t>4,6%</a:t>
                      </a:r>
                      <a:endParaRPr lang="fr-FR" sz="1300" dirty="0">
                        <a:latin typeface="TypoSlabserif-Light" panose="0200040305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dirty="0" smtClean="0">
                          <a:latin typeface="TypoSlabserif-Light" panose="02000403050000020004" pitchFamily="2" charset="0"/>
                        </a:rPr>
                        <a:t>4,9%</a:t>
                      </a:r>
                      <a:endParaRPr lang="fr-FR" sz="1300" dirty="0">
                        <a:latin typeface="TypoSlabserif-Light" panose="0200040305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dirty="0" smtClean="0">
                          <a:latin typeface="TypoSlabserif-Light" panose="02000403050000020004" pitchFamily="2" charset="0"/>
                        </a:rPr>
                        <a:t>5,7%</a:t>
                      </a:r>
                      <a:endParaRPr lang="fr-FR" sz="1300" dirty="0">
                        <a:latin typeface="TypoSlabserif-Light" panose="0200040305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dirty="0" smtClean="0">
                          <a:latin typeface="TypoSlabserif-Light" panose="02000403050000020004" pitchFamily="2" charset="0"/>
                        </a:rPr>
                        <a:t>5,9%</a:t>
                      </a:r>
                      <a:endParaRPr lang="fr-FR" sz="1300" dirty="0">
                        <a:latin typeface="TypoSlabserif-Light" panose="0200040305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714772">
                <a:tc vMerge="1">
                  <a:txBody>
                    <a:bodyPr/>
                    <a:lstStyle/>
                    <a:p>
                      <a:endParaRPr lang="fr-FR" sz="1500" dirty="0">
                        <a:solidFill>
                          <a:schemeClr val="bg1"/>
                        </a:solidFill>
                        <a:latin typeface="TypoSlabserif-Light" panose="0200040305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65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300" dirty="0" smtClean="0">
                          <a:solidFill>
                            <a:schemeClr val="bg1"/>
                          </a:solidFill>
                          <a:latin typeface="TypoSlabserif-Light" panose="02000403050000020004" pitchFamily="2" charset="0"/>
                        </a:rPr>
                        <a:t>Croissance du PIB/h</a:t>
                      </a:r>
                      <a:endParaRPr lang="fr-FR" sz="1300" dirty="0">
                        <a:solidFill>
                          <a:schemeClr val="bg1"/>
                        </a:solidFill>
                        <a:latin typeface="TypoSlabserif-Light" panose="0200040305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394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dirty="0" smtClean="0">
                          <a:latin typeface="TypoSlabserif-Light" panose="02000403050000020004" pitchFamily="2" charset="0"/>
                        </a:rPr>
                        <a:t>1,9%</a:t>
                      </a:r>
                      <a:endParaRPr lang="fr-FR" sz="1300" dirty="0">
                        <a:latin typeface="TypoSlabserif-Light" panose="0200040305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dirty="0" smtClean="0">
                          <a:latin typeface="TypoSlabserif-Light" panose="02000403050000020004" pitchFamily="2" charset="0"/>
                        </a:rPr>
                        <a:t>2,2%</a:t>
                      </a:r>
                      <a:endParaRPr lang="fr-FR" sz="1300" dirty="0">
                        <a:latin typeface="TypoSlabserif-Light" panose="0200040305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dirty="0" smtClean="0">
                          <a:latin typeface="TypoSlabserif-Light" panose="02000403050000020004" pitchFamily="2" charset="0"/>
                        </a:rPr>
                        <a:t>3,1%</a:t>
                      </a:r>
                      <a:endParaRPr lang="fr-FR" sz="1300" dirty="0">
                        <a:latin typeface="TypoSlabserif-Light" panose="0200040305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dirty="0" smtClean="0">
                          <a:latin typeface="TypoSlabserif-Light" panose="02000403050000020004" pitchFamily="2" charset="0"/>
                        </a:rPr>
                        <a:t>3,3%</a:t>
                      </a:r>
                      <a:endParaRPr lang="fr-FR" sz="1300" dirty="0">
                        <a:latin typeface="TypoSlabserif-Light" panose="0200040305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3" name="Rectangle 12"/>
          <p:cNvSpPr/>
          <p:nvPr/>
        </p:nvSpPr>
        <p:spPr>
          <a:xfrm>
            <a:off x="7016645" y="3224551"/>
            <a:ext cx="187583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dirty="0" smtClean="0">
                <a:latin typeface="TypoSlabserif-Light" panose="02000403050000020004" pitchFamily="2" charset="0"/>
              </a:rPr>
              <a:t>Doublement en 11 ans</a:t>
            </a:r>
            <a:endParaRPr lang="fr-FR" sz="1400" dirty="0"/>
          </a:p>
        </p:txBody>
      </p:sp>
      <p:sp>
        <p:nvSpPr>
          <p:cNvPr id="14" name="Rectangle 13"/>
          <p:cNvSpPr/>
          <p:nvPr/>
        </p:nvSpPr>
        <p:spPr>
          <a:xfrm>
            <a:off x="7016645" y="4653136"/>
            <a:ext cx="187583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dirty="0" smtClean="0">
                <a:latin typeface="TypoSlabserif-Light" panose="02000403050000020004" pitchFamily="2" charset="0"/>
              </a:rPr>
              <a:t>Doublement en 26 ans</a:t>
            </a:r>
            <a:endParaRPr lang="fr-FR" sz="1400" dirty="0"/>
          </a:p>
        </p:txBody>
      </p:sp>
      <p:sp>
        <p:nvSpPr>
          <p:cNvPr id="17" name="Flèche droite rayée 16"/>
          <p:cNvSpPr/>
          <p:nvPr/>
        </p:nvSpPr>
        <p:spPr>
          <a:xfrm>
            <a:off x="6860334" y="3316304"/>
            <a:ext cx="156311" cy="144016"/>
          </a:xfrm>
          <a:custGeom>
            <a:avLst/>
            <a:gdLst>
              <a:gd name="connsiteX0" fmla="*/ 0 w 156311"/>
              <a:gd name="connsiteY0" fmla="*/ 36004 h 144016"/>
              <a:gd name="connsiteX1" fmla="*/ 4501 w 156311"/>
              <a:gd name="connsiteY1" fmla="*/ 36004 h 144016"/>
              <a:gd name="connsiteX2" fmla="*/ 4501 w 156311"/>
              <a:gd name="connsiteY2" fmla="*/ 108012 h 144016"/>
              <a:gd name="connsiteX3" fmla="*/ 0 w 156311"/>
              <a:gd name="connsiteY3" fmla="*/ 108012 h 144016"/>
              <a:gd name="connsiteX4" fmla="*/ 0 w 156311"/>
              <a:gd name="connsiteY4" fmla="*/ 36004 h 144016"/>
              <a:gd name="connsiteX5" fmla="*/ 9001 w 156311"/>
              <a:gd name="connsiteY5" fmla="*/ 36004 h 144016"/>
              <a:gd name="connsiteX6" fmla="*/ 18002 w 156311"/>
              <a:gd name="connsiteY6" fmla="*/ 36004 h 144016"/>
              <a:gd name="connsiteX7" fmla="*/ 18002 w 156311"/>
              <a:gd name="connsiteY7" fmla="*/ 108012 h 144016"/>
              <a:gd name="connsiteX8" fmla="*/ 9001 w 156311"/>
              <a:gd name="connsiteY8" fmla="*/ 108012 h 144016"/>
              <a:gd name="connsiteX9" fmla="*/ 9001 w 156311"/>
              <a:gd name="connsiteY9" fmla="*/ 36004 h 144016"/>
              <a:gd name="connsiteX10" fmla="*/ 22503 w 156311"/>
              <a:gd name="connsiteY10" fmla="*/ 36004 h 144016"/>
              <a:gd name="connsiteX11" fmla="*/ 84303 w 156311"/>
              <a:gd name="connsiteY11" fmla="*/ 36004 h 144016"/>
              <a:gd name="connsiteX12" fmla="*/ 84303 w 156311"/>
              <a:gd name="connsiteY12" fmla="*/ 0 h 144016"/>
              <a:gd name="connsiteX13" fmla="*/ 156311 w 156311"/>
              <a:gd name="connsiteY13" fmla="*/ 72008 h 144016"/>
              <a:gd name="connsiteX14" fmla="*/ 84303 w 156311"/>
              <a:gd name="connsiteY14" fmla="*/ 144016 h 144016"/>
              <a:gd name="connsiteX15" fmla="*/ 84303 w 156311"/>
              <a:gd name="connsiteY15" fmla="*/ 108012 h 144016"/>
              <a:gd name="connsiteX16" fmla="*/ 22503 w 156311"/>
              <a:gd name="connsiteY16" fmla="*/ 108012 h 144016"/>
              <a:gd name="connsiteX17" fmla="*/ 22503 w 156311"/>
              <a:gd name="connsiteY17" fmla="*/ 36004 h 144016"/>
              <a:gd name="connsiteX0" fmla="*/ 0 w 156311"/>
              <a:gd name="connsiteY0" fmla="*/ 36004 h 144016"/>
              <a:gd name="connsiteX1" fmla="*/ 4501 w 156311"/>
              <a:gd name="connsiteY1" fmla="*/ 36004 h 144016"/>
              <a:gd name="connsiteX2" fmla="*/ 4501 w 156311"/>
              <a:gd name="connsiteY2" fmla="*/ 108012 h 144016"/>
              <a:gd name="connsiteX3" fmla="*/ 0 w 156311"/>
              <a:gd name="connsiteY3" fmla="*/ 108012 h 144016"/>
              <a:gd name="connsiteX4" fmla="*/ 0 w 156311"/>
              <a:gd name="connsiteY4" fmla="*/ 36004 h 144016"/>
              <a:gd name="connsiteX5" fmla="*/ 9001 w 156311"/>
              <a:gd name="connsiteY5" fmla="*/ 36004 h 144016"/>
              <a:gd name="connsiteX6" fmla="*/ 18002 w 156311"/>
              <a:gd name="connsiteY6" fmla="*/ 36004 h 144016"/>
              <a:gd name="connsiteX7" fmla="*/ 18002 w 156311"/>
              <a:gd name="connsiteY7" fmla="*/ 108012 h 144016"/>
              <a:gd name="connsiteX8" fmla="*/ 9001 w 156311"/>
              <a:gd name="connsiteY8" fmla="*/ 108012 h 144016"/>
              <a:gd name="connsiteX9" fmla="*/ 9001 w 156311"/>
              <a:gd name="connsiteY9" fmla="*/ 36004 h 144016"/>
              <a:gd name="connsiteX10" fmla="*/ 22503 w 156311"/>
              <a:gd name="connsiteY10" fmla="*/ 36004 h 144016"/>
              <a:gd name="connsiteX11" fmla="*/ 84303 w 156311"/>
              <a:gd name="connsiteY11" fmla="*/ 36004 h 144016"/>
              <a:gd name="connsiteX12" fmla="*/ 84303 w 156311"/>
              <a:gd name="connsiteY12" fmla="*/ 0 h 144016"/>
              <a:gd name="connsiteX13" fmla="*/ 156311 w 156311"/>
              <a:gd name="connsiteY13" fmla="*/ 72008 h 144016"/>
              <a:gd name="connsiteX14" fmla="*/ 84303 w 156311"/>
              <a:gd name="connsiteY14" fmla="*/ 144016 h 144016"/>
              <a:gd name="connsiteX15" fmla="*/ 84303 w 156311"/>
              <a:gd name="connsiteY15" fmla="*/ 108012 h 144016"/>
              <a:gd name="connsiteX16" fmla="*/ 22503 w 156311"/>
              <a:gd name="connsiteY16" fmla="*/ 108012 h 144016"/>
              <a:gd name="connsiteX17" fmla="*/ 22503 w 156311"/>
              <a:gd name="connsiteY17" fmla="*/ 36004 h 144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56311" h="144016">
                <a:moveTo>
                  <a:pt x="0" y="36004"/>
                </a:moveTo>
                <a:lnTo>
                  <a:pt x="4501" y="36004"/>
                </a:lnTo>
                <a:lnTo>
                  <a:pt x="4501" y="108012"/>
                </a:lnTo>
                <a:lnTo>
                  <a:pt x="0" y="108012"/>
                </a:lnTo>
                <a:lnTo>
                  <a:pt x="0" y="36004"/>
                </a:lnTo>
                <a:close/>
                <a:moveTo>
                  <a:pt x="9001" y="36004"/>
                </a:moveTo>
                <a:lnTo>
                  <a:pt x="18002" y="36004"/>
                </a:lnTo>
                <a:lnTo>
                  <a:pt x="18002" y="108012"/>
                </a:lnTo>
                <a:lnTo>
                  <a:pt x="9001" y="108012"/>
                </a:lnTo>
                <a:lnTo>
                  <a:pt x="9001" y="36004"/>
                </a:lnTo>
                <a:close/>
                <a:moveTo>
                  <a:pt x="22503" y="36004"/>
                </a:moveTo>
                <a:lnTo>
                  <a:pt x="84303" y="36004"/>
                </a:lnTo>
                <a:lnTo>
                  <a:pt x="84303" y="0"/>
                </a:lnTo>
                <a:lnTo>
                  <a:pt x="156311" y="72008"/>
                </a:lnTo>
                <a:lnTo>
                  <a:pt x="84303" y="144016"/>
                </a:lnTo>
                <a:lnTo>
                  <a:pt x="84303" y="108012"/>
                </a:lnTo>
                <a:lnTo>
                  <a:pt x="22503" y="108012"/>
                </a:lnTo>
                <a:lnTo>
                  <a:pt x="22503" y="36004"/>
                </a:lnTo>
                <a:close/>
              </a:path>
            </a:pathLst>
          </a:custGeom>
          <a:solidFill>
            <a:schemeClr val="bg1"/>
          </a:solidFill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 w="3175">
                <a:noFill/>
              </a:ln>
            </a:endParaRPr>
          </a:p>
        </p:txBody>
      </p:sp>
      <p:sp>
        <p:nvSpPr>
          <p:cNvPr id="18" name="Flèche droite rayée 16"/>
          <p:cNvSpPr/>
          <p:nvPr/>
        </p:nvSpPr>
        <p:spPr>
          <a:xfrm>
            <a:off x="6860334" y="4744889"/>
            <a:ext cx="156311" cy="144016"/>
          </a:xfrm>
          <a:custGeom>
            <a:avLst/>
            <a:gdLst>
              <a:gd name="connsiteX0" fmla="*/ 0 w 156311"/>
              <a:gd name="connsiteY0" fmla="*/ 36004 h 144016"/>
              <a:gd name="connsiteX1" fmla="*/ 4501 w 156311"/>
              <a:gd name="connsiteY1" fmla="*/ 36004 h 144016"/>
              <a:gd name="connsiteX2" fmla="*/ 4501 w 156311"/>
              <a:gd name="connsiteY2" fmla="*/ 108012 h 144016"/>
              <a:gd name="connsiteX3" fmla="*/ 0 w 156311"/>
              <a:gd name="connsiteY3" fmla="*/ 108012 h 144016"/>
              <a:gd name="connsiteX4" fmla="*/ 0 w 156311"/>
              <a:gd name="connsiteY4" fmla="*/ 36004 h 144016"/>
              <a:gd name="connsiteX5" fmla="*/ 9001 w 156311"/>
              <a:gd name="connsiteY5" fmla="*/ 36004 h 144016"/>
              <a:gd name="connsiteX6" fmla="*/ 18002 w 156311"/>
              <a:gd name="connsiteY6" fmla="*/ 36004 h 144016"/>
              <a:gd name="connsiteX7" fmla="*/ 18002 w 156311"/>
              <a:gd name="connsiteY7" fmla="*/ 108012 h 144016"/>
              <a:gd name="connsiteX8" fmla="*/ 9001 w 156311"/>
              <a:gd name="connsiteY8" fmla="*/ 108012 h 144016"/>
              <a:gd name="connsiteX9" fmla="*/ 9001 w 156311"/>
              <a:gd name="connsiteY9" fmla="*/ 36004 h 144016"/>
              <a:gd name="connsiteX10" fmla="*/ 22503 w 156311"/>
              <a:gd name="connsiteY10" fmla="*/ 36004 h 144016"/>
              <a:gd name="connsiteX11" fmla="*/ 84303 w 156311"/>
              <a:gd name="connsiteY11" fmla="*/ 36004 h 144016"/>
              <a:gd name="connsiteX12" fmla="*/ 84303 w 156311"/>
              <a:gd name="connsiteY12" fmla="*/ 0 h 144016"/>
              <a:gd name="connsiteX13" fmla="*/ 156311 w 156311"/>
              <a:gd name="connsiteY13" fmla="*/ 72008 h 144016"/>
              <a:gd name="connsiteX14" fmla="*/ 84303 w 156311"/>
              <a:gd name="connsiteY14" fmla="*/ 144016 h 144016"/>
              <a:gd name="connsiteX15" fmla="*/ 84303 w 156311"/>
              <a:gd name="connsiteY15" fmla="*/ 108012 h 144016"/>
              <a:gd name="connsiteX16" fmla="*/ 22503 w 156311"/>
              <a:gd name="connsiteY16" fmla="*/ 108012 h 144016"/>
              <a:gd name="connsiteX17" fmla="*/ 22503 w 156311"/>
              <a:gd name="connsiteY17" fmla="*/ 36004 h 144016"/>
              <a:gd name="connsiteX0" fmla="*/ 0 w 156311"/>
              <a:gd name="connsiteY0" fmla="*/ 36004 h 144016"/>
              <a:gd name="connsiteX1" fmla="*/ 4501 w 156311"/>
              <a:gd name="connsiteY1" fmla="*/ 36004 h 144016"/>
              <a:gd name="connsiteX2" fmla="*/ 4501 w 156311"/>
              <a:gd name="connsiteY2" fmla="*/ 108012 h 144016"/>
              <a:gd name="connsiteX3" fmla="*/ 0 w 156311"/>
              <a:gd name="connsiteY3" fmla="*/ 108012 h 144016"/>
              <a:gd name="connsiteX4" fmla="*/ 0 w 156311"/>
              <a:gd name="connsiteY4" fmla="*/ 36004 h 144016"/>
              <a:gd name="connsiteX5" fmla="*/ 9001 w 156311"/>
              <a:gd name="connsiteY5" fmla="*/ 36004 h 144016"/>
              <a:gd name="connsiteX6" fmla="*/ 18002 w 156311"/>
              <a:gd name="connsiteY6" fmla="*/ 36004 h 144016"/>
              <a:gd name="connsiteX7" fmla="*/ 18002 w 156311"/>
              <a:gd name="connsiteY7" fmla="*/ 108012 h 144016"/>
              <a:gd name="connsiteX8" fmla="*/ 9001 w 156311"/>
              <a:gd name="connsiteY8" fmla="*/ 108012 h 144016"/>
              <a:gd name="connsiteX9" fmla="*/ 9001 w 156311"/>
              <a:gd name="connsiteY9" fmla="*/ 36004 h 144016"/>
              <a:gd name="connsiteX10" fmla="*/ 22503 w 156311"/>
              <a:gd name="connsiteY10" fmla="*/ 36004 h 144016"/>
              <a:gd name="connsiteX11" fmla="*/ 84303 w 156311"/>
              <a:gd name="connsiteY11" fmla="*/ 36004 h 144016"/>
              <a:gd name="connsiteX12" fmla="*/ 84303 w 156311"/>
              <a:gd name="connsiteY12" fmla="*/ 0 h 144016"/>
              <a:gd name="connsiteX13" fmla="*/ 156311 w 156311"/>
              <a:gd name="connsiteY13" fmla="*/ 72008 h 144016"/>
              <a:gd name="connsiteX14" fmla="*/ 84303 w 156311"/>
              <a:gd name="connsiteY14" fmla="*/ 144016 h 144016"/>
              <a:gd name="connsiteX15" fmla="*/ 84303 w 156311"/>
              <a:gd name="connsiteY15" fmla="*/ 108012 h 144016"/>
              <a:gd name="connsiteX16" fmla="*/ 22503 w 156311"/>
              <a:gd name="connsiteY16" fmla="*/ 108012 h 144016"/>
              <a:gd name="connsiteX17" fmla="*/ 22503 w 156311"/>
              <a:gd name="connsiteY17" fmla="*/ 36004 h 144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56311" h="144016">
                <a:moveTo>
                  <a:pt x="0" y="36004"/>
                </a:moveTo>
                <a:lnTo>
                  <a:pt x="4501" y="36004"/>
                </a:lnTo>
                <a:lnTo>
                  <a:pt x="4501" y="108012"/>
                </a:lnTo>
                <a:lnTo>
                  <a:pt x="0" y="108012"/>
                </a:lnTo>
                <a:lnTo>
                  <a:pt x="0" y="36004"/>
                </a:lnTo>
                <a:close/>
                <a:moveTo>
                  <a:pt x="9001" y="36004"/>
                </a:moveTo>
                <a:lnTo>
                  <a:pt x="18002" y="36004"/>
                </a:lnTo>
                <a:lnTo>
                  <a:pt x="18002" y="108012"/>
                </a:lnTo>
                <a:lnTo>
                  <a:pt x="9001" y="108012"/>
                </a:lnTo>
                <a:lnTo>
                  <a:pt x="9001" y="36004"/>
                </a:lnTo>
                <a:close/>
                <a:moveTo>
                  <a:pt x="22503" y="36004"/>
                </a:moveTo>
                <a:lnTo>
                  <a:pt x="84303" y="36004"/>
                </a:lnTo>
                <a:lnTo>
                  <a:pt x="84303" y="0"/>
                </a:lnTo>
                <a:lnTo>
                  <a:pt x="156311" y="72008"/>
                </a:lnTo>
                <a:lnTo>
                  <a:pt x="84303" y="144016"/>
                </a:lnTo>
                <a:lnTo>
                  <a:pt x="84303" y="108012"/>
                </a:lnTo>
                <a:lnTo>
                  <a:pt x="22503" y="108012"/>
                </a:lnTo>
                <a:lnTo>
                  <a:pt x="22503" y="36004"/>
                </a:lnTo>
                <a:close/>
              </a:path>
            </a:pathLst>
          </a:custGeom>
          <a:solidFill>
            <a:schemeClr val="bg1"/>
          </a:solidFill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 w="3175">
                <a:noFill/>
              </a:ln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062627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7" grpId="0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2854498"/>
            <a:ext cx="2673481" cy="2816003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35436"/>
            <a:ext cx="9144000" cy="1022564"/>
          </a:xfrm>
          <a:prstGeom prst="rect">
            <a:avLst/>
          </a:prstGeom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553200" y="6165304"/>
            <a:ext cx="2133600" cy="365125"/>
          </a:xfrm>
        </p:spPr>
        <p:txBody>
          <a:bodyPr/>
          <a:lstStyle/>
          <a:p>
            <a:fld id="{9C02F0E2-2BD1-42EE-8AAC-FB64A3EC166E}" type="slidenum">
              <a:rPr lang="fr-FR" smtClean="0">
                <a:solidFill>
                  <a:schemeClr val="bg1"/>
                </a:solidFill>
                <a:latin typeface="TypoSlabserif-Light" panose="02000403050000020004" pitchFamily="2" charset="0"/>
              </a:rPr>
              <a:pPr/>
              <a:t>9</a:t>
            </a:fld>
            <a:endParaRPr lang="fr-FR" dirty="0">
              <a:solidFill>
                <a:schemeClr val="bg1"/>
              </a:solidFill>
              <a:latin typeface="TypoSlabserif-Light" panose="02000403050000020004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83568" y="571480"/>
            <a:ext cx="7920880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3400" spc="150" dirty="0" smtClean="0">
                <a:solidFill>
                  <a:schemeClr val="accent6">
                    <a:lumMod val="50000"/>
                  </a:schemeClr>
                </a:solidFill>
                <a:latin typeface="TypoSlabserif-Light" panose="02000403050000020004" pitchFamily="2" charset="0"/>
                <a:cs typeface="Times New Roman" pitchFamily="18" charset="0"/>
              </a:rPr>
              <a:t>CONCLUSIONS</a:t>
            </a:r>
          </a:p>
          <a:p>
            <a:pPr algn="ctr"/>
            <a:endParaRPr lang="fr-FR" sz="3400" spc="300" dirty="0" smtClean="0">
              <a:latin typeface="TypoSlabserif-Light" panose="02000403050000020004" pitchFamily="2" charset="0"/>
              <a:cs typeface="Times New Roman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200" dirty="0" smtClean="0">
                <a:latin typeface="TypoSlabserif-Light" panose="02000403050000020004" pitchFamily="2" charset="0"/>
              </a:rPr>
              <a:t>Quelques Etats et régions favoris? </a:t>
            </a:r>
            <a:endParaRPr lang="fr-FR" sz="2200" dirty="0">
              <a:latin typeface="TypoSlabserif-Light" panose="02000403050000020004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200" dirty="0" smtClean="0">
              <a:latin typeface="TypoSlabserif-Light" panose="02000403050000020004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200" dirty="0" smtClean="0">
                <a:latin typeface="TypoSlabserif-Light" panose="02000403050000020004" pitchFamily="2" charset="0"/>
              </a:rPr>
              <a:t>Les mots clés: INVESTIR, INCITER, INNOVER, INCLURE.</a:t>
            </a:r>
          </a:p>
          <a:p>
            <a:pPr marL="285750" indent="-285750"/>
            <a:endParaRPr lang="fr-FR" sz="2200" dirty="0">
              <a:latin typeface="TypoSlabserif-Light" panose="02000403050000020004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200" dirty="0">
                <a:latin typeface="TypoSlabserif-Light" panose="02000403050000020004" pitchFamily="2" charset="0"/>
              </a:rPr>
              <a:t>Une probable différentiation croissante entre </a:t>
            </a:r>
            <a:r>
              <a:rPr lang="fr-FR" sz="2200" dirty="0" smtClean="0">
                <a:latin typeface="TypoSlabserif-Light" panose="02000403050000020004" pitchFamily="2" charset="0"/>
              </a:rPr>
              <a:t>Etats </a:t>
            </a:r>
            <a:endParaRPr lang="fr-FR" sz="2200" dirty="0">
              <a:latin typeface="TypoSlabserif-Light" panose="02000403050000020004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04803" y="6453336"/>
            <a:ext cx="153439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1400" dirty="0">
                <a:solidFill>
                  <a:schemeClr val="bg1"/>
                </a:solidFill>
                <a:latin typeface="TypoSlabserif-Light" panose="02000403050000020004" pitchFamily="2" charset="0"/>
              </a:rPr>
              <a:t>Paris 11 juin 2015</a:t>
            </a: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3789</TotalTime>
  <Words>392</Words>
  <Application>Microsoft Office PowerPoint</Application>
  <PresentationFormat>Affichage à l'écran (4:3)</PresentationFormat>
  <Paragraphs>176</Paragraphs>
  <Slides>9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9</vt:i4>
      </vt:variant>
    </vt:vector>
  </HeadingPairs>
  <TitlesOfParts>
    <vt:vector size="17" baseType="lpstr">
      <vt:lpstr>Arial</vt:lpstr>
      <vt:lpstr>Calibri</vt:lpstr>
      <vt:lpstr>TypoSlabserif-Light</vt:lpstr>
      <vt:lpstr>HelveticaNeue LT 97 BlackCn</vt:lpstr>
      <vt:lpstr>Times New Roman</vt:lpstr>
      <vt:lpstr>Courier New</vt:lpstr>
      <vt:lpstr>Thème Office</vt:lpstr>
      <vt:lpstr>Conception personnalisée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 STRATEGIE ET EMPIRISME » OU COMMENT SE CONSTRUIT LA STRATEGIE D’UNE ENTREPRISE : LE CAS DU GROUPE BANK OF AFRICA</dc:title>
  <dc:creator>Sécretariat</dc:creator>
  <cp:lastModifiedBy>PDX</cp:lastModifiedBy>
  <cp:revision>289</cp:revision>
  <dcterms:created xsi:type="dcterms:W3CDTF">2012-12-31T10:54:09Z</dcterms:created>
  <dcterms:modified xsi:type="dcterms:W3CDTF">2015-06-09T15:11:20Z</dcterms:modified>
</cp:coreProperties>
</file>