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F5737-8FBC-4B33-9501-19961CDBF7E4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3D96-A713-4A18-9CF8-57CA05189E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02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DD7CE7-0906-454B-BA83-46350137FFBD}" type="slidenum">
              <a:rPr lang="en-GB" smtClean="0">
                <a:latin typeface="Arial" charset="0"/>
              </a:rPr>
              <a:pPr/>
              <a:t>1</a:t>
            </a:fld>
            <a:endParaRPr lang="en-GB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3D96-A713-4A18-9CF8-57CA05189E1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60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79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73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65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91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69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62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09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16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25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85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31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0797-895D-47E6-B604-416D9FE83CD6}" type="datetimeFigureOut">
              <a:rPr lang="fr-FR" smtClean="0"/>
              <a:t>28/01/2014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E68C-5517-4C45-9882-3F9AE81639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06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84"/>
            <a:ext cx="9144000" cy="24317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cap="small" dirty="0" err="1" smtClean="0">
                <a:latin typeface="Georgia" pitchFamily="18" charset="0"/>
                <a:ea typeface="Verdana" pitchFamily="34" charset="0"/>
                <a:cs typeface="Mongolian Baiti" pitchFamily="66" charset="0"/>
              </a:rPr>
              <a:t>Intégration</a:t>
            </a:r>
            <a:r>
              <a:rPr lang="en-US" sz="3600" cap="small" dirty="0" smtClean="0">
                <a:latin typeface="Georgia" pitchFamily="18" charset="0"/>
                <a:ea typeface="Verdana" pitchFamily="34" charset="0"/>
                <a:cs typeface="Mongolian Baiti" pitchFamily="66" charset="0"/>
              </a:rPr>
              <a:t> </a:t>
            </a:r>
            <a:r>
              <a:rPr lang="en-US" sz="3600" cap="small" dirty="0" err="1" smtClean="0">
                <a:latin typeface="Georgia" pitchFamily="18" charset="0"/>
                <a:ea typeface="Verdana" pitchFamily="34" charset="0"/>
                <a:cs typeface="Mongolian Baiti" pitchFamily="66" charset="0"/>
              </a:rPr>
              <a:t>régionale</a:t>
            </a:r>
            <a:r>
              <a:rPr lang="en-US" sz="3600" cap="small" dirty="0" smtClean="0">
                <a:latin typeface="Georgia" pitchFamily="18" charset="0"/>
                <a:ea typeface="Verdana" pitchFamily="34" charset="0"/>
                <a:cs typeface="Mongolian Baiti" pitchFamily="66" charset="0"/>
              </a:rPr>
              <a:t> et </a:t>
            </a:r>
            <a:r>
              <a:rPr lang="en-US" sz="3600" cap="small" dirty="0" err="1" smtClean="0">
                <a:latin typeface="Georgia" pitchFamily="18" charset="0"/>
                <a:ea typeface="Verdana" pitchFamily="34" charset="0"/>
                <a:cs typeface="Mongolian Baiti" pitchFamily="66" charset="0"/>
              </a:rPr>
              <a:t>sécurité</a:t>
            </a:r>
            <a:r>
              <a:rPr lang="en-US" sz="3600" cap="small" dirty="0" smtClean="0">
                <a:latin typeface="Georgia" pitchFamily="18" charset="0"/>
                <a:ea typeface="Verdana" pitchFamily="34" charset="0"/>
                <a:cs typeface="Mongolian Baiti" pitchFamily="66" charset="0"/>
              </a:rPr>
              <a:t> </a:t>
            </a:r>
            <a:r>
              <a:rPr lang="en-US" sz="3600" cap="small" dirty="0" err="1" smtClean="0">
                <a:latin typeface="Georgia" pitchFamily="18" charset="0"/>
                <a:ea typeface="Verdana" pitchFamily="34" charset="0"/>
                <a:cs typeface="Mongolian Baiti" pitchFamily="66" charset="0"/>
              </a:rPr>
              <a:t>alimentaire</a:t>
            </a:r>
            <a:endParaRPr lang="fr-FR" sz="3200" dirty="0">
              <a:latin typeface="Mongolian Baiti" pitchFamily="66" charset="0"/>
              <a:ea typeface="Verdana" pitchFamily="34" charset="0"/>
              <a:cs typeface="Mongolian Baiti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850" y="0"/>
            <a:ext cx="9151849" cy="1196752"/>
          </a:xfrm>
          <a:prstGeom prst="rect">
            <a:avLst/>
          </a:prstGeom>
          <a:solidFill>
            <a:srgbClr val="373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95536" y="4149080"/>
            <a:ext cx="8352928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 dirty="0" smtClean="0">
              <a:solidFill>
                <a:schemeClr val="tx1"/>
              </a:solidFill>
              <a:latin typeface="Perpetua" pitchFamily="18" charset="0"/>
            </a:endParaRPr>
          </a:p>
          <a:p>
            <a:r>
              <a:rPr lang="fr-FR" sz="1800" dirty="0" smtClean="0">
                <a:solidFill>
                  <a:schemeClr val="tx1"/>
                </a:solidFill>
                <a:latin typeface="Perpetua" pitchFamily="18" charset="0"/>
              </a:rPr>
              <a:t>Stéphanie BRUNELIN, CERDI</a:t>
            </a:r>
          </a:p>
          <a:p>
            <a:endParaRPr lang="fr-FR" sz="1600" dirty="0" smtClean="0">
              <a:solidFill>
                <a:schemeClr val="tx1"/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8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68052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Permet l’accès des régions déficitaires en biens alimentaires</a:t>
            </a:r>
          </a:p>
          <a:p>
            <a:r>
              <a:rPr lang="fr-FR" sz="2800" dirty="0" smtClean="0"/>
              <a:t>Favorise la stabilité des prix agricoles</a:t>
            </a:r>
          </a:p>
          <a:p>
            <a:r>
              <a:rPr lang="fr-FR" sz="2800" dirty="0" smtClean="0"/>
              <a:t>Accroit les revenus agricoles</a:t>
            </a:r>
          </a:p>
          <a:p>
            <a:endParaRPr lang="fr-FR" sz="2800" dirty="0"/>
          </a:p>
          <a:p>
            <a:pPr marL="0" indent="0" algn="just">
              <a:buNone/>
            </a:pPr>
            <a:r>
              <a:rPr lang="fr-FR" sz="2800" dirty="0" smtClean="0"/>
              <a:t>→ potentiel très important de développement du commerce transfrontalier en Afrique - seul 5% des importations céréalières africaines proviennent de pays Africains (World </a:t>
            </a:r>
            <a:r>
              <a:rPr lang="fr-FR" sz="2800" dirty="0" err="1" smtClean="0"/>
              <a:t>bank</a:t>
            </a:r>
            <a:r>
              <a:rPr lang="fr-FR" sz="2800" dirty="0" smtClean="0"/>
              <a:t>, 2012)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4860032" y="116632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Trebuchet MS" pitchFamily="34" charset="0"/>
              </a:rPr>
              <a:t>Motivation and background of the </a:t>
            </a:r>
            <a:r>
              <a:rPr lang="fr-FR" sz="1600" dirty="0" err="1" smtClean="0">
                <a:solidFill>
                  <a:schemeClr val="bg1"/>
                </a:solidFill>
                <a:latin typeface="Trebuchet MS" pitchFamily="34" charset="0"/>
              </a:rPr>
              <a:t>thesis</a:t>
            </a:r>
            <a:endParaRPr lang="fr-FR" sz="16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9147" y="0"/>
            <a:ext cx="9151849" cy="1196752"/>
          </a:xfrm>
          <a:prstGeom prst="rect">
            <a:avLst/>
          </a:prstGeom>
          <a:solidFill>
            <a:srgbClr val="373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Cambria" pitchFamily="18" charset="0"/>
              </a:rPr>
              <a:t>Pourquoi s’intéresser à l’intégration  régionale des marchés ?</a:t>
            </a:r>
            <a:endParaRPr lang="fr-FR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Faiblesse des infrastructures de communication et de transport</a:t>
            </a:r>
          </a:p>
          <a:p>
            <a:r>
              <a:rPr lang="fr-FR" sz="2800" dirty="0" smtClean="0"/>
              <a:t>Secteur des transports non compétitifs</a:t>
            </a:r>
          </a:p>
          <a:p>
            <a:r>
              <a:rPr lang="fr-FR" sz="2800" dirty="0" smtClean="0"/>
              <a:t>Manque d’information sur les conditions de marchés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2800" dirty="0" smtClean="0"/>
              <a:t>→ Obstacles additionnels au commerce entre pays:</a:t>
            </a:r>
          </a:p>
          <a:p>
            <a:r>
              <a:rPr lang="fr-FR" sz="2800" dirty="0" smtClean="0"/>
              <a:t>Barrières tarifaires et non tarifaires</a:t>
            </a:r>
          </a:p>
          <a:p>
            <a:r>
              <a:rPr lang="fr-FR" sz="2800" dirty="0" smtClean="0"/>
              <a:t>Tracasseries administratives, prélèvements illicites, longue attente aux postes frontières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51849" cy="1196752"/>
          </a:xfrm>
          <a:prstGeom prst="rect">
            <a:avLst/>
          </a:prstGeom>
          <a:solidFill>
            <a:srgbClr val="373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Cambria" pitchFamily="18" charset="0"/>
              </a:rPr>
              <a:t>Obstacles à l’intégration régionale (1)</a:t>
            </a:r>
            <a:endParaRPr lang="fr-FR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84784"/>
            <a:ext cx="8208912" cy="4641379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Effet positif de la distance et des frontières sur la dispersion des prix (</a:t>
            </a:r>
            <a:r>
              <a:rPr lang="fr-FR" sz="2800" dirty="0" err="1" smtClean="0"/>
              <a:t>Brunelin</a:t>
            </a:r>
            <a:r>
              <a:rPr lang="fr-FR" sz="2800" dirty="0" smtClean="0"/>
              <a:t> et Portugal, 2013; </a:t>
            </a:r>
            <a:r>
              <a:rPr lang="fr-FR" sz="2800" dirty="0" err="1" smtClean="0"/>
              <a:t>Brenton</a:t>
            </a:r>
            <a:r>
              <a:rPr lang="fr-FR" sz="2800" dirty="0" smtClean="0"/>
              <a:t> et al., 2013).</a:t>
            </a:r>
          </a:p>
          <a:p>
            <a:r>
              <a:rPr lang="fr-FR" sz="2800" dirty="0" smtClean="0"/>
              <a:t>Effet positif de l’appartenance à une union économique et monétaire (Araujo et </a:t>
            </a:r>
            <a:r>
              <a:rPr lang="fr-FR" sz="2800" dirty="0" err="1" smtClean="0"/>
              <a:t>Brunelin</a:t>
            </a:r>
            <a:r>
              <a:rPr lang="fr-FR" sz="2800" dirty="0" smtClean="0"/>
              <a:t>, 2012)</a:t>
            </a:r>
          </a:p>
          <a:p>
            <a:r>
              <a:rPr lang="fr-FR" sz="2800" dirty="0" smtClean="0"/>
              <a:t>Coût de transactions élevés même au sein d’un même pays → coût lié à la distance et aux marges des intermédiaires</a:t>
            </a:r>
          </a:p>
          <a:p>
            <a:r>
              <a:rPr lang="fr-FR" sz="2800" dirty="0"/>
              <a:t>L</a:t>
            </a:r>
            <a:r>
              <a:rPr lang="fr-FR" sz="2800" dirty="0" smtClean="0"/>
              <a:t>es marges des intermédiaires sont croissante avec l’isolement des marchés (</a:t>
            </a:r>
            <a:r>
              <a:rPr lang="fr-FR" sz="2800" dirty="0" err="1" smtClean="0"/>
              <a:t>Atkin</a:t>
            </a:r>
            <a:r>
              <a:rPr lang="fr-FR" sz="2800" dirty="0" smtClean="0"/>
              <a:t> et </a:t>
            </a:r>
            <a:r>
              <a:rPr lang="fr-FR" sz="2800" dirty="0" err="1" smtClean="0"/>
              <a:t>Donalsdon</a:t>
            </a:r>
            <a:r>
              <a:rPr lang="fr-FR" sz="2800" dirty="0" smtClean="0"/>
              <a:t>, 2012)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51849" cy="1196752"/>
          </a:xfrm>
          <a:prstGeom prst="rect">
            <a:avLst/>
          </a:prstGeom>
          <a:solidFill>
            <a:srgbClr val="373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Cambria" pitchFamily="18" charset="0"/>
              </a:rPr>
              <a:t>Obstacles à l’intégration régionale (2)</a:t>
            </a:r>
            <a:endParaRPr lang="fr-FR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Poursuivre les efforts d’intégration régionale</a:t>
            </a:r>
          </a:p>
          <a:p>
            <a:r>
              <a:rPr lang="fr-FR" sz="2800" dirty="0" smtClean="0"/>
              <a:t>Eliminer les mesures de sauvegarde nationales prises de façon non concertée</a:t>
            </a:r>
          </a:p>
          <a:p>
            <a:r>
              <a:rPr lang="fr-FR" sz="2800" dirty="0" smtClean="0"/>
              <a:t>Réduire les coûts de transactions/délais aux frontières</a:t>
            </a:r>
          </a:p>
          <a:p>
            <a:r>
              <a:rPr lang="fr-FR" sz="2800" dirty="0" smtClean="0"/>
              <a:t>Diminuer l’impact de la distance:</a:t>
            </a:r>
          </a:p>
          <a:p>
            <a:pPr marL="0" indent="0">
              <a:buNone/>
            </a:pPr>
            <a:r>
              <a:rPr lang="fr-FR" sz="2800" dirty="0" smtClean="0"/>
              <a:t>→ investissement dans les infrastructures de transport (zone rurale)  et de communication</a:t>
            </a:r>
          </a:p>
          <a:p>
            <a:pPr marL="0" indent="0">
              <a:buNone/>
            </a:pPr>
            <a:r>
              <a:rPr lang="fr-FR" sz="2800" dirty="0" smtClean="0"/>
              <a:t>→ libéraliser le secteur des transports</a:t>
            </a:r>
          </a:p>
          <a:p>
            <a:pPr marL="0" indent="0">
              <a:buNone/>
            </a:pPr>
            <a:r>
              <a:rPr lang="fr-FR" sz="2800" dirty="0" smtClean="0"/>
              <a:t>→diffuser les informations sur les prix</a:t>
            </a:r>
          </a:p>
          <a:p>
            <a:pPr marL="0" indent="0">
              <a:buNone/>
            </a:pPr>
            <a:r>
              <a:rPr lang="fr-FR" sz="2800" dirty="0" smtClean="0"/>
              <a:t>→ renforcer le pouvoir de négociations des producteurs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51849" cy="1196752"/>
          </a:xfrm>
          <a:prstGeom prst="rect">
            <a:avLst/>
          </a:prstGeom>
          <a:solidFill>
            <a:srgbClr val="373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Cambria" pitchFamily="18" charset="0"/>
              </a:rPr>
              <a:t>Que faire?</a:t>
            </a:r>
            <a:endParaRPr lang="fr-FR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Merci de votre attention!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51849" cy="1196752"/>
          </a:xfrm>
          <a:prstGeom prst="rect">
            <a:avLst/>
          </a:prstGeom>
          <a:solidFill>
            <a:srgbClr val="373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8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Stephanie\Documents\EFFET FRONTIERE\Methode 2 étapes\Sample 3 _ 2007 2012\Graph prix between et within par produit\Graph mil.e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30" y="1231745"/>
            <a:ext cx="7848872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0" y="-6530"/>
            <a:ext cx="9151849" cy="1196752"/>
          </a:xfrm>
          <a:prstGeom prst="rect">
            <a:avLst/>
          </a:prstGeom>
          <a:solidFill>
            <a:srgbClr val="373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77930" y="361013"/>
            <a:ext cx="7327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0" dirty="0" smtClean="0">
                <a:solidFill>
                  <a:schemeClr val="bg1"/>
                </a:solidFill>
                <a:latin typeface="+mn-lt"/>
              </a:rPr>
              <a:t>Moyenne des </a:t>
            </a:r>
            <a:r>
              <a:rPr lang="fr-FR" sz="2400" dirty="0">
                <a:solidFill>
                  <a:schemeClr val="bg1"/>
                </a:solidFill>
              </a:rPr>
              <a:t>p</a:t>
            </a:r>
            <a:r>
              <a:rPr lang="fr-FR" sz="2400" b="0" dirty="0" smtClean="0">
                <a:solidFill>
                  <a:schemeClr val="bg1"/>
                </a:solidFill>
                <a:latin typeface="+mn-lt"/>
              </a:rPr>
              <a:t>rix relatifs  du mil en logarithme</a:t>
            </a:r>
            <a:endParaRPr lang="fr-FR" sz="2400" b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733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291</Words>
  <Application>Microsoft Office PowerPoint</Application>
  <PresentationFormat>Affichage à l'écran (4:3)</PresentationFormat>
  <Paragraphs>37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Intégration régionale et sécurité alimentaire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markets and barriers to regional integration in West Africa</dc:title>
  <dc:creator>freauber</dc:creator>
  <cp:lastModifiedBy>GILLOT Claire</cp:lastModifiedBy>
  <cp:revision>37</cp:revision>
  <dcterms:created xsi:type="dcterms:W3CDTF">2014-01-06T15:50:18Z</dcterms:created>
  <dcterms:modified xsi:type="dcterms:W3CDTF">2014-01-28T11:34:00Z</dcterms:modified>
</cp:coreProperties>
</file>