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2" r:id="rId6"/>
    <p:sldId id="271" r:id="rId7"/>
    <p:sldId id="260" r:id="rId8"/>
    <p:sldId id="262" r:id="rId9"/>
    <p:sldId id="263" r:id="rId10"/>
    <p:sldId id="265" r:id="rId11"/>
    <p:sldId id="266" r:id="rId12"/>
    <p:sldId id="280" r:id="rId13"/>
    <p:sldId id="267" r:id="rId14"/>
    <p:sldId id="276" r:id="rId15"/>
    <p:sldId id="277" r:id="rId16"/>
    <p:sldId id="278" r:id="rId17"/>
    <p:sldId id="269" r:id="rId18"/>
    <p:sldId id="268" r:id="rId19"/>
    <p:sldId id="270" r:id="rId20"/>
    <p:sldId id="279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69" d="100"/>
          <a:sy n="69" d="100"/>
        </p:scale>
        <p:origin x="-72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 &amp; Grants to GDP (%)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43.2</c:v>
                </c:pt>
                <c:pt idx="1">
                  <c:v>23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Revenue to GDP (%)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16.7</c:v>
                </c:pt>
                <c:pt idx="1">
                  <c:v>18.399999999999999</c:v>
                </c:pt>
                <c:pt idx="2">
                  <c:v>18.899999999999999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Mining revenue to GDP (%)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0.2</c:v>
                </c:pt>
                <c:pt idx="1">
                  <c:v>1.4</c:v>
                </c:pt>
                <c:pt idx="2">
                  <c:v>1.4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Mining CIT to GDP (%)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1.3</c:v>
                </c:pt>
                <c:pt idx="2">
                  <c:v>0.9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MR to GDP (%)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0.2</c:v>
                </c:pt>
                <c:pt idx="1">
                  <c:v>0.1</c:v>
                </c:pt>
                <c:pt idx="2">
                  <c:v>0.5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Mining CIT to total tax revenue (%)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0</c:v>
                </c:pt>
                <c:pt idx="1">
                  <c:v>7.2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212480"/>
        <c:axId val="34222464"/>
        <c:axId val="0"/>
      </c:bar3DChart>
      <c:catAx>
        <c:axId val="3421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222464"/>
        <c:crosses val="autoZero"/>
        <c:auto val="1"/>
        <c:lblAlgn val="ctr"/>
        <c:lblOffset val="100"/>
        <c:noMultiLvlLbl val="0"/>
      </c:catAx>
      <c:valAx>
        <c:axId val="34222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212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68BA-65BF-4D39-9E74-C7433343B6FC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FFD1-226C-49FB-897E-C355ADA6C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2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68BA-65BF-4D39-9E74-C7433343B6FC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FFD1-226C-49FB-897E-C355ADA6C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78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68BA-65BF-4D39-9E74-C7433343B6FC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FFD1-226C-49FB-897E-C355ADA6C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02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68BA-65BF-4D39-9E74-C7433343B6FC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FFD1-226C-49FB-897E-C355ADA6C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962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68BA-65BF-4D39-9E74-C7433343B6FC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FFD1-226C-49FB-897E-C355ADA6C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30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68BA-65BF-4D39-9E74-C7433343B6FC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FFD1-226C-49FB-897E-C355ADA6C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3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68BA-65BF-4D39-9E74-C7433343B6FC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FFD1-226C-49FB-897E-C355ADA6C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90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68BA-65BF-4D39-9E74-C7433343B6FC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FFD1-226C-49FB-897E-C355ADA6C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36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68BA-65BF-4D39-9E74-C7433343B6FC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FFD1-226C-49FB-897E-C355ADA6C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94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68BA-65BF-4D39-9E74-C7433343B6FC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FFD1-226C-49FB-897E-C355ADA6C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64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68BA-65BF-4D39-9E74-C7433343B6FC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FFD1-226C-49FB-897E-C355ADA6C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96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868BA-65BF-4D39-9E74-C7433343B6FC}" type="datetimeFigureOut">
              <a:rPr lang="en-GB" smtClean="0"/>
              <a:t>12/06/2014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FFD1-226C-49FB-897E-C355ADA6C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54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10.1553254149@web120524.mail.ne1.yahoo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12.1553254149@web120524.mail.ne1.yahoo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11.1553254149@web120524.mail.ne1.yahoo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4.1553254149@web120524.mail.ne1.yahoo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cid:7.1553254149@web120524.mail.ne1.yahoo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345233"/>
            <a:ext cx="10151705" cy="6047967"/>
          </a:xfrm>
          <a:prstGeom prst="rect">
            <a:avLst/>
          </a:prstGeom>
          <a:effectLst>
            <a:reflection endPos="0" dist="50800" dir="5400000" sy="-100000" algn="bl" rotWithShape="0"/>
            <a:softEdge rad="9779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 </a:t>
            </a:r>
            <a:r>
              <a:rPr lang="nb-NO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taxation</a:t>
            </a:r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Zambia: Development </a:t>
            </a:r>
            <a:r>
              <a:rPr lang="nb-NO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indicators</a:t>
            </a:r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improvements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</a:t>
            </a:r>
            <a:r>
              <a:rPr lang="nb-NO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FERDI </a:t>
            </a:r>
            <a:r>
              <a:rPr lang="nb-NO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conference</a:t>
            </a:r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Measuring</a:t>
            </a:r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</a:t>
            </a:r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customs</a:t>
            </a:r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administrations</a:t>
            </a:r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b-NO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Clermont Ferrand 12-13 June 2014</a:t>
            </a:r>
          </a:p>
          <a:p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 Isaksen (CMI)</a:t>
            </a:r>
          </a:p>
          <a:p>
            <a:r>
              <a:rPr lang="nb-N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Gilbert Chinyama Kalyandu (Norwegian Embassy in Lusaka)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1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Core</a:t>
            </a:r>
            <a:r>
              <a:rPr lang="nb-NO" dirty="0" smtClean="0"/>
              <a:t> </a:t>
            </a:r>
            <a:r>
              <a:rPr lang="nb-NO" dirty="0" err="1" smtClean="0"/>
              <a:t>programme</a:t>
            </a:r>
            <a:r>
              <a:rPr lang="nb-NO" dirty="0" smtClean="0"/>
              <a:t> </a:t>
            </a:r>
            <a:r>
              <a:rPr lang="nb-NO" dirty="0" err="1" smtClean="0"/>
              <a:t>indicators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37" y="1464906"/>
            <a:ext cx="10515600" cy="4600089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 smtClean="0"/>
              <a:t>International </a:t>
            </a:r>
            <a:r>
              <a:rPr lang="nb-NO" dirty="0" err="1" smtClean="0"/>
              <a:t>statistics</a:t>
            </a:r>
            <a:r>
              <a:rPr lang="nb-NO" dirty="0" smtClean="0"/>
              <a:t> </a:t>
            </a:r>
            <a:r>
              <a:rPr lang="nb-NO" dirty="0" err="1" smtClean="0"/>
              <a:t>influence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Revenue </a:t>
            </a:r>
            <a:r>
              <a:rPr lang="nb-NO" dirty="0" smtClean="0"/>
              <a:t>to GDP </a:t>
            </a:r>
            <a:r>
              <a:rPr lang="nb-NO" dirty="0" err="1" smtClean="0"/>
              <a:t>indicators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err="1" smtClean="0"/>
              <a:t>Compliance</a:t>
            </a:r>
            <a:r>
              <a:rPr lang="nb-NO" dirty="0" smtClean="0"/>
              <a:t> </a:t>
            </a:r>
            <a:r>
              <a:rPr lang="nb-NO" dirty="0" err="1" smtClean="0"/>
              <a:t>indicators</a:t>
            </a:r>
            <a:endParaRPr lang="nb-NO" dirty="0" smtClean="0"/>
          </a:p>
          <a:p>
            <a:endParaRPr lang="nb-NO" dirty="0"/>
          </a:p>
          <a:p>
            <a:r>
              <a:rPr lang="nb-NO" dirty="0" err="1" smtClean="0"/>
              <a:t>Tax</a:t>
            </a:r>
            <a:r>
              <a:rPr lang="nb-NO" dirty="0" smtClean="0"/>
              <a:t> </a:t>
            </a:r>
            <a:r>
              <a:rPr lang="nb-NO" dirty="0" err="1" smtClean="0"/>
              <a:t>audits</a:t>
            </a:r>
            <a:r>
              <a:rPr lang="nb-NO" dirty="0" smtClean="0"/>
              <a:t> </a:t>
            </a:r>
            <a:r>
              <a:rPr lang="nb-NO" dirty="0" err="1" smtClean="0"/>
              <a:t>indicators</a:t>
            </a:r>
            <a:endParaRPr lang="en-GB" dirty="0"/>
          </a:p>
        </p:txBody>
      </p:sp>
      <p:pic>
        <p:nvPicPr>
          <p:cNvPr id="6146" name="yiv1698776321_x0000_i1034" descr="Description: cid:10.3093232750@web83604.mail.sp1.yahoo.com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39" y="2011264"/>
            <a:ext cx="47720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2139" y="1511559"/>
            <a:ext cx="469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i="1" dirty="0" smtClean="0"/>
              <a:t>….</a:t>
            </a:r>
            <a:r>
              <a:rPr lang="nb-NO" sz="3200" i="1" dirty="0" err="1" smtClean="0"/>
              <a:t>usual</a:t>
            </a:r>
            <a:r>
              <a:rPr lang="nb-NO" sz="3200" i="1" dirty="0" smtClean="0"/>
              <a:t> </a:t>
            </a:r>
            <a:r>
              <a:rPr lang="nb-NO" sz="3200" i="1" dirty="0" err="1" smtClean="0"/>
              <a:t>suspects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4864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Complementary</a:t>
            </a:r>
            <a:r>
              <a:rPr lang="nb-NO" dirty="0" smtClean="0"/>
              <a:t> </a:t>
            </a:r>
            <a:r>
              <a:rPr lang="nb-NO" dirty="0" err="1" smtClean="0"/>
              <a:t>indicators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535" y="1498576"/>
            <a:ext cx="10515600" cy="4631734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   </a:t>
            </a:r>
            <a:r>
              <a:rPr lang="nb-NO" i="1" dirty="0" smtClean="0"/>
              <a:t>…..a </a:t>
            </a:r>
            <a:r>
              <a:rPr lang="nb-NO" i="1" dirty="0" err="1" smtClean="0"/>
              <a:t>balancing</a:t>
            </a:r>
            <a:r>
              <a:rPr lang="nb-NO" i="1" dirty="0" smtClean="0"/>
              <a:t> </a:t>
            </a:r>
            <a:r>
              <a:rPr lang="nb-NO" i="1" dirty="0" err="1" smtClean="0"/>
              <a:t>act</a:t>
            </a:r>
            <a:r>
              <a:rPr lang="nb-NO" i="1" dirty="0" smtClean="0"/>
              <a:t>…</a:t>
            </a:r>
            <a:endParaRPr lang="en-GB" i="1" dirty="0"/>
          </a:p>
        </p:txBody>
      </p:sp>
      <p:pic>
        <p:nvPicPr>
          <p:cNvPr id="7170" name="yiv1698776321_x0000_i1036" descr="Description: cid:14.3093232750@web83604.mail.sp1.yahoo.com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35" y="1987420"/>
            <a:ext cx="3878360" cy="393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2424" y="1946404"/>
            <a:ext cx="56450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 err="1" smtClean="0"/>
              <a:t>Measuring</a:t>
            </a:r>
            <a:r>
              <a:rPr lang="nb-NO" sz="3600" dirty="0" smtClean="0"/>
              <a:t> </a:t>
            </a:r>
            <a:r>
              <a:rPr lang="nb-NO" sz="3600" dirty="0" err="1" smtClean="0"/>
              <a:t>institutional</a:t>
            </a:r>
            <a:r>
              <a:rPr lang="nb-NO" sz="3600" dirty="0" smtClean="0"/>
              <a:t> </a:t>
            </a:r>
            <a:r>
              <a:rPr lang="nb-NO" sz="3600" dirty="0" err="1" smtClean="0"/>
              <a:t>cooperation</a:t>
            </a:r>
            <a:r>
              <a:rPr lang="nb-NO" sz="3600" dirty="0" smtClean="0"/>
              <a:t>/</a:t>
            </a:r>
            <a:r>
              <a:rPr lang="nb-NO" sz="3600" dirty="0" err="1" smtClean="0"/>
              <a:t>technical</a:t>
            </a:r>
            <a:r>
              <a:rPr lang="nb-NO" sz="3600" dirty="0" smtClean="0"/>
              <a:t> </a:t>
            </a:r>
            <a:r>
              <a:rPr lang="nb-NO" sz="3600" dirty="0" err="1" smtClean="0"/>
              <a:t>assistance</a:t>
            </a:r>
            <a:endParaRPr lang="nb-NO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 smtClean="0"/>
              <a:t>ZRA </a:t>
            </a:r>
            <a:r>
              <a:rPr lang="nb-NO" sz="3600" dirty="0" err="1" smtClean="0"/>
              <a:t>Corporate</a:t>
            </a:r>
            <a:r>
              <a:rPr lang="nb-NO" sz="3600" dirty="0" smtClean="0"/>
              <a:t> </a:t>
            </a:r>
            <a:r>
              <a:rPr lang="nb-NO" sz="3600" dirty="0" err="1" smtClean="0"/>
              <a:t>Strategy</a:t>
            </a:r>
            <a:r>
              <a:rPr lang="nb-NO" sz="3600" dirty="0" smtClean="0"/>
              <a:t> </a:t>
            </a:r>
            <a:r>
              <a:rPr lang="nb-NO" sz="3600" dirty="0" err="1" smtClean="0"/>
              <a:t>indicators</a:t>
            </a:r>
            <a:endParaRPr lang="nb-NO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 smtClean="0"/>
              <a:t>Non </a:t>
            </a:r>
            <a:r>
              <a:rPr lang="nb-NO" sz="3600" dirty="0" err="1" smtClean="0"/>
              <a:t>measurable</a:t>
            </a:r>
            <a:r>
              <a:rPr lang="nb-NO" sz="3600" dirty="0" smtClean="0"/>
              <a:t> </a:t>
            </a:r>
            <a:r>
              <a:rPr lang="nb-NO" sz="3600" dirty="0" err="1" smtClean="0"/>
              <a:t>aspects</a:t>
            </a:r>
            <a:endParaRPr lang="nb-NO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600" dirty="0" err="1" smtClean="0"/>
              <a:t>Descriptive</a:t>
            </a:r>
            <a:r>
              <a:rPr lang="nb-NO" sz="3600" dirty="0" smtClean="0"/>
              <a:t> </a:t>
            </a:r>
            <a:r>
              <a:rPr lang="nb-NO" sz="3600" dirty="0" err="1" smtClean="0"/>
              <a:t>indicators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5314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</a:t>
            </a:r>
            <a:r>
              <a:rPr lang="en-GB" b="1" dirty="0" smtClean="0"/>
              <a:t>Walking the walk - using the indicators</a:t>
            </a:r>
            <a:endParaRPr lang="en-GB" b="1" dirty="0"/>
          </a:p>
        </p:txBody>
      </p:sp>
      <p:pic>
        <p:nvPicPr>
          <p:cNvPr id="3" name="yiv1698776321_x0000_i1035" descr="Description: cid:image013.jpg@01CA8877.8F1B098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09" y="1788933"/>
            <a:ext cx="8077199" cy="463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3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0491"/>
          </a:xfrm>
        </p:spPr>
        <p:txBody>
          <a:bodyPr/>
          <a:lstStyle/>
          <a:p>
            <a:r>
              <a:rPr lang="nb-NO" dirty="0"/>
              <a:t>Using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indicators</a:t>
            </a:r>
            <a:r>
              <a:rPr lang="nb-NO" dirty="0"/>
              <a:t> - problems and </a:t>
            </a:r>
            <a:r>
              <a:rPr lang="nb-NO" dirty="0" err="1" smtClean="0"/>
              <a:t>effects</a:t>
            </a:r>
            <a:r>
              <a:rPr lang="nb-NO" dirty="0" smtClean="0"/>
              <a:t> 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522" y="1219200"/>
            <a:ext cx="10132478" cy="5347855"/>
          </a:xfrm>
        </p:spPr>
        <p:txBody>
          <a:bodyPr>
            <a:normAutofit/>
          </a:bodyPr>
          <a:lstStyle/>
          <a:p>
            <a:endParaRPr lang="nb-NO" sz="3600" dirty="0"/>
          </a:p>
          <a:p>
            <a:r>
              <a:rPr lang="nb-NO" sz="3200" dirty="0" smtClean="0"/>
              <a:t>Statistical Challenges</a:t>
            </a:r>
            <a:endParaRPr lang="nb-NO" sz="3200" dirty="0" smtClean="0"/>
          </a:p>
          <a:p>
            <a:pPr lvl="1"/>
            <a:r>
              <a:rPr lang="en-US" sz="2800" dirty="0" smtClean="0"/>
              <a:t>Use of in-house data</a:t>
            </a:r>
          </a:p>
          <a:p>
            <a:pPr lvl="1"/>
            <a:r>
              <a:rPr lang="nb-NO" sz="2800" dirty="0" smtClean="0"/>
              <a:t>The </a:t>
            </a:r>
            <a:r>
              <a:rPr lang="nb-NO" sz="2800" dirty="0" smtClean="0"/>
              <a:t>GDP ratio and GDP </a:t>
            </a:r>
            <a:r>
              <a:rPr lang="en-US" sz="2800" dirty="0" smtClean="0"/>
              <a:t>methodology revisions</a:t>
            </a:r>
            <a:endParaRPr lang="en-US" sz="2800" dirty="0" smtClean="0"/>
          </a:p>
          <a:p>
            <a:r>
              <a:rPr lang="en-US" sz="3200" dirty="0" smtClean="0"/>
              <a:t>Indicators and organisational/ procedural reforms</a:t>
            </a:r>
          </a:p>
          <a:p>
            <a:pPr lvl="1"/>
            <a:r>
              <a:rPr lang="en-US" sz="2800" dirty="0" smtClean="0"/>
              <a:t>No direct triggering of changes…</a:t>
            </a:r>
          </a:p>
          <a:p>
            <a:pPr lvl="1"/>
            <a:r>
              <a:rPr lang="en-US" sz="2800" dirty="0" smtClean="0"/>
              <a:t>.. but a lot of indirect effects</a:t>
            </a:r>
          </a:p>
          <a:p>
            <a:pPr lvl="2"/>
            <a:r>
              <a:rPr lang="en-US" sz="2400" dirty="0" smtClean="0"/>
              <a:t>ZRA corporate strategic plan</a:t>
            </a:r>
          </a:p>
          <a:p>
            <a:pPr lvl="2"/>
            <a:r>
              <a:rPr lang="en-US" sz="2400" dirty="0" smtClean="0"/>
              <a:t>VAT investigation</a:t>
            </a:r>
          </a:p>
          <a:p>
            <a:pPr lvl="2"/>
            <a:r>
              <a:rPr lang="en-US" sz="2400" dirty="0" smtClean="0"/>
              <a:t>Tax policy</a:t>
            </a:r>
          </a:p>
          <a:p>
            <a:pPr lvl="2"/>
            <a:r>
              <a:rPr lang="en-US" sz="2400" dirty="0" smtClean="0"/>
              <a:t>Influence on </a:t>
            </a:r>
            <a:r>
              <a:rPr lang="nb-NO" sz="2400" dirty="0" smtClean="0"/>
              <a:t>GIZ </a:t>
            </a:r>
            <a:r>
              <a:rPr lang="nb-NO" sz="2400" dirty="0" smtClean="0"/>
              <a:t>programme</a:t>
            </a:r>
          </a:p>
        </p:txBody>
      </p:sp>
    </p:spTree>
    <p:extLst>
      <p:ext uri="{BB962C8B-B14F-4D97-AF65-F5344CB8AC3E}">
        <p14:creationId xmlns:p14="http://schemas.microsoft.com/office/powerpoint/2010/main" val="299467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Using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indicators</a:t>
            </a:r>
            <a:r>
              <a:rPr lang="nb-NO" dirty="0"/>
              <a:t> - problems and </a:t>
            </a:r>
            <a:r>
              <a:rPr lang="nb-NO" dirty="0" err="1" smtClean="0"/>
              <a:t>effects</a:t>
            </a:r>
            <a:r>
              <a:rPr lang="nb-NO" dirty="0" smtClean="0"/>
              <a:t> </a:t>
            </a:r>
            <a:r>
              <a:rPr lang="en-GB" dirty="0" smtClean="0"/>
              <a:t>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4708381"/>
          </a:xfrm>
        </p:spPr>
        <p:txBody>
          <a:bodyPr/>
          <a:lstStyle/>
          <a:p>
            <a:endParaRPr lang="nb-NO" dirty="0" smtClean="0"/>
          </a:p>
          <a:p>
            <a:r>
              <a:rPr lang="nb-NO" dirty="0" err="1" smtClean="0"/>
              <a:t>Quantification</a:t>
            </a:r>
            <a:r>
              <a:rPr lang="nb-NO" dirty="0" smtClean="0"/>
              <a:t> </a:t>
            </a:r>
            <a:r>
              <a:rPr lang="nb-NO" dirty="0"/>
              <a:t>as a double </a:t>
            </a:r>
            <a:r>
              <a:rPr lang="nb-NO" dirty="0" err="1" smtClean="0"/>
              <a:t>good</a:t>
            </a:r>
            <a:endParaRPr lang="nb-NO" dirty="0" smtClean="0"/>
          </a:p>
          <a:p>
            <a:pPr lvl="1"/>
            <a:r>
              <a:rPr lang="nb-NO" dirty="0" err="1" smtClean="0"/>
              <a:t>Quantity</a:t>
            </a:r>
            <a:r>
              <a:rPr lang="nb-NO" dirty="0" smtClean="0"/>
              <a:t> </a:t>
            </a:r>
            <a:r>
              <a:rPr lang="nb-NO" dirty="0" err="1" smtClean="0"/>
              <a:t>indicators</a:t>
            </a:r>
            <a:r>
              <a:rPr lang="nb-NO" dirty="0" smtClean="0"/>
              <a:t> </a:t>
            </a:r>
            <a:r>
              <a:rPr lang="nb-NO" dirty="0" err="1" smtClean="0"/>
              <a:t>measure</a:t>
            </a:r>
            <a:r>
              <a:rPr lang="nb-NO" dirty="0" smtClean="0"/>
              <a:t>,  </a:t>
            </a:r>
            <a:r>
              <a:rPr lang="nb-NO" dirty="0" err="1" smtClean="0"/>
              <a:t>Qualitative</a:t>
            </a:r>
            <a:r>
              <a:rPr lang="nb-NO" dirty="0" smtClean="0"/>
              <a:t> </a:t>
            </a:r>
            <a:r>
              <a:rPr lang="nb-NO" dirty="0" err="1" smtClean="0"/>
              <a:t>indicators</a:t>
            </a:r>
            <a:r>
              <a:rPr lang="nb-NO" dirty="0" smtClean="0"/>
              <a:t> </a:t>
            </a:r>
            <a:r>
              <a:rPr lang="nb-NO" dirty="0" err="1" smtClean="0"/>
              <a:t>encourage</a:t>
            </a:r>
            <a:endParaRPr lang="nb-NO" dirty="0" smtClean="0"/>
          </a:p>
          <a:p>
            <a:pPr lvl="1"/>
            <a:r>
              <a:rPr lang="nb-NO" dirty="0" err="1" smtClean="0"/>
              <a:t>Zambian</a:t>
            </a:r>
            <a:r>
              <a:rPr lang="nb-NO" dirty="0" smtClean="0"/>
              <a:t> </a:t>
            </a:r>
            <a:r>
              <a:rPr lang="nb-NO" dirty="0" smtClean="0"/>
              <a:t>programme </a:t>
            </a:r>
            <a:r>
              <a:rPr lang="nb-NO" dirty="0" smtClean="0"/>
              <a:t>has </a:t>
            </a:r>
            <a:r>
              <a:rPr lang="nb-NO" dirty="0" err="1"/>
              <a:t>q</a:t>
            </a:r>
            <a:r>
              <a:rPr lang="nb-NO" dirty="0" err="1" smtClean="0"/>
              <a:t>uantity</a:t>
            </a:r>
            <a:r>
              <a:rPr lang="nb-NO" dirty="0" smtClean="0"/>
              <a:t> </a:t>
            </a:r>
            <a:r>
              <a:rPr lang="nb-NO" dirty="0" err="1" smtClean="0"/>
              <a:t>indicators</a:t>
            </a:r>
            <a:r>
              <a:rPr lang="nb-NO" dirty="0" smtClean="0"/>
              <a:t>: </a:t>
            </a:r>
            <a:r>
              <a:rPr lang="nb-NO" dirty="0" err="1" smtClean="0"/>
              <a:t>limited</a:t>
            </a:r>
            <a:r>
              <a:rPr lang="nb-NO" dirty="0" smtClean="0"/>
              <a:t> </a:t>
            </a:r>
            <a:r>
              <a:rPr lang="nb-NO" dirty="0" smtClean="0"/>
              <a:t>double </a:t>
            </a:r>
            <a:r>
              <a:rPr lang="nb-NO" dirty="0" err="1" smtClean="0"/>
              <a:t>use</a:t>
            </a:r>
            <a:endParaRPr lang="nb-NO" dirty="0"/>
          </a:p>
          <a:p>
            <a:endParaRPr lang="nb-NO" dirty="0" smtClean="0"/>
          </a:p>
          <a:p>
            <a:r>
              <a:rPr lang="nb-NO" dirty="0" err="1" smtClean="0"/>
              <a:t>Quantification</a:t>
            </a:r>
            <a:r>
              <a:rPr lang="nb-NO" dirty="0" smtClean="0"/>
              <a:t> </a:t>
            </a:r>
            <a:r>
              <a:rPr lang="nb-NO" dirty="0"/>
              <a:t>&amp; </a:t>
            </a:r>
            <a:r>
              <a:rPr lang="nb-NO" dirty="0" err="1" smtClean="0"/>
              <a:t>pragmatism</a:t>
            </a:r>
            <a:endParaRPr lang="nb-NO" dirty="0" smtClean="0"/>
          </a:p>
          <a:p>
            <a:pPr lvl="1"/>
            <a:r>
              <a:rPr lang="nb-NO" dirty="0" smtClean="0"/>
              <a:t>Original </a:t>
            </a:r>
            <a:r>
              <a:rPr lang="nb-NO" dirty="0" err="1" smtClean="0"/>
              <a:t>indicators</a:t>
            </a:r>
            <a:r>
              <a:rPr lang="nb-NO" dirty="0" smtClean="0"/>
              <a:t> </a:t>
            </a:r>
            <a:r>
              <a:rPr lang="nb-NO" dirty="0" err="1" smtClean="0"/>
              <a:t>kept</a:t>
            </a:r>
            <a:r>
              <a:rPr lang="nb-NO" dirty="0" smtClean="0"/>
              <a:t>,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indicators</a:t>
            </a:r>
            <a:r>
              <a:rPr lang="nb-NO" dirty="0" smtClean="0"/>
              <a:t> </a:t>
            </a:r>
            <a:r>
              <a:rPr lang="nb-NO" dirty="0" err="1" smtClean="0"/>
              <a:t>added</a:t>
            </a:r>
            <a:endParaRPr lang="nb-NO" dirty="0" smtClean="0"/>
          </a:p>
          <a:p>
            <a:pPr lvl="2"/>
            <a:r>
              <a:rPr lang="nb-NO" dirty="0" err="1" smtClean="0"/>
              <a:t>Taxpayers</a:t>
            </a:r>
            <a:r>
              <a:rPr lang="nb-NO" dirty="0" smtClean="0"/>
              <a:t> Charter</a:t>
            </a:r>
          </a:p>
          <a:p>
            <a:pPr lvl="2"/>
            <a:r>
              <a:rPr lang="nb-NO" dirty="0" err="1" smtClean="0"/>
              <a:t>Fraud</a:t>
            </a:r>
            <a:r>
              <a:rPr lang="nb-NO" dirty="0" smtClean="0"/>
              <a:t> – </a:t>
            </a:r>
            <a:r>
              <a:rPr lang="nb-NO" dirty="0" err="1"/>
              <a:t>I</a:t>
            </a:r>
            <a:r>
              <a:rPr lang="nb-NO" dirty="0" err="1" smtClean="0"/>
              <a:t>nternal</a:t>
            </a:r>
            <a:r>
              <a:rPr lang="nb-NO" dirty="0" smtClean="0"/>
              <a:t> </a:t>
            </a:r>
            <a:r>
              <a:rPr lang="nb-NO" dirty="0" err="1" smtClean="0"/>
              <a:t>Affairs</a:t>
            </a:r>
            <a:r>
              <a:rPr lang="nb-NO" dirty="0" smtClean="0"/>
              <a:t> Unit</a:t>
            </a:r>
          </a:p>
          <a:p>
            <a:pPr lvl="2"/>
            <a:r>
              <a:rPr lang="nb-NO" dirty="0" smtClean="0"/>
              <a:t>Donor </a:t>
            </a:r>
            <a:r>
              <a:rPr lang="nb-NO" dirty="0" err="1" smtClean="0"/>
              <a:t>activities</a:t>
            </a:r>
            <a:r>
              <a:rPr lang="nb-NO" dirty="0" smtClean="0"/>
              <a:t> </a:t>
            </a:r>
            <a:r>
              <a:rPr lang="nb-NO" dirty="0" err="1" smtClean="0"/>
              <a:t>description</a:t>
            </a:r>
            <a:r>
              <a:rPr lang="nb-NO" dirty="0" smtClean="0"/>
              <a:t> / </a:t>
            </a:r>
            <a:r>
              <a:rPr lang="nb-NO" dirty="0" err="1" smtClean="0"/>
              <a:t>indicator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81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Using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indicators</a:t>
            </a:r>
            <a:r>
              <a:rPr lang="nb-NO" dirty="0"/>
              <a:t> - problems and </a:t>
            </a:r>
            <a:r>
              <a:rPr lang="nb-NO" dirty="0" err="1" smtClean="0"/>
              <a:t>effects</a:t>
            </a:r>
            <a:r>
              <a:rPr lang="nb-NO" dirty="0" smtClean="0"/>
              <a:t> </a:t>
            </a:r>
            <a:r>
              <a:rPr lang="en-GB" dirty="0" smtClean="0"/>
              <a:t>III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Indicators and civil service</a:t>
            </a:r>
          </a:p>
          <a:p>
            <a:pPr lvl="1"/>
            <a:r>
              <a:rPr lang="en-US" dirty="0" smtClean="0"/>
              <a:t>Indicators  contributed to change in traditional civ service view</a:t>
            </a:r>
          </a:p>
          <a:p>
            <a:pPr lvl="1"/>
            <a:r>
              <a:rPr lang="en-US" dirty="0" smtClean="0"/>
              <a:t>Visibility of programme and contagion effect </a:t>
            </a:r>
            <a:r>
              <a:rPr lang="en-US" b="1" dirty="0" smtClean="0"/>
              <a:t>within</a:t>
            </a:r>
            <a:r>
              <a:rPr lang="en-US" dirty="0" smtClean="0"/>
              <a:t> ZRA</a:t>
            </a:r>
          </a:p>
          <a:p>
            <a:pPr lvl="1"/>
            <a:r>
              <a:rPr lang="en-US" dirty="0" smtClean="0"/>
              <a:t>Indicators led to more  positive </a:t>
            </a:r>
            <a:r>
              <a:rPr lang="en-US" b="1" dirty="0" smtClean="0"/>
              <a:t>external</a:t>
            </a:r>
            <a:r>
              <a:rPr lang="en-US" dirty="0" smtClean="0"/>
              <a:t> exposure of  ZRA activities and staff</a:t>
            </a:r>
          </a:p>
          <a:p>
            <a:r>
              <a:rPr lang="en-US" dirty="0" smtClean="0"/>
              <a:t>Avant-garde for northern thinking and views?</a:t>
            </a:r>
          </a:p>
          <a:p>
            <a:pPr lvl="1"/>
            <a:r>
              <a:rPr lang="en-US" dirty="0" smtClean="0"/>
              <a:t>A certain amount of donor pressure </a:t>
            </a:r>
            <a:r>
              <a:rPr lang="en-US" dirty="0" smtClean="0"/>
              <a:t>contributed to ZRAs acceptance of the </a:t>
            </a:r>
            <a:r>
              <a:rPr lang="en-US" b="1" dirty="0" smtClean="0"/>
              <a:t>principle</a:t>
            </a:r>
            <a:r>
              <a:rPr lang="en-US" dirty="0" smtClean="0"/>
              <a:t> of indicators</a:t>
            </a:r>
          </a:p>
          <a:p>
            <a:pPr lvl="1"/>
            <a:r>
              <a:rPr lang="en-US" dirty="0" smtClean="0"/>
              <a:t>Participative process in construction of indicators increased ZRA ownership</a:t>
            </a:r>
          </a:p>
          <a:p>
            <a:pPr lvl="1"/>
            <a:r>
              <a:rPr lang="en-US" dirty="0" smtClean="0"/>
              <a:t>Parallel work on ZRA strategic plan indicators led to cross fertilization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5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indicators - problems and effects </a:t>
            </a:r>
            <a:r>
              <a:rPr lang="en-GB" dirty="0" smtClean="0"/>
              <a:t>IV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Taxpayers &amp; indicators</a:t>
            </a:r>
          </a:p>
          <a:p>
            <a:pPr lvl="1"/>
            <a:r>
              <a:rPr lang="en-US" dirty="0" smtClean="0"/>
              <a:t>Results not well communicated to taxpayers</a:t>
            </a:r>
          </a:p>
          <a:p>
            <a:pPr lvl="1"/>
            <a:r>
              <a:rPr lang="en-US" dirty="0" smtClean="0"/>
              <a:t>Problem of indicators  for taxpayer education (selected indicator pushes number of activities but real issue is positive change in attitudes)</a:t>
            </a:r>
          </a:p>
          <a:p>
            <a:r>
              <a:rPr lang="en-US" dirty="0" smtClean="0"/>
              <a:t>Indicators &amp; non measurable results</a:t>
            </a:r>
          </a:p>
          <a:p>
            <a:pPr lvl="1"/>
            <a:r>
              <a:rPr lang="en-US" dirty="0" smtClean="0"/>
              <a:t>Can staff integrity be measured by number of cases of misconduct/fraud?</a:t>
            </a:r>
          </a:p>
          <a:p>
            <a:pPr lvl="1"/>
            <a:r>
              <a:rPr lang="en-US" dirty="0" smtClean="0"/>
              <a:t>Attribution problem again</a:t>
            </a:r>
          </a:p>
          <a:p>
            <a:pPr lvl="1"/>
            <a:r>
              <a:rPr lang="en-US" dirty="0" smtClean="0"/>
              <a:t>Soft value indicators being pushed our by hard ones and the perceived need for international comparisons</a:t>
            </a:r>
            <a:r>
              <a:rPr lang="nb-NO" dirty="0" smtClean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5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 smtClean="0"/>
              <a:t>Conclusions</a:t>
            </a:r>
            <a:r>
              <a:rPr lang="nb-NO" dirty="0" smtClean="0"/>
              <a:t>…..</a:t>
            </a:r>
            <a:br>
              <a:rPr lang="nb-NO" dirty="0" smtClean="0"/>
            </a:br>
            <a:r>
              <a:rPr lang="nb-NO" i="1" dirty="0" smtClean="0"/>
              <a:t>…Are </a:t>
            </a:r>
            <a:r>
              <a:rPr lang="nb-NO" i="1" dirty="0" err="1" smtClean="0"/>
              <a:t>we</a:t>
            </a:r>
            <a:r>
              <a:rPr lang="nb-NO" i="1" dirty="0" smtClean="0"/>
              <a:t> </a:t>
            </a:r>
            <a:r>
              <a:rPr lang="nb-NO" i="1" dirty="0" err="1" smtClean="0"/>
              <a:t>looking</a:t>
            </a:r>
            <a:r>
              <a:rPr lang="nb-NO" i="1" dirty="0" smtClean="0"/>
              <a:t> </a:t>
            </a:r>
            <a:r>
              <a:rPr lang="nb-NO" i="1" dirty="0" err="1" smtClean="0"/>
              <a:t>good</a:t>
            </a:r>
            <a:r>
              <a:rPr lang="nb-NO" i="1" dirty="0" smtClean="0"/>
              <a:t>?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253" y="2062406"/>
            <a:ext cx="8350898" cy="407713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218" name="yiv1698776321_x0000_i1028" descr="Description: cid:4.3093232750@web83604.mail.sp1.yahoo.com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18" y="1690688"/>
            <a:ext cx="7841390" cy="462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1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 smtClean="0"/>
              <a:t>Conclusions</a:t>
            </a:r>
            <a:r>
              <a:rPr lang="nb-NO" dirty="0" smtClean="0"/>
              <a:t>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 indicators and perfection</a:t>
            </a:r>
          </a:p>
          <a:p>
            <a:pPr lvl="1"/>
            <a:r>
              <a:rPr lang="en-US" dirty="0" smtClean="0"/>
              <a:t>Zambia indicators not theoretically perfect in measuring results but still useful</a:t>
            </a:r>
          </a:p>
          <a:p>
            <a:r>
              <a:rPr lang="en-US" dirty="0" smtClean="0"/>
              <a:t>Circumspection in indicators use</a:t>
            </a:r>
          </a:p>
          <a:p>
            <a:pPr lvl="1"/>
            <a:r>
              <a:rPr lang="en-US" dirty="0" smtClean="0"/>
              <a:t>Indicators of the ZRA-NTA programme best used as entry points for considering results and further action</a:t>
            </a:r>
          </a:p>
          <a:p>
            <a:r>
              <a:rPr lang="en-US" dirty="0" smtClean="0"/>
              <a:t>D</a:t>
            </a:r>
            <a:r>
              <a:rPr lang="en-US" dirty="0" smtClean="0"/>
              <a:t>onor push for indicators - stakeholder acceptance</a:t>
            </a:r>
          </a:p>
          <a:p>
            <a:pPr lvl="1"/>
            <a:r>
              <a:rPr lang="en-US" dirty="0" smtClean="0"/>
              <a:t>Northernism by push of indicator concept. Selection of system and individual indicators brought ownership to ZRA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45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 smtClean="0"/>
              <a:t>Conclusions</a:t>
            </a:r>
            <a:r>
              <a:rPr lang="nb-NO" dirty="0" smtClean="0"/>
              <a:t>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International indicators influence</a:t>
            </a:r>
          </a:p>
          <a:p>
            <a:r>
              <a:rPr lang="en-US" dirty="0" smtClean="0"/>
              <a:t>Quantitative indicators in real sense measure </a:t>
            </a:r>
          </a:p>
          <a:p>
            <a:pPr lvl="1"/>
            <a:r>
              <a:rPr lang="en-US" dirty="0" smtClean="0"/>
              <a:t>not directly encourage change</a:t>
            </a:r>
          </a:p>
          <a:p>
            <a:r>
              <a:rPr lang="en-US" dirty="0" smtClean="0"/>
              <a:t>Actions and results report and their impact on stakeholders</a:t>
            </a:r>
          </a:p>
          <a:p>
            <a:pPr lvl="1"/>
            <a:r>
              <a:rPr lang="en-US" dirty="0" smtClean="0"/>
              <a:t>Contagion effect and attraction effect</a:t>
            </a:r>
          </a:p>
          <a:p>
            <a:pPr lvl="1"/>
            <a:r>
              <a:rPr lang="en-US" dirty="0" smtClean="0"/>
              <a:t>But if the programme had not been as successful…?</a:t>
            </a:r>
          </a:p>
          <a:p>
            <a:r>
              <a:rPr lang="en-US" dirty="0" smtClean="0"/>
              <a:t>Performance measurements and flexibility</a:t>
            </a:r>
          </a:p>
          <a:p>
            <a:pPr lvl="1"/>
            <a:r>
              <a:rPr lang="en-US" dirty="0" smtClean="0"/>
              <a:t>Flexibility exists. Indicators not laid down in agreement</a:t>
            </a:r>
          </a:p>
          <a:p>
            <a:pPr lvl="1"/>
            <a:r>
              <a:rPr lang="en-US" dirty="0" smtClean="0"/>
              <a:t>New indicators along the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 err="1" smtClean="0"/>
              <a:t>Introduction</a:t>
            </a:r>
            <a:r>
              <a:rPr lang="nb-NO" sz="3600" dirty="0" smtClean="0"/>
              <a:t> to </a:t>
            </a:r>
            <a:r>
              <a:rPr lang="nb-NO" sz="3600" dirty="0" err="1" smtClean="0"/>
              <a:t>the</a:t>
            </a:r>
            <a:r>
              <a:rPr lang="nb-NO" sz="3600" dirty="0" smtClean="0"/>
              <a:t> </a:t>
            </a:r>
            <a:r>
              <a:rPr lang="nb-NO" sz="3600" dirty="0" err="1" smtClean="0"/>
              <a:t>paper</a:t>
            </a:r>
            <a:endParaRPr lang="nb-NO" sz="3600" dirty="0" smtClean="0"/>
          </a:p>
          <a:p>
            <a:r>
              <a:rPr lang="nb-NO" sz="3600" dirty="0" smtClean="0"/>
              <a:t>The </a:t>
            </a:r>
            <a:r>
              <a:rPr lang="nb-NO" sz="3600" dirty="0" err="1" smtClean="0"/>
              <a:t>programme</a:t>
            </a:r>
            <a:r>
              <a:rPr lang="nb-NO" sz="3600" dirty="0" smtClean="0"/>
              <a:t> </a:t>
            </a:r>
            <a:r>
              <a:rPr lang="nb-NO" sz="3600" dirty="0" err="1" smtClean="0"/>
              <a:t>focus</a:t>
            </a:r>
            <a:r>
              <a:rPr lang="nb-NO" sz="3600" dirty="0" smtClean="0"/>
              <a:t> &amp; </a:t>
            </a:r>
            <a:r>
              <a:rPr lang="nb-NO" sz="3600" dirty="0" err="1" smtClean="0"/>
              <a:t>some</a:t>
            </a:r>
            <a:r>
              <a:rPr lang="nb-NO" sz="3600" dirty="0" smtClean="0"/>
              <a:t> </a:t>
            </a:r>
            <a:r>
              <a:rPr lang="nb-NO" sz="3600" dirty="0" err="1" smtClean="0"/>
              <a:t>programme</a:t>
            </a:r>
            <a:r>
              <a:rPr lang="nb-NO" sz="3600" dirty="0" smtClean="0"/>
              <a:t> </a:t>
            </a:r>
            <a:r>
              <a:rPr lang="nb-NO" sz="3600" dirty="0" err="1" smtClean="0"/>
              <a:t>results</a:t>
            </a:r>
            <a:endParaRPr lang="nb-NO" sz="3600" dirty="0" smtClean="0"/>
          </a:p>
          <a:p>
            <a:r>
              <a:rPr lang="nb-NO" sz="3600" dirty="0" err="1" smtClean="0"/>
              <a:t>Developing</a:t>
            </a:r>
            <a:r>
              <a:rPr lang="nb-NO" sz="3600" dirty="0" smtClean="0"/>
              <a:t> </a:t>
            </a:r>
            <a:r>
              <a:rPr lang="nb-NO" sz="3600" dirty="0" err="1" smtClean="0"/>
              <a:t>the</a:t>
            </a:r>
            <a:r>
              <a:rPr lang="nb-NO" sz="3600" dirty="0" smtClean="0"/>
              <a:t> </a:t>
            </a:r>
            <a:r>
              <a:rPr lang="nb-NO" sz="3600" dirty="0" err="1" smtClean="0"/>
              <a:t>indicators</a:t>
            </a:r>
            <a:endParaRPr lang="nb-NO" sz="3600" dirty="0" smtClean="0"/>
          </a:p>
          <a:p>
            <a:pPr lvl="1"/>
            <a:r>
              <a:rPr lang="nb-NO" sz="3200" dirty="0" err="1" smtClean="0"/>
              <a:t>Core</a:t>
            </a:r>
            <a:r>
              <a:rPr lang="nb-NO" sz="3200" dirty="0" smtClean="0"/>
              <a:t> </a:t>
            </a:r>
            <a:r>
              <a:rPr lang="nb-NO" sz="3200" dirty="0" err="1" smtClean="0"/>
              <a:t>programme</a:t>
            </a:r>
            <a:r>
              <a:rPr lang="nb-NO" sz="3200" dirty="0" smtClean="0"/>
              <a:t> </a:t>
            </a:r>
            <a:r>
              <a:rPr lang="nb-NO" sz="3200" dirty="0" err="1" smtClean="0"/>
              <a:t>indicators</a:t>
            </a:r>
            <a:endParaRPr lang="nb-NO" sz="3200" dirty="0" smtClean="0"/>
          </a:p>
          <a:p>
            <a:pPr lvl="1"/>
            <a:r>
              <a:rPr lang="nb-NO" sz="3200" dirty="0" err="1" smtClean="0"/>
              <a:t>Complementary</a:t>
            </a:r>
            <a:r>
              <a:rPr lang="nb-NO" sz="3200" dirty="0" smtClean="0"/>
              <a:t> </a:t>
            </a:r>
            <a:r>
              <a:rPr lang="nb-NO" sz="3200" dirty="0" err="1" smtClean="0"/>
              <a:t>indicators</a:t>
            </a:r>
            <a:endParaRPr lang="nb-NO" sz="3200" dirty="0" smtClean="0"/>
          </a:p>
          <a:p>
            <a:r>
              <a:rPr lang="nb-NO" sz="3600" dirty="0" smtClean="0"/>
              <a:t>Using </a:t>
            </a:r>
            <a:r>
              <a:rPr lang="nb-NO" sz="3600" dirty="0" err="1" smtClean="0"/>
              <a:t>the</a:t>
            </a:r>
            <a:r>
              <a:rPr lang="nb-NO" sz="3600" dirty="0" smtClean="0"/>
              <a:t> </a:t>
            </a:r>
            <a:r>
              <a:rPr lang="nb-NO" sz="3600" dirty="0" err="1" smtClean="0"/>
              <a:t>indicators</a:t>
            </a:r>
            <a:r>
              <a:rPr lang="nb-NO" sz="3600" dirty="0" smtClean="0"/>
              <a:t> - problems and </a:t>
            </a:r>
            <a:r>
              <a:rPr lang="nb-NO" sz="3600" dirty="0" err="1" smtClean="0"/>
              <a:t>effects</a:t>
            </a:r>
            <a:endParaRPr lang="nb-NO" sz="3600" dirty="0" smtClean="0"/>
          </a:p>
          <a:p>
            <a:r>
              <a:rPr lang="nb-NO" sz="3600" dirty="0" err="1" smtClean="0"/>
              <a:t>Conclusions</a:t>
            </a:r>
            <a:endParaRPr lang="nb-NO" sz="3600" dirty="0" smtClean="0"/>
          </a:p>
          <a:p>
            <a:endParaRPr lang="nb-NO" sz="3600" dirty="0" smtClean="0"/>
          </a:p>
          <a:p>
            <a:endParaRPr lang="nb-NO" sz="3600" dirty="0" smtClean="0"/>
          </a:p>
          <a:p>
            <a:endParaRPr lang="nb-NO" sz="3600" dirty="0" smtClean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346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7" y="1825625"/>
            <a:ext cx="11388437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Multiple donor support to ZRA and performance measurement</a:t>
            </a:r>
          </a:p>
          <a:p>
            <a:pPr lvl="1"/>
            <a:r>
              <a:rPr lang="en-US" dirty="0" smtClean="0"/>
              <a:t>Danger of overlapping work and indicators but ZRA seem to have managed to use synergies</a:t>
            </a:r>
          </a:p>
          <a:p>
            <a:r>
              <a:rPr lang="en-US" dirty="0" smtClean="0"/>
              <a:t>Statistical challenges</a:t>
            </a:r>
          </a:p>
          <a:p>
            <a:pPr lvl="1"/>
            <a:r>
              <a:rPr lang="en-US" dirty="0" smtClean="0"/>
              <a:t>GDP problem</a:t>
            </a:r>
          </a:p>
          <a:p>
            <a:r>
              <a:rPr lang="en-US" dirty="0" smtClean="0"/>
              <a:t>Non-</a:t>
            </a:r>
            <a:r>
              <a:rPr lang="en-US" dirty="0" err="1" smtClean="0"/>
              <a:t>measurables</a:t>
            </a:r>
            <a:r>
              <a:rPr lang="en-US" dirty="0" smtClean="0"/>
              <a:t> - staff and taxpayer attitude</a:t>
            </a:r>
          </a:p>
          <a:p>
            <a:pPr lvl="1"/>
            <a:r>
              <a:rPr lang="en-US" dirty="0" smtClean="0"/>
              <a:t>Surveys or indicator</a:t>
            </a:r>
            <a:r>
              <a:rPr lang="nb-NO" dirty="0" smtClean="0"/>
              <a:t>s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0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94922" y="274638"/>
            <a:ext cx="6505534" cy="5890666"/>
          </a:xfrm>
        </p:spPr>
        <p:txBody>
          <a:bodyPr>
            <a:normAutofit/>
          </a:bodyPr>
          <a:lstStyle/>
          <a:p>
            <a:r>
              <a:rPr lang="nb-NO" sz="6600" dirty="0"/>
              <a:t>THANK YOU</a:t>
            </a:r>
            <a:endParaRPr lang="en-GB" sz="6600" dirty="0"/>
          </a:p>
        </p:txBody>
      </p:sp>
      <p:sp>
        <p:nvSpPr>
          <p:cNvPr id="6" name="Oval 5"/>
          <p:cNvSpPr/>
          <p:nvPr/>
        </p:nvSpPr>
        <p:spPr>
          <a:xfrm>
            <a:off x="3215680" y="1196752"/>
            <a:ext cx="6336704" cy="338437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0" dirty="0"/>
              <a:t>THANK YOU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5361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812"/>
          </a:xfrm>
        </p:spPr>
        <p:txBody>
          <a:bodyPr/>
          <a:lstStyle/>
          <a:p>
            <a:r>
              <a:rPr lang="nb-NO" dirty="0" err="1" smtClean="0"/>
              <a:t>Introduction</a:t>
            </a:r>
            <a:r>
              <a:rPr lang="nb-NO" dirty="0" smtClean="0"/>
              <a:t> - Zambia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8938"/>
            <a:ext cx="10515600" cy="49280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	</a:t>
            </a:r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61" y="1248939"/>
            <a:ext cx="9489687" cy="50618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414655" y="4073236"/>
            <a:ext cx="665018" cy="498763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67200" y="1248939"/>
            <a:ext cx="3463636" cy="178079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4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787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Introduction</a:t>
            </a:r>
            <a:r>
              <a:rPr lang="nb-NO" dirty="0" smtClean="0"/>
              <a:t> – </a:t>
            </a:r>
            <a:r>
              <a:rPr lang="nb-NO" dirty="0" err="1" smtClean="0"/>
              <a:t>Zambian</a:t>
            </a:r>
            <a:r>
              <a:rPr lang="nb-NO" dirty="0" smtClean="0"/>
              <a:t> Mining </a:t>
            </a:r>
            <a:r>
              <a:rPr lang="nb-NO" dirty="0" err="1" smtClean="0"/>
              <a:t>Sector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6274"/>
            <a:ext cx="10515600" cy="5050690"/>
          </a:xfrm>
        </p:spPr>
        <p:txBody>
          <a:bodyPr/>
          <a:lstStyle/>
          <a:p>
            <a:r>
              <a:rPr lang="nb-NO" dirty="0" smtClean="0"/>
              <a:t>Country GDP US$18,507 billion </a:t>
            </a:r>
            <a:r>
              <a:rPr lang="nb-NO" dirty="0" err="1" smtClean="0"/>
              <a:t>approx</a:t>
            </a:r>
            <a:r>
              <a:rPr lang="nb-NO" dirty="0" smtClean="0"/>
              <a:t>. (2012)</a:t>
            </a:r>
          </a:p>
          <a:p>
            <a:r>
              <a:rPr lang="nb-NO" dirty="0" smtClean="0"/>
              <a:t>Minerals - 80%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exports</a:t>
            </a:r>
            <a:r>
              <a:rPr lang="nb-NO" dirty="0" smtClean="0"/>
              <a:t> (2012)</a:t>
            </a:r>
          </a:p>
          <a:p>
            <a:r>
              <a:rPr lang="nb-NO" dirty="0" smtClean="0"/>
              <a:t>Mining </a:t>
            </a:r>
            <a:r>
              <a:rPr lang="nb-NO" dirty="0" err="1" smtClean="0"/>
              <a:t>tax</a:t>
            </a:r>
            <a:r>
              <a:rPr lang="nb-NO" dirty="0" smtClean="0"/>
              <a:t> </a:t>
            </a:r>
            <a:r>
              <a:rPr lang="nb-NO" dirty="0" err="1" smtClean="0"/>
              <a:t>contribution</a:t>
            </a:r>
            <a:r>
              <a:rPr lang="nb-NO" dirty="0" smtClean="0"/>
              <a:t> to GDP 5.96% (2012)</a:t>
            </a:r>
          </a:p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024157"/>
              </p:ext>
            </p:extLst>
          </p:nvPr>
        </p:nvGraphicFramePr>
        <p:xfrm>
          <a:off x="457200" y="2810107"/>
          <a:ext cx="8229600" cy="380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78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753"/>
          </a:xfrm>
        </p:spPr>
        <p:txBody>
          <a:bodyPr/>
          <a:lstStyle/>
          <a:p>
            <a:r>
              <a:rPr lang="nb-NO" dirty="0" err="1" smtClean="0"/>
              <a:t>Introduction</a:t>
            </a:r>
            <a:r>
              <a:rPr lang="nb-NO" dirty="0" smtClean="0"/>
              <a:t> – Mining </a:t>
            </a:r>
            <a:r>
              <a:rPr lang="nb-NO" dirty="0" err="1" smtClean="0"/>
              <a:t>Taxation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994"/>
            <a:ext cx="10515600" cy="5241073"/>
          </a:xfrm>
        </p:spPr>
        <p:txBody>
          <a:bodyPr>
            <a:normAutofit/>
          </a:bodyPr>
          <a:lstStyle/>
          <a:p>
            <a:r>
              <a:rPr lang="nb-NO" dirty="0" err="1" smtClean="0"/>
              <a:t>Economic</a:t>
            </a:r>
            <a:r>
              <a:rPr lang="nb-NO" dirty="0" smtClean="0"/>
              <a:t> management &amp; </a:t>
            </a:r>
            <a:r>
              <a:rPr lang="nb-NO" dirty="0" err="1" smtClean="0"/>
              <a:t>fiscal</a:t>
            </a:r>
            <a:r>
              <a:rPr lang="nb-NO" dirty="0" smtClean="0"/>
              <a:t> </a:t>
            </a:r>
            <a:r>
              <a:rPr lang="nb-NO" dirty="0" err="1" smtClean="0"/>
              <a:t>policies</a:t>
            </a:r>
            <a:r>
              <a:rPr lang="nb-NO" dirty="0" smtClean="0"/>
              <a:t> dilemma</a:t>
            </a:r>
          </a:p>
          <a:p>
            <a:pPr marL="0" indent="0">
              <a:buNone/>
            </a:pPr>
            <a:r>
              <a:rPr lang="nb-NO" dirty="0" smtClean="0"/>
              <a:t>  		</a:t>
            </a:r>
            <a:r>
              <a:rPr lang="nb-NO" i="1" dirty="0" smtClean="0"/>
              <a:t>«From private </a:t>
            </a:r>
            <a:r>
              <a:rPr lang="nb-NO" i="1" dirty="0" err="1" smtClean="0"/>
              <a:t>ownership</a:t>
            </a:r>
            <a:r>
              <a:rPr lang="nb-NO" i="1" dirty="0" smtClean="0"/>
              <a:t> to </a:t>
            </a:r>
            <a:r>
              <a:rPr lang="nb-NO" i="1" dirty="0" err="1" smtClean="0"/>
              <a:t>nationalised</a:t>
            </a:r>
            <a:r>
              <a:rPr lang="nb-NO" i="1" dirty="0" smtClean="0"/>
              <a:t> </a:t>
            </a:r>
            <a:r>
              <a:rPr lang="nb-NO" i="1" dirty="0" err="1" smtClean="0"/>
              <a:t>mining</a:t>
            </a:r>
            <a:r>
              <a:rPr lang="nb-NO" i="1" dirty="0" smtClean="0"/>
              <a:t> </a:t>
            </a:r>
            <a:r>
              <a:rPr lang="nb-NO" i="1" dirty="0" err="1" smtClean="0"/>
              <a:t>sector</a:t>
            </a:r>
            <a:r>
              <a:rPr lang="nb-NO" i="1" dirty="0" smtClean="0"/>
              <a:t> 			(1971 </a:t>
            </a:r>
            <a:r>
              <a:rPr lang="nb-NO" i="1" dirty="0" err="1" smtClean="0"/>
              <a:t>Act</a:t>
            </a:r>
            <a:r>
              <a:rPr lang="nb-NO" i="1" dirty="0" smtClean="0"/>
              <a:t>) &amp;	 back to private </a:t>
            </a:r>
            <a:r>
              <a:rPr lang="nb-NO" i="1" dirty="0" err="1" smtClean="0"/>
              <a:t>ownership</a:t>
            </a:r>
            <a:r>
              <a:rPr lang="nb-NO" i="1" dirty="0" smtClean="0"/>
              <a:t> (1995 </a:t>
            </a:r>
            <a:r>
              <a:rPr lang="nb-NO" i="1" dirty="0" err="1" smtClean="0"/>
              <a:t>Act</a:t>
            </a:r>
            <a:r>
              <a:rPr lang="nb-NO" i="1" dirty="0" smtClean="0"/>
              <a:t>)»</a:t>
            </a:r>
          </a:p>
          <a:p>
            <a:pPr marL="0" indent="0">
              <a:buNone/>
            </a:pPr>
            <a:r>
              <a:rPr lang="nb-NO" i="1" dirty="0" smtClean="0"/>
              <a:t>	</a:t>
            </a:r>
            <a:r>
              <a:rPr lang="nb-NO" i="1" dirty="0"/>
              <a:t>	</a:t>
            </a:r>
            <a:r>
              <a:rPr lang="nb-NO" i="1" dirty="0" smtClean="0"/>
              <a:t>* Great </a:t>
            </a:r>
            <a:r>
              <a:rPr lang="nb-NO" i="1" dirty="0" err="1" smtClean="0"/>
              <a:t>expectations</a:t>
            </a:r>
            <a:r>
              <a:rPr lang="nb-NO" i="1" dirty="0" smtClean="0"/>
              <a:t> </a:t>
            </a:r>
            <a:r>
              <a:rPr lang="nb-NO" i="1" dirty="0" err="1" smtClean="0"/>
              <a:t>on</a:t>
            </a:r>
            <a:r>
              <a:rPr lang="nb-NO" i="1" dirty="0" smtClean="0"/>
              <a:t> re-</a:t>
            </a:r>
            <a:r>
              <a:rPr lang="nb-NO" i="1" dirty="0" err="1" smtClean="0"/>
              <a:t>privatisation</a:t>
            </a:r>
            <a:endParaRPr lang="nb-NO" i="1" dirty="0" smtClean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i="1" dirty="0" smtClean="0"/>
              <a:t>*</a:t>
            </a:r>
            <a:r>
              <a:rPr lang="nb-NO" i="1" dirty="0" err="1" smtClean="0"/>
              <a:t>Expectations</a:t>
            </a:r>
            <a:r>
              <a:rPr lang="nb-NO" i="1" dirty="0" smtClean="0"/>
              <a:t> </a:t>
            </a:r>
            <a:r>
              <a:rPr lang="nb-NO" i="1" dirty="0" err="1" smtClean="0"/>
              <a:t>short</a:t>
            </a:r>
            <a:r>
              <a:rPr lang="nb-NO" i="1" dirty="0" smtClean="0"/>
              <a:t> </a:t>
            </a:r>
            <a:r>
              <a:rPr lang="nb-NO" i="1" dirty="0" err="1" smtClean="0"/>
              <a:t>lived</a:t>
            </a:r>
            <a:r>
              <a:rPr lang="nb-NO" i="1" dirty="0"/>
              <a:t> </a:t>
            </a:r>
            <a:r>
              <a:rPr lang="nb-NO" i="1" dirty="0" smtClean="0"/>
              <a:t>*Great </a:t>
            </a:r>
            <a:r>
              <a:rPr lang="nb-NO" i="1" dirty="0" err="1" smtClean="0"/>
              <a:t>public</a:t>
            </a:r>
            <a:r>
              <a:rPr lang="nb-NO" i="1" dirty="0" smtClean="0"/>
              <a:t> </a:t>
            </a:r>
            <a:r>
              <a:rPr lang="nb-NO" i="1" dirty="0" err="1" smtClean="0"/>
              <a:t>disatisfaction</a:t>
            </a:r>
            <a:endParaRPr lang="nb-NO" i="1" dirty="0" smtClean="0"/>
          </a:p>
          <a:p>
            <a:pPr marL="0" indent="0">
              <a:buNone/>
            </a:pPr>
            <a:endParaRPr lang="nb-NO" i="1" dirty="0" smtClean="0"/>
          </a:p>
          <a:p>
            <a:pPr marL="0" indent="0">
              <a:buNone/>
            </a:pPr>
            <a:endParaRPr lang="nb-NO" i="1" dirty="0" smtClean="0"/>
          </a:p>
          <a:p>
            <a:pPr marL="0" indent="0">
              <a:buNone/>
            </a:pPr>
            <a:r>
              <a:rPr lang="nb-NO" i="1" dirty="0" smtClean="0"/>
              <a:t>		</a:t>
            </a:r>
          </a:p>
          <a:p>
            <a:pPr marL="0" indent="0">
              <a:buNone/>
            </a:pPr>
            <a:endParaRPr lang="nb-NO" i="1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8" y="2330327"/>
            <a:ext cx="1319017" cy="1516843"/>
          </a:xfrm>
          <a:prstGeom prst="rect">
            <a:avLst/>
          </a:prstGeom>
        </p:spPr>
      </p:pic>
      <p:pic>
        <p:nvPicPr>
          <p:cNvPr id="1027" name="yiv1698776321_x0000_i1031" descr="Description: cid:7.3093232750@web83604.mail.sp1.yahoo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37" y="4293221"/>
            <a:ext cx="4778684" cy="203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19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5140037"/>
          </a:xfrm>
        </p:spPr>
        <p:txBody>
          <a:bodyPr>
            <a:noAutofit/>
          </a:bodyPr>
          <a:lstStyle/>
          <a:p>
            <a:r>
              <a:rPr lang="en-US" sz="3200" dirty="0" smtClean="0"/>
              <a:t>Tax administration improvements</a:t>
            </a:r>
          </a:p>
          <a:p>
            <a:pPr lvl="1"/>
            <a:r>
              <a:rPr lang="en-US" dirty="0" smtClean="0"/>
              <a:t>In pursuit of remedies (</a:t>
            </a:r>
            <a:r>
              <a:rPr lang="en-US" dirty="0" err="1" smtClean="0"/>
              <a:t>DfID</a:t>
            </a:r>
            <a:r>
              <a:rPr lang="en-US" dirty="0" smtClean="0"/>
              <a:t> – 1994, Norway since </a:t>
            </a:r>
            <a:r>
              <a:rPr lang="en-US" sz="2200" dirty="0" smtClean="0"/>
              <a:t>2006/7</a:t>
            </a:r>
            <a:r>
              <a:rPr lang="en-US" i="1" dirty="0" smtClean="0"/>
              <a:t>)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Mining</a:t>
            </a:r>
            <a:r>
              <a:rPr lang="en-US" sz="3200" dirty="0" smtClean="0">
                <a:solidFill>
                  <a:prstClr val="black"/>
                </a:solidFill>
              </a:rPr>
              <a:t> Fiscal regime reform</a:t>
            </a:r>
          </a:p>
          <a:p>
            <a:pPr lvl="1"/>
            <a:r>
              <a:rPr lang="en-US" sz="2800" dirty="0" smtClean="0"/>
              <a:t>Development agreement re-negotiations</a:t>
            </a:r>
            <a:endParaRPr lang="en-US" sz="2800" dirty="0" smtClean="0"/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Adjustments to fiscal and tax systems April 2007, April 2008 and April 2009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New tax types inclusion e.g. windfall tax, variable profit tax</a:t>
            </a:r>
          </a:p>
          <a:p>
            <a:r>
              <a:rPr lang="en-US" sz="3200" dirty="0" err="1" smtClean="0"/>
              <a:t>Specialised</a:t>
            </a:r>
            <a:r>
              <a:rPr lang="en-US" sz="3200" dirty="0" smtClean="0"/>
              <a:t> Large taxpayer administration in Zambia programme (2011)</a:t>
            </a:r>
          </a:p>
          <a:p>
            <a:pPr lvl="1"/>
            <a:r>
              <a:rPr lang="en-US" sz="2800" dirty="0" smtClean="0"/>
              <a:t>Norwegian support to tax administration specialisation (focus of the paper</a:t>
            </a:r>
            <a:r>
              <a:rPr lang="nb-NO" sz="2800" dirty="0" smtClean="0"/>
              <a:t>). </a:t>
            </a:r>
            <a:endParaRPr lang="nb-NO" sz="2800" dirty="0" smtClean="0"/>
          </a:p>
          <a:p>
            <a:pPr marL="0" indent="0">
              <a:buNone/>
            </a:pPr>
            <a:r>
              <a:rPr lang="nb-NO" sz="3200" i="1" dirty="0" smtClean="0"/>
              <a:t>			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607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err="1" smtClean="0"/>
              <a:t>Some</a:t>
            </a:r>
            <a:r>
              <a:rPr lang="nb-NO" b="1" dirty="0" smtClean="0"/>
              <a:t> </a:t>
            </a:r>
            <a:r>
              <a:rPr lang="nb-NO" b="1" dirty="0" err="1" smtClean="0"/>
              <a:t>programme</a:t>
            </a:r>
            <a:r>
              <a:rPr lang="nb-NO" b="1" dirty="0" smtClean="0"/>
              <a:t> </a:t>
            </a:r>
            <a:r>
              <a:rPr lang="nb-NO" b="1" dirty="0" err="1" smtClean="0"/>
              <a:t>results</a:t>
            </a:r>
            <a:r>
              <a:rPr lang="nb-NO" b="1" dirty="0" smtClean="0"/>
              <a:t>…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4000" i="1" dirty="0" err="1" smtClean="0"/>
              <a:t>Number</a:t>
            </a:r>
            <a:r>
              <a:rPr lang="nb-NO" sz="4000" i="1" dirty="0" smtClean="0"/>
              <a:t> </a:t>
            </a:r>
            <a:r>
              <a:rPr lang="nb-NO" sz="4000" i="1" dirty="0" err="1" smtClean="0"/>
              <a:t>of</a:t>
            </a:r>
            <a:r>
              <a:rPr lang="nb-NO" sz="4000" i="1" dirty="0" smtClean="0"/>
              <a:t> </a:t>
            </a:r>
            <a:r>
              <a:rPr lang="nb-NO" sz="4000" i="1" dirty="0" err="1" smtClean="0"/>
              <a:t>mining</a:t>
            </a:r>
            <a:r>
              <a:rPr lang="nb-NO" sz="4000" i="1" dirty="0" smtClean="0"/>
              <a:t> </a:t>
            </a:r>
            <a:r>
              <a:rPr lang="nb-NO" sz="4000" i="1" dirty="0" err="1" smtClean="0"/>
              <a:t>tax</a:t>
            </a:r>
            <a:r>
              <a:rPr lang="nb-NO" sz="4000" i="1" dirty="0" smtClean="0"/>
              <a:t> </a:t>
            </a:r>
            <a:r>
              <a:rPr lang="nb-NO" sz="4000" i="1" dirty="0" err="1" smtClean="0"/>
              <a:t>audits</a:t>
            </a:r>
            <a:r>
              <a:rPr lang="nb-NO" sz="4000" i="1" dirty="0" smtClean="0"/>
              <a:t> 2010-2013</a:t>
            </a:r>
            <a:endParaRPr lang="en-GB" sz="40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093814"/>
              </p:ext>
            </p:extLst>
          </p:nvPr>
        </p:nvGraphicFramePr>
        <p:xfrm>
          <a:off x="423744" y="2062974"/>
          <a:ext cx="10930055" cy="3681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0110"/>
                <a:gridCol w="1706136"/>
                <a:gridCol w="1628078"/>
                <a:gridCol w="1605776"/>
                <a:gridCol w="1773044"/>
                <a:gridCol w="1406911"/>
              </a:tblGrid>
              <a:tr h="651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Tax audit type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2010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2011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2012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2013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Total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</a:tr>
              <a:tr h="651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Desk audit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12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42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27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66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147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</a:tr>
              <a:tr h="651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Single tax audit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13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22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19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15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69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</a:tr>
              <a:tr h="651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Integrated audit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14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34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</a:tr>
              <a:tr h="651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Total audits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29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72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54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95</a:t>
                      </a:r>
                      <a:endParaRPr lang="en-GB" sz="32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250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5857793" y="0"/>
            <a:ext cx="221793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Table 1: Number of mining tax audits 2010-2013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Source: ZRA 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err="1" smtClean="0"/>
              <a:t>Some</a:t>
            </a:r>
            <a:r>
              <a:rPr lang="nb-NO" b="1" dirty="0" smtClean="0"/>
              <a:t> </a:t>
            </a:r>
            <a:r>
              <a:rPr lang="nb-NO" b="1" dirty="0" err="1" smtClean="0"/>
              <a:t>programme</a:t>
            </a:r>
            <a:r>
              <a:rPr lang="nb-NO" b="1" dirty="0" smtClean="0"/>
              <a:t> </a:t>
            </a:r>
            <a:r>
              <a:rPr lang="nb-NO" b="1" dirty="0" err="1" smtClean="0"/>
              <a:t>results</a:t>
            </a:r>
            <a:r>
              <a:rPr lang="nb-NO" b="1" dirty="0" smtClean="0"/>
              <a:t>….</a:t>
            </a:r>
            <a:br>
              <a:rPr lang="nb-NO" b="1" dirty="0" smtClean="0"/>
            </a:br>
            <a:r>
              <a:rPr lang="nb-NO" sz="4000" i="1" dirty="0" err="1" smtClean="0"/>
              <a:t>Tax</a:t>
            </a:r>
            <a:r>
              <a:rPr lang="nb-NO" sz="4000" i="1" dirty="0" smtClean="0"/>
              <a:t> </a:t>
            </a:r>
            <a:r>
              <a:rPr lang="nb-NO" sz="4000" i="1" dirty="0" err="1" smtClean="0"/>
              <a:t>audit</a:t>
            </a:r>
            <a:r>
              <a:rPr lang="nb-NO" sz="4000" i="1" dirty="0" smtClean="0"/>
              <a:t> re-</a:t>
            </a:r>
            <a:r>
              <a:rPr lang="nb-NO" sz="4000" i="1" dirty="0" err="1" smtClean="0"/>
              <a:t>assessments</a:t>
            </a:r>
            <a:r>
              <a:rPr lang="nb-NO" sz="4000" i="1" dirty="0" smtClean="0"/>
              <a:t> 2013</a:t>
            </a:r>
            <a:endParaRPr lang="en-GB" sz="4000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411955"/>
              </p:ext>
            </p:extLst>
          </p:nvPr>
        </p:nvGraphicFramePr>
        <p:xfrm>
          <a:off x="1378952" y="1778189"/>
          <a:ext cx="8613360" cy="4314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4028"/>
                <a:gridCol w="1567311"/>
                <a:gridCol w="1942021"/>
              </a:tblGrid>
              <a:tr h="671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Description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K millions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US$ million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</a:tr>
              <a:tr h="671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Prior years tax reassessments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293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52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</a:tr>
              <a:tr h="671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Tax audits reassessments collected 2013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88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15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</a:tr>
              <a:tr h="671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Tax reassessed but not collected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2382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426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</a:tr>
              <a:tr h="671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VAT reassessed but contested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6850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1227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</a:tr>
              <a:tr h="671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VAT saved from VAT refunds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2172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389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0800" marR="50800" marT="50800" marB="5080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1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 smtClean="0"/>
              <a:t>Developing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indicators</a:t>
            </a:r>
            <a:r>
              <a:rPr lang="nb-NO" dirty="0" smtClean="0"/>
              <a:t>…</a:t>
            </a:r>
            <a:br>
              <a:rPr lang="nb-NO" dirty="0" smtClean="0"/>
            </a:br>
            <a:r>
              <a:rPr lang="nb-NO" sz="4000" b="1" i="1" dirty="0" err="1" smtClean="0"/>
              <a:t>Mapping</a:t>
            </a:r>
            <a:r>
              <a:rPr lang="nb-NO" sz="4000" b="1" i="1" dirty="0" smtClean="0"/>
              <a:t> stakeholders</a:t>
            </a:r>
            <a:endParaRPr lang="en-GB" sz="40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548797"/>
              </p:ext>
            </p:extLst>
          </p:nvPr>
        </p:nvGraphicFramePr>
        <p:xfrm>
          <a:off x="2966003" y="1828233"/>
          <a:ext cx="6288833" cy="39748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5288"/>
                <a:gridCol w="1640341"/>
                <a:gridCol w="1821602"/>
                <a:gridCol w="1821602"/>
              </a:tblGrid>
              <a:tr h="1528785"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          Interest</a:t>
                      </a:r>
                      <a:endParaRPr lang="en-GB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High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CSOs, Media, professional Associations, Public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ZRA, ZAM </a:t>
                      </a:r>
                      <a:r>
                        <a:rPr lang="en-US" sz="2000" dirty="0" err="1">
                          <a:effectLst/>
                        </a:rPr>
                        <a:t>Govt</a:t>
                      </a:r>
                      <a:r>
                        <a:rPr lang="en-US" sz="2000" dirty="0">
                          <a:effectLst/>
                        </a:rPr>
                        <a:t>, Norwegian Embassy, Mining firms, IMF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7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Low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Trade Unions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757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     Low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  High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1514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            Power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25316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801</Words>
  <Application>Microsoft Office PowerPoint</Application>
  <PresentationFormat>Custom</PresentationFormat>
  <Paragraphs>197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Mineral taxation in Zambia: Development cooperation, performance indicators and improvements</vt:lpstr>
      <vt:lpstr>Contents</vt:lpstr>
      <vt:lpstr>Introduction - Zambia</vt:lpstr>
      <vt:lpstr>Introduction – Zambian Mining Sector</vt:lpstr>
      <vt:lpstr>Introduction – Mining Taxation</vt:lpstr>
      <vt:lpstr>Project background</vt:lpstr>
      <vt:lpstr>Some programme results… Number of mining tax audits 2010-2013</vt:lpstr>
      <vt:lpstr>Some programme results…. Tax audit re-assessments 2013</vt:lpstr>
      <vt:lpstr>Developing the indicators… Mapping stakeholders</vt:lpstr>
      <vt:lpstr>Core programme indicators</vt:lpstr>
      <vt:lpstr>Complementary indicators</vt:lpstr>
      <vt:lpstr>    Walking the walk - using the indicators</vt:lpstr>
      <vt:lpstr>Using the indicators - problems and effects I</vt:lpstr>
      <vt:lpstr>Using the indicators - problems and effects II</vt:lpstr>
      <vt:lpstr>Using the indicators - problems and effects III</vt:lpstr>
      <vt:lpstr>Using the indicators - problems and effects IV</vt:lpstr>
      <vt:lpstr>Conclusions….. …Are we looking good?</vt:lpstr>
      <vt:lpstr>Conclusions….</vt:lpstr>
      <vt:lpstr>Conclusions…..</vt:lpstr>
      <vt:lpstr>Conclusions</vt:lpstr>
      <vt:lpstr>THANK YOU</vt:lpstr>
    </vt:vector>
  </TitlesOfParts>
  <Company>MFA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 taxation in Zambia: Development cooperation, performance indicators and improvements</dc:title>
  <dc:creator>Gilbert Chinyama Kalyandu</dc:creator>
  <cp:lastModifiedBy>Jan Isaksen</cp:lastModifiedBy>
  <cp:revision>49</cp:revision>
  <dcterms:created xsi:type="dcterms:W3CDTF">2014-06-04T05:32:30Z</dcterms:created>
  <dcterms:modified xsi:type="dcterms:W3CDTF">2014-06-12T06:01:50Z</dcterms:modified>
</cp:coreProperties>
</file>