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87" r:id="rId5"/>
  </p:sldMasterIdLst>
  <p:notesMasterIdLst>
    <p:notesMasterId r:id="rId25"/>
  </p:notesMasterIdLst>
  <p:handoutMasterIdLst>
    <p:handoutMasterId r:id="rId26"/>
  </p:handoutMasterIdLst>
  <p:sldIdLst>
    <p:sldId id="389" r:id="rId6"/>
    <p:sldId id="291" r:id="rId7"/>
    <p:sldId id="313" r:id="rId8"/>
    <p:sldId id="293" r:id="rId9"/>
    <p:sldId id="296" r:id="rId10"/>
    <p:sldId id="312" r:id="rId11"/>
    <p:sldId id="297" r:id="rId12"/>
    <p:sldId id="311" r:id="rId13"/>
    <p:sldId id="299" r:id="rId14"/>
    <p:sldId id="314" r:id="rId15"/>
    <p:sldId id="300" r:id="rId16"/>
    <p:sldId id="301" r:id="rId17"/>
    <p:sldId id="302" r:id="rId18"/>
    <p:sldId id="315" r:id="rId19"/>
    <p:sldId id="306" r:id="rId20"/>
    <p:sldId id="307" r:id="rId21"/>
    <p:sldId id="308" r:id="rId22"/>
    <p:sldId id="310" r:id="rId23"/>
    <p:sldId id="390"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EB31F4B-0FB7-B6DE-932B-13CAE2EE6124}" name="Chad Capon" initials="CC" userId="Chad Capon"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ABE3"/>
    <a:srgbClr val="2E3790"/>
    <a:srgbClr val="2194D2"/>
    <a:srgbClr val="A0CE4E"/>
    <a:srgbClr val="1E3A9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038" autoAdjust="0"/>
    <p:restoredTop sz="95624"/>
  </p:normalViewPr>
  <p:slideViewPr>
    <p:cSldViewPr snapToGrid="0">
      <p:cViewPr varScale="1">
        <p:scale>
          <a:sx n="59" d="100"/>
          <a:sy n="59" d="100"/>
        </p:scale>
        <p:origin x="692" y="28"/>
      </p:cViewPr>
      <p:guideLst/>
    </p:cSldViewPr>
  </p:slideViewPr>
  <p:notesTextViewPr>
    <p:cViewPr>
      <p:scale>
        <a:sx n="3" d="2"/>
        <a:sy n="3" d="2"/>
      </p:scale>
      <p:origin x="0" y="0"/>
    </p:cViewPr>
  </p:notesTextViewPr>
  <p:notesViewPr>
    <p:cSldViewPr snapToGrid="0">
      <p:cViewPr varScale="1">
        <p:scale>
          <a:sx n="84" d="100"/>
          <a:sy n="84" d="100"/>
        </p:scale>
        <p:origin x="3912"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C0BA29F-DC0E-4F52-8F50-74D54F2F56FA}" type="datetimeFigureOut">
              <a:rPr lang="en-GB" smtClean="0"/>
              <a:t>22/06/2026</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440B1DC-FA65-4C7B-92A8-AB6888C4F554}" type="slidenum">
              <a:rPr lang="en-GB" smtClean="0"/>
              <a:t>‹N°›</a:t>
            </a:fld>
            <a:endParaRPr lang="en-GB"/>
          </a:p>
        </p:txBody>
      </p:sp>
    </p:spTree>
    <p:extLst>
      <p:ext uri="{BB962C8B-B14F-4D97-AF65-F5344CB8AC3E}">
        <p14:creationId xmlns:p14="http://schemas.microsoft.com/office/powerpoint/2010/main" val="17364472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D24D8B-2FF4-4BA2-A549-BDB09BD9789E}" type="datetimeFigureOut">
              <a:rPr lang="en-ZA" smtClean="0"/>
              <a:t>2026/06/22</a:t>
            </a:fld>
            <a:endParaRPr lang="en-Z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5AA763-A8DA-4BCE-8BBB-76219179319A}" type="slidenum">
              <a:rPr lang="en-ZA" smtClean="0"/>
              <a:t>‹N°›</a:t>
            </a:fld>
            <a:endParaRPr lang="en-ZA"/>
          </a:p>
        </p:txBody>
      </p:sp>
    </p:spTree>
    <p:extLst>
      <p:ext uri="{BB962C8B-B14F-4D97-AF65-F5344CB8AC3E}">
        <p14:creationId xmlns:p14="http://schemas.microsoft.com/office/powerpoint/2010/main" val="25215168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66C6958-A195-4B21-8DBD-F1840F974D6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3" name="Rectangle 2">
            <a:extLst>
              <a:ext uri="{FF2B5EF4-FFF2-40B4-BE49-F238E27FC236}">
                <a16:creationId xmlns:a16="http://schemas.microsoft.com/office/drawing/2014/main" id="{1302CDD2-7C92-4423-8921-9AC55163BE27}"/>
              </a:ext>
            </a:extLst>
          </p:cNvPr>
          <p:cNvSpPr/>
          <p:nvPr userDrawn="1"/>
        </p:nvSpPr>
        <p:spPr>
          <a:xfrm>
            <a:off x="0" y="0"/>
            <a:ext cx="12192000" cy="6858000"/>
          </a:xfrm>
          <a:prstGeom prst="rect">
            <a:avLst/>
          </a:prstGeom>
          <a:gradFill flip="none" rotWithShape="1">
            <a:gsLst>
              <a:gs pos="50000">
                <a:srgbClr val="2194D2">
                  <a:alpha val="60000"/>
                </a:srgbClr>
              </a:gs>
              <a:gs pos="0">
                <a:srgbClr val="A0CE4E">
                  <a:lumMod val="99000"/>
                  <a:lumOff val="1000"/>
                  <a:alpha val="60000"/>
                </a:srgbClr>
              </a:gs>
              <a:gs pos="100000">
                <a:srgbClr val="2E3790">
                  <a:alpha val="60000"/>
                </a:srgb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2131769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CD1B1D-BDF3-4421-A9A5-4CF77FB59A8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4733C1FA-CDCD-4074-98C8-56976C05DAA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DADBBED-9E2A-48C3-96FC-66E8AB7EA5B8}"/>
              </a:ext>
            </a:extLst>
          </p:cNvPr>
          <p:cNvSpPr>
            <a:spLocks noGrp="1"/>
          </p:cNvSpPr>
          <p:nvPr>
            <p:ph type="dt" sz="half" idx="10"/>
          </p:nvPr>
        </p:nvSpPr>
        <p:spPr/>
        <p:txBody>
          <a:bodyPr/>
          <a:lstStyle/>
          <a:p>
            <a:fld id="{AC80DF85-32E2-413C-96B5-334F2923FEF9}" type="datetimeFigureOut">
              <a:rPr lang="en-GB" smtClean="0"/>
              <a:t>22/06/2026</a:t>
            </a:fld>
            <a:endParaRPr lang="en-GB"/>
          </a:p>
        </p:txBody>
      </p:sp>
      <p:sp>
        <p:nvSpPr>
          <p:cNvPr id="5" name="Footer Placeholder 4">
            <a:extLst>
              <a:ext uri="{FF2B5EF4-FFF2-40B4-BE49-F238E27FC236}">
                <a16:creationId xmlns:a16="http://schemas.microsoft.com/office/drawing/2014/main" id="{BDE57BDA-F8A0-4782-9115-3CE4D42BD2C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6D11F4C-1AED-407C-84AB-0952B8C59FEC}"/>
              </a:ext>
            </a:extLst>
          </p:cNvPr>
          <p:cNvSpPr>
            <a:spLocks noGrp="1"/>
          </p:cNvSpPr>
          <p:nvPr>
            <p:ph type="sldNum" sz="quarter" idx="12"/>
          </p:nvPr>
        </p:nvSpPr>
        <p:spPr/>
        <p:txBody>
          <a:bodyPr/>
          <a:lstStyle/>
          <a:p>
            <a:fld id="{9B5DE390-814A-479A-9346-7C49E08B0A09}" type="slidenum">
              <a:rPr lang="en-GB" smtClean="0"/>
              <a:t>‹N°›</a:t>
            </a:fld>
            <a:endParaRPr lang="en-GB"/>
          </a:p>
        </p:txBody>
      </p:sp>
    </p:spTree>
    <p:extLst>
      <p:ext uri="{BB962C8B-B14F-4D97-AF65-F5344CB8AC3E}">
        <p14:creationId xmlns:p14="http://schemas.microsoft.com/office/powerpoint/2010/main" val="21853921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86909B-263C-4892-87CE-D2582153FA1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870EC7C-8092-43C5-8BAB-51CAE61AA40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DF253991-9274-43F6-A903-D4B60081F0D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71E87996-163F-4BEB-ABC7-580FF17C6B24}"/>
              </a:ext>
            </a:extLst>
          </p:cNvPr>
          <p:cNvSpPr>
            <a:spLocks noGrp="1"/>
          </p:cNvSpPr>
          <p:nvPr>
            <p:ph type="dt" sz="half" idx="10"/>
          </p:nvPr>
        </p:nvSpPr>
        <p:spPr/>
        <p:txBody>
          <a:bodyPr/>
          <a:lstStyle/>
          <a:p>
            <a:fld id="{AC80DF85-32E2-413C-96B5-334F2923FEF9}" type="datetimeFigureOut">
              <a:rPr lang="en-GB" smtClean="0"/>
              <a:t>22/06/2026</a:t>
            </a:fld>
            <a:endParaRPr lang="en-GB"/>
          </a:p>
        </p:txBody>
      </p:sp>
      <p:sp>
        <p:nvSpPr>
          <p:cNvPr id="6" name="Footer Placeholder 5">
            <a:extLst>
              <a:ext uri="{FF2B5EF4-FFF2-40B4-BE49-F238E27FC236}">
                <a16:creationId xmlns:a16="http://schemas.microsoft.com/office/drawing/2014/main" id="{6B176A54-2DE6-4B6C-82D9-51C9D1C5F0D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60F59AC-A110-4F13-9CE4-D529F92408EC}"/>
              </a:ext>
            </a:extLst>
          </p:cNvPr>
          <p:cNvSpPr>
            <a:spLocks noGrp="1"/>
          </p:cNvSpPr>
          <p:nvPr>
            <p:ph type="sldNum" sz="quarter" idx="12"/>
          </p:nvPr>
        </p:nvSpPr>
        <p:spPr/>
        <p:txBody>
          <a:bodyPr/>
          <a:lstStyle/>
          <a:p>
            <a:fld id="{9B5DE390-814A-479A-9346-7C49E08B0A09}" type="slidenum">
              <a:rPr lang="en-GB" smtClean="0"/>
              <a:t>‹N°›</a:t>
            </a:fld>
            <a:endParaRPr lang="en-GB"/>
          </a:p>
        </p:txBody>
      </p:sp>
    </p:spTree>
    <p:extLst>
      <p:ext uri="{BB962C8B-B14F-4D97-AF65-F5344CB8AC3E}">
        <p14:creationId xmlns:p14="http://schemas.microsoft.com/office/powerpoint/2010/main" val="41320202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4AF9ED-D682-4ADC-B872-0AD7677E364C}"/>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036DA7B-0968-41AC-8762-F1452F23007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CD6009F-8F7A-45E4-9A59-8452D2FB2D6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88FC1B05-55BD-4DE0-9742-DD5AA575079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88CC4C5-1E77-4079-8BD2-FB918426885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F0171961-5953-4FEC-BFD2-8251F6D5D7A8}"/>
              </a:ext>
            </a:extLst>
          </p:cNvPr>
          <p:cNvSpPr>
            <a:spLocks noGrp="1"/>
          </p:cNvSpPr>
          <p:nvPr>
            <p:ph type="dt" sz="half" idx="10"/>
          </p:nvPr>
        </p:nvSpPr>
        <p:spPr/>
        <p:txBody>
          <a:bodyPr/>
          <a:lstStyle/>
          <a:p>
            <a:fld id="{AC80DF85-32E2-413C-96B5-334F2923FEF9}" type="datetimeFigureOut">
              <a:rPr lang="en-GB" smtClean="0"/>
              <a:t>22/06/2026</a:t>
            </a:fld>
            <a:endParaRPr lang="en-GB"/>
          </a:p>
        </p:txBody>
      </p:sp>
      <p:sp>
        <p:nvSpPr>
          <p:cNvPr id="8" name="Footer Placeholder 7">
            <a:extLst>
              <a:ext uri="{FF2B5EF4-FFF2-40B4-BE49-F238E27FC236}">
                <a16:creationId xmlns:a16="http://schemas.microsoft.com/office/drawing/2014/main" id="{8D53305D-EDF0-465C-8ED8-BB4FD8EA726F}"/>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6061F750-321B-4CF2-89E5-82969EEAD236}"/>
              </a:ext>
            </a:extLst>
          </p:cNvPr>
          <p:cNvSpPr>
            <a:spLocks noGrp="1"/>
          </p:cNvSpPr>
          <p:nvPr>
            <p:ph type="sldNum" sz="quarter" idx="12"/>
          </p:nvPr>
        </p:nvSpPr>
        <p:spPr/>
        <p:txBody>
          <a:bodyPr/>
          <a:lstStyle/>
          <a:p>
            <a:fld id="{9B5DE390-814A-479A-9346-7C49E08B0A09}" type="slidenum">
              <a:rPr lang="en-GB" smtClean="0"/>
              <a:t>‹N°›</a:t>
            </a:fld>
            <a:endParaRPr lang="en-GB"/>
          </a:p>
        </p:txBody>
      </p:sp>
    </p:spTree>
    <p:extLst>
      <p:ext uri="{BB962C8B-B14F-4D97-AF65-F5344CB8AC3E}">
        <p14:creationId xmlns:p14="http://schemas.microsoft.com/office/powerpoint/2010/main" val="26490318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99C30E-2155-4A0F-B86C-7EF8F53EAFD8}"/>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3E84F546-436E-4B62-BFF4-F454544CD1D6}"/>
              </a:ext>
            </a:extLst>
          </p:cNvPr>
          <p:cNvSpPr>
            <a:spLocks noGrp="1"/>
          </p:cNvSpPr>
          <p:nvPr>
            <p:ph type="dt" sz="half" idx="10"/>
          </p:nvPr>
        </p:nvSpPr>
        <p:spPr/>
        <p:txBody>
          <a:bodyPr/>
          <a:lstStyle/>
          <a:p>
            <a:fld id="{AC80DF85-32E2-413C-96B5-334F2923FEF9}" type="datetimeFigureOut">
              <a:rPr lang="en-GB" smtClean="0"/>
              <a:t>22/06/2026</a:t>
            </a:fld>
            <a:endParaRPr lang="en-GB"/>
          </a:p>
        </p:txBody>
      </p:sp>
      <p:sp>
        <p:nvSpPr>
          <p:cNvPr id="4" name="Footer Placeholder 3">
            <a:extLst>
              <a:ext uri="{FF2B5EF4-FFF2-40B4-BE49-F238E27FC236}">
                <a16:creationId xmlns:a16="http://schemas.microsoft.com/office/drawing/2014/main" id="{1702CD02-BDB4-4811-B697-4FBFB4F71C05}"/>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39A8CD40-06FB-4854-B3D5-7808DA7A8E3A}"/>
              </a:ext>
            </a:extLst>
          </p:cNvPr>
          <p:cNvSpPr>
            <a:spLocks noGrp="1"/>
          </p:cNvSpPr>
          <p:nvPr>
            <p:ph type="sldNum" sz="quarter" idx="12"/>
          </p:nvPr>
        </p:nvSpPr>
        <p:spPr/>
        <p:txBody>
          <a:bodyPr/>
          <a:lstStyle/>
          <a:p>
            <a:fld id="{9B5DE390-814A-479A-9346-7C49E08B0A09}" type="slidenum">
              <a:rPr lang="en-GB" smtClean="0"/>
              <a:t>‹N°›</a:t>
            </a:fld>
            <a:endParaRPr lang="en-GB"/>
          </a:p>
        </p:txBody>
      </p:sp>
    </p:spTree>
    <p:extLst>
      <p:ext uri="{BB962C8B-B14F-4D97-AF65-F5344CB8AC3E}">
        <p14:creationId xmlns:p14="http://schemas.microsoft.com/office/powerpoint/2010/main" val="12059928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54DD382-0578-495C-AA46-C79EC0599989}"/>
              </a:ext>
            </a:extLst>
          </p:cNvPr>
          <p:cNvSpPr>
            <a:spLocks noGrp="1"/>
          </p:cNvSpPr>
          <p:nvPr>
            <p:ph type="dt" sz="half" idx="10"/>
          </p:nvPr>
        </p:nvSpPr>
        <p:spPr/>
        <p:txBody>
          <a:bodyPr/>
          <a:lstStyle/>
          <a:p>
            <a:fld id="{AC80DF85-32E2-413C-96B5-334F2923FEF9}" type="datetimeFigureOut">
              <a:rPr lang="en-GB" smtClean="0"/>
              <a:t>22/06/2026</a:t>
            </a:fld>
            <a:endParaRPr lang="en-GB"/>
          </a:p>
        </p:txBody>
      </p:sp>
      <p:sp>
        <p:nvSpPr>
          <p:cNvPr id="3" name="Footer Placeholder 2">
            <a:extLst>
              <a:ext uri="{FF2B5EF4-FFF2-40B4-BE49-F238E27FC236}">
                <a16:creationId xmlns:a16="http://schemas.microsoft.com/office/drawing/2014/main" id="{9AEC74E0-8FE8-42F0-B549-7157F2DCD036}"/>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5AC0792C-173D-42B6-8697-895A61882468}"/>
              </a:ext>
            </a:extLst>
          </p:cNvPr>
          <p:cNvSpPr>
            <a:spLocks noGrp="1"/>
          </p:cNvSpPr>
          <p:nvPr>
            <p:ph type="sldNum" sz="quarter" idx="12"/>
          </p:nvPr>
        </p:nvSpPr>
        <p:spPr/>
        <p:txBody>
          <a:bodyPr/>
          <a:lstStyle/>
          <a:p>
            <a:fld id="{9B5DE390-814A-479A-9346-7C49E08B0A09}" type="slidenum">
              <a:rPr lang="en-GB" smtClean="0"/>
              <a:t>‹N°›</a:t>
            </a:fld>
            <a:endParaRPr lang="en-GB"/>
          </a:p>
        </p:txBody>
      </p:sp>
    </p:spTree>
    <p:extLst>
      <p:ext uri="{BB962C8B-B14F-4D97-AF65-F5344CB8AC3E}">
        <p14:creationId xmlns:p14="http://schemas.microsoft.com/office/powerpoint/2010/main" val="36158565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9CF443-6772-44A2-BE50-4208CDEB7FE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04BC8F54-680D-430B-B573-D59412CFDEB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12A58882-C5C7-4CE1-80D4-4849D8EE399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B106BB3-DE9F-422B-A55E-A539E1CCB5C9}"/>
              </a:ext>
            </a:extLst>
          </p:cNvPr>
          <p:cNvSpPr>
            <a:spLocks noGrp="1"/>
          </p:cNvSpPr>
          <p:nvPr>
            <p:ph type="dt" sz="half" idx="10"/>
          </p:nvPr>
        </p:nvSpPr>
        <p:spPr/>
        <p:txBody>
          <a:bodyPr/>
          <a:lstStyle/>
          <a:p>
            <a:fld id="{AC80DF85-32E2-413C-96B5-334F2923FEF9}" type="datetimeFigureOut">
              <a:rPr lang="en-GB" smtClean="0"/>
              <a:t>22/06/2026</a:t>
            </a:fld>
            <a:endParaRPr lang="en-GB"/>
          </a:p>
        </p:txBody>
      </p:sp>
      <p:sp>
        <p:nvSpPr>
          <p:cNvPr id="6" name="Footer Placeholder 5">
            <a:extLst>
              <a:ext uri="{FF2B5EF4-FFF2-40B4-BE49-F238E27FC236}">
                <a16:creationId xmlns:a16="http://schemas.microsoft.com/office/drawing/2014/main" id="{8B98235D-1210-4E9D-86ED-ED5D42AEAC6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F477293-BF5E-4697-9FEA-4EA91A136B20}"/>
              </a:ext>
            </a:extLst>
          </p:cNvPr>
          <p:cNvSpPr>
            <a:spLocks noGrp="1"/>
          </p:cNvSpPr>
          <p:nvPr>
            <p:ph type="sldNum" sz="quarter" idx="12"/>
          </p:nvPr>
        </p:nvSpPr>
        <p:spPr/>
        <p:txBody>
          <a:bodyPr/>
          <a:lstStyle/>
          <a:p>
            <a:fld id="{9B5DE390-814A-479A-9346-7C49E08B0A09}" type="slidenum">
              <a:rPr lang="en-GB" smtClean="0"/>
              <a:t>‹N°›</a:t>
            </a:fld>
            <a:endParaRPr lang="en-GB"/>
          </a:p>
        </p:txBody>
      </p:sp>
    </p:spTree>
    <p:extLst>
      <p:ext uri="{BB962C8B-B14F-4D97-AF65-F5344CB8AC3E}">
        <p14:creationId xmlns:p14="http://schemas.microsoft.com/office/powerpoint/2010/main" val="40330340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F7ABFA-0C3A-49B3-9FAC-DD9B3F0FD0B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80060FD7-2FEE-4ADB-AF16-B2A8EDA5C72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EC1389D9-E342-4E91-A82B-97B1513CC93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3B1984D-8954-4EAB-949B-FF59589CE370}"/>
              </a:ext>
            </a:extLst>
          </p:cNvPr>
          <p:cNvSpPr>
            <a:spLocks noGrp="1"/>
          </p:cNvSpPr>
          <p:nvPr>
            <p:ph type="dt" sz="half" idx="10"/>
          </p:nvPr>
        </p:nvSpPr>
        <p:spPr/>
        <p:txBody>
          <a:bodyPr/>
          <a:lstStyle/>
          <a:p>
            <a:fld id="{AC80DF85-32E2-413C-96B5-334F2923FEF9}" type="datetimeFigureOut">
              <a:rPr lang="en-GB" smtClean="0"/>
              <a:t>22/06/2026</a:t>
            </a:fld>
            <a:endParaRPr lang="en-GB"/>
          </a:p>
        </p:txBody>
      </p:sp>
      <p:sp>
        <p:nvSpPr>
          <p:cNvPr id="6" name="Footer Placeholder 5">
            <a:extLst>
              <a:ext uri="{FF2B5EF4-FFF2-40B4-BE49-F238E27FC236}">
                <a16:creationId xmlns:a16="http://schemas.microsoft.com/office/drawing/2014/main" id="{FAA81569-F34C-4A24-816F-3D83BEDFD97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336EBFD-3295-4580-BB28-C5F97FFA0AB8}"/>
              </a:ext>
            </a:extLst>
          </p:cNvPr>
          <p:cNvSpPr>
            <a:spLocks noGrp="1"/>
          </p:cNvSpPr>
          <p:nvPr>
            <p:ph type="sldNum" sz="quarter" idx="12"/>
          </p:nvPr>
        </p:nvSpPr>
        <p:spPr/>
        <p:txBody>
          <a:bodyPr/>
          <a:lstStyle/>
          <a:p>
            <a:fld id="{9B5DE390-814A-479A-9346-7C49E08B0A09}" type="slidenum">
              <a:rPr lang="en-GB" smtClean="0"/>
              <a:t>‹N°›</a:t>
            </a:fld>
            <a:endParaRPr lang="en-GB"/>
          </a:p>
        </p:txBody>
      </p:sp>
    </p:spTree>
    <p:extLst>
      <p:ext uri="{BB962C8B-B14F-4D97-AF65-F5344CB8AC3E}">
        <p14:creationId xmlns:p14="http://schemas.microsoft.com/office/powerpoint/2010/main" val="26869246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B6E750-BBF8-4A4E-B8A9-6F0E479F87D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3817AF3-187E-4769-B1DF-52D4690D78E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7C85E45-E260-4525-81BF-F704868B0BC4}"/>
              </a:ext>
            </a:extLst>
          </p:cNvPr>
          <p:cNvSpPr>
            <a:spLocks noGrp="1"/>
          </p:cNvSpPr>
          <p:nvPr>
            <p:ph type="dt" sz="half" idx="10"/>
          </p:nvPr>
        </p:nvSpPr>
        <p:spPr/>
        <p:txBody>
          <a:bodyPr/>
          <a:lstStyle/>
          <a:p>
            <a:fld id="{AC80DF85-32E2-413C-96B5-334F2923FEF9}" type="datetimeFigureOut">
              <a:rPr lang="en-GB" smtClean="0"/>
              <a:t>22/06/2026</a:t>
            </a:fld>
            <a:endParaRPr lang="en-GB"/>
          </a:p>
        </p:txBody>
      </p:sp>
      <p:sp>
        <p:nvSpPr>
          <p:cNvPr id="5" name="Footer Placeholder 4">
            <a:extLst>
              <a:ext uri="{FF2B5EF4-FFF2-40B4-BE49-F238E27FC236}">
                <a16:creationId xmlns:a16="http://schemas.microsoft.com/office/drawing/2014/main" id="{639B8051-8650-45B1-A6E1-A8C3C1E7D96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0282C71-C5A9-45B1-8603-C70B37A13C30}"/>
              </a:ext>
            </a:extLst>
          </p:cNvPr>
          <p:cNvSpPr>
            <a:spLocks noGrp="1"/>
          </p:cNvSpPr>
          <p:nvPr>
            <p:ph type="sldNum" sz="quarter" idx="12"/>
          </p:nvPr>
        </p:nvSpPr>
        <p:spPr/>
        <p:txBody>
          <a:bodyPr/>
          <a:lstStyle/>
          <a:p>
            <a:fld id="{9B5DE390-814A-479A-9346-7C49E08B0A09}" type="slidenum">
              <a:rPr lang="en-GB" smtClean="0"/>
              <a:t>‹N°›</a:t>
            </a:fld>
            <a:endParaRPr lang="en-GB"/>
          </a:p>
        </p:txBody>
      </p:sp>
    </p:spTree>
    <p:extLst>
      <p:ext uri="{BB962C8B-B14F-4D97-AF65-F5344CB8AC3E}">
        <p14:creationId xmlns:p14="http://schemas.microsoft.com/office/powerpoint/2010/main" val="42199773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7DF8256-F923-4BB6-AA6E-18502F6A620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90B4DE1-C441-4B28-A6BE-E74E58DEDD2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375EBB3-A14F-4905-B9BD-E261BA9597E2}"/>
              </a:ext>
            </a:extLst>
          </p:cNvPr>
          <p:cNvSpPr>
            <a:spLocks noGrp="1"/>
          </p:cNvSpPr>
          <p:nvPr>
            <p:ph type="dt" sz="half" idx="10"/>
          </p:nvPr>
        </p:nvSpPr>
        <p:spPr/>
        <p:txBody>
          <a:bodyPr/>
          <a:lstStyle/>
          <a:p>
            <a:fld id="{AC80DF85-32E2-413C-96B5-334F2923FEF9}" type="datetimeFigureOut">
              <a:rPr lang="en-GB" smtClean="0"/>
              <a:t>22/06/2026</a:t>
            </a:fld>
            <a:endParaRPr lang="en-GB"/>
          </a:p>
        </p:txBody>
      </p:sp>
      <p:sp>
        <p:nvSpPr>
          <p:cNvPr id="5" name="Footer Placeholder 4">
            <a:extLst>
              <a:ext uri="{FF2B5EF4-FFF2-40B4-BE49-F238E27FC236}">
                <a16:creationId xmlns:a16="http://schemas.microsoft.com/office/drawing/2014/main" id="{8346D12A-7F34-4395-BCAC-16361F32169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CD93001-3863-4AE7-A0CE-ED155B669E1B}"/>
              </a:ext>
            </a:extLst>
          </p:cNvPr>
          <p:cNvSpPr>
            <a:spLocks noGrp="1"/>
          </p:cNvSpPr>
          <p:nvPr>
            <p:ph type="sldNum" sz="quarter" idx="12"/>
          </p:nvPr>
        </p:nvSpPr>
        <p:spPr/>
        <p:txBody>
          <a:bodyPr/>
          <a:lstStyle/>
          <a:p>
            <a:fld id="{9B5DE390-814A-479A-9346-7C49E08B0A09}" type="slidenum">
              <a:rPr lang="en-GB" smtClean="0"/>
              <a:t>‹N°›</a:t>
            </a:fld>
            <a:endParaRPr lang="en-GB"/>
          </a:p>
        </p:txBody>
      </p:sp>
    </p:spTree>
    <p:extLst>
      <p:ext uri="{BB962C8B-B14F-4D97-AF65-F5344CB8AC3E}">
        <p14:creationId xmlns:p14="http://schemas.microsoft.com/office/powerpoint/2010/main" val="20949325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0. 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65067" y="1385899"/>
            <a:ext cx="10515600" cy="4351338"/>
          </a:xfrm>
          <a:prstGeom prst="rect">
            <a:avLst/>
          </a:prstGeom>
        </p:spPr>
        <p:txBody>
          <a:bodyPr/>
          <a:lstStyle>
            <a:lvl1pPr marL="0" indent="0">
              <a:buClrTx/>
              <a:buFont typeface="+mj-lt"/>
              <a:buNone/>
              <a:defRPr sz="2800">
                <a:solidFill>
                  <a:schemeClr val="tx1">
                    <a:lumMod val="85000"/>
                    <a:lumOff val="15000"/>
                  </a:schemeClr>
                </a:solidFill>
                <a:latin typeface="Arial" panose="020B0604020202020204" pitchFamily="34" charset="0"/>
                <a:cs typeface="Arial" panose="020B0604020202020204" pitchFamily="34" charset="0"/>
              </a:defRPr>
            </a:lvl1pPr>
            <a:lvl2pPr>
              <a:buClrTx/>
              <a:defRPr sz="2400">
                <a:solidFill>
                  <a:schemeClr val="tx1">
                    <a:lumMod val="85000"/>
                    <a:lumOff val="15000"/>
                  </a:schemeClr>
                </a:solidFill>
                <a:latin typeface="Arial" panose="020B0604020202020204" pitchFamily="34" charset="0"/>
                <a:cs typeface="Arial" panose="020B0604020202020204" pitchFamily="34" charset="0"/>
              </a:defRPr>
            </a:lvl2pPr>
            <a:lvl3pPr>
              <a:buClrTx/>
              <a:defRPr sz="2000">
                <a:solidFill>
                  <a:schemeClr val="tx1">
                    <a:lumMod val="85000"/>
                    <a:lumOff val="15000"/>
                  </a:schemeClr>
                </a:solidFill>
                <a:latin typeface="Arial" panose="020B0604020202020204" pitchFamily="34" charset="0"/>
                <a:cs typeface="Arial" panose="020B0604020202020204" pitchFamily="34" charset="0"/>
              </a:defRPr>
            </a:lvl3pPr>
            <a:lvl4pPr>
              <a:buClrTx/>
              <a:defRPr sz="1800">
                <a:solidFill>
                  <a:schemeClr val="tx1">
                    <a:lumMod val="85000"/>
                    <a:lumOff val="15000"/>
                  </a:schemeClr>
                </a:solidFill>
                <a:latin typeface="Arial" panose="020B0604020202020204" pitchFamily="34" charset="0"/>
                <a:cs typeface="Arial" panose="020B0604020202020204" pitchFamily="34" charset="0"/>
              </a:defRPr>
            </a:lvl4pPr>
            <a:lvl5pPr>
              <a:buClrTx/>
              <a:defRPr sz="1800">
                <a:solidFill>
                  <a:schemeClr val="tx1">
                    <a:lumMod val="85000"/>
                    <a:lumOff val="15000"/>
                  </a:schemeClr>
                </a:solidFill>
                <a:latin typeface="Arial" panose="020B0604020202020204" pitchFamily="34" charset="0"/>
                <a:cs typeface="Arial" panose="020B0604020202020204" pitchFamily="34" charset="0"/>
              </a:defRPr>
            </a:lvl5pPr>
          </a:lstStyle>
          <a:p>
            <a:pPr lvl="0"/>
            <a:endParaRPr lang="en-US" dirty="0"/>
          </a:p>
          <a:p>
            <a:pPr lvl="0"/>
            <a:endParaRPr lang="en-US" dirty="0"/>
          </a:p>
          <a:p>
            <a:pPr lvl="0"/>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ZA"/>
          </a:p>
        </p:txBody>
      </p:sp>
      <p:sp>
        <p:nvSpPr>
          <p:cNvPr id="9" name="Title Placeholder 1"/>
          <p:cNvSpPr>
            <a:spLocks noGrp="1"/>
          </p:cNvSpPr>
          <p:nvPr>
            <p:ph type="title"/>
          </p:nvPr>
        </p:nvSpPr>
        <p:spPr>
          <a:xfrm>
            <a:off x="444285" y="170481"/>
            <a:ext cx="11303430" cy="926857"/>
          </a:xfrm>
          <a:prstGeom prst="rect">
            <a:avLst/>
          </a:prstGeom>
        </p:spPr>
        <p:txBody>
          <a:bodyPr vert="horz" lIns="91440" tIns="45720" rIns="91440" bIns="45720" rtlCol="0" anchor="b" anchorCtr="0">
            <a:normAutofit/>
          </a:bodyPr>
          <a:lstStyle>
            <a:lvl1pPr>
              <a:defRPr b="0" cap="none" spc="-150" baseline="0">
                <a:solidFill>
                  <a:srgbClr val="2E3790"/>
                </a:solidFill>
                <a:latin typeface="DIN" panose="02000503040000020004" pitchFamily="2" charset="0"/>
              </a:defRPr>
            </a:lvl1pPr>
          </a:lstStyle>
          <a:p>
            <a:endParaRPr lang="en-ZA" dirty="0"/>
          </a:p>
        </p:txBody>
      </p:sp>
    </p:spTree>
    <p:extLst>
      <p:ext uri="{BB962C8B-B14F-4D97-AF65-F5344CB8AC3E}">
        <p14:creationId xmlns:p14="http://schemas.microsoft.com/office/powerpoint/2010/main" val="15667944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2CC2468-5747-5436-7A15-AB18BBB93799}"/>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a:xfrm>
            <a:off x="0" y="0"/>
            <a:ext cx="12192000" cy="808197"/>
          </a:xfrm>
          <a:prstGeom prst="rect">
            <a:avLst/>
          </a:prstGeom>
        </p:spPr>
      </p:pic>
    </p:spTree>
    <p:extLst>
      <p:ext uri="{BB962C8B-B14F-4D97-AF65-F5344CB8AC3E}">
        <p14:creationId xmlns:p14="http://schemas.microsoft.com/office/powerpoint/2010/main" val="27148291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0. Compar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565067" y="1385899"/>
            <a:ext cx="5339344" cy="4351338"/>
          </a:xfrm>
          <a:prstGeom prst="rect">
            <a:avLst/>
          </a:prstGeom>
        </p:spPr>
        <p:txBody>
          <a:bodyPr/>
          <a:lstStyle>
            <a:lvl1pPr>
              <a:buClrTx/>
              <a:defRPr sz="2800">
                <a:solidFill>
                  <a:schemeClr val="tx1">
                    <a:lumMod val="85000"/>
                    <a:lumOff val="15000"/>
                  </a:schemeClr>
                </a:solidFill>
                <a:latin typeface="Arial" panose="020B0604020202020204" pitchFamily="34" charset="0"/>
                <a:cs typeface="Arial" panose="020B0604020202020204" pitchFamily="34" charset="0"/>
              </a:defRPr>
            </a:lvl1pPr>
            <a:lvl2pPr>
              <a:buClrTx/>
              <a:defRPr sz="2400">
                <a:solidFill>
                  <a:schemeClr val="tx1">
                    <a:lumMod val="85000"/>
                    <a:lumOff val="15000"/>
                  </a:schemeClr>
                </a:solidFill>
                <a:latin typeface="Arial" panose="020B0604020202020204" pitchFamily="34" charset="0"/>
                <a:cs typeface="Arial" panose="020B0604020202020204" pitchFamily="34" charset="0"/>
              </a:defRPr>
            </a:lvl2pPr>
            <a:lvl3pPr>
              <a:buClrTx/>
              <a:defRPr sz="2000">
                <a:solidFill>
                  <a:schemeClr val="tx1">
                    <a:lumMod val="85000"/>
                    <a:lumOff val="15000"/>
                  </a:schemeClr>
                </a:solidFill>
                <a:latin typeface="Arial" panose="020B0604020202020204" pitchFamily="34" charset="0"/>
                <a:cs typeface="Arial" panose="020B0604020202020204" pitchFamily="34" charset="0"/>
              </a:defRPr>
            </a:lvl3pPr>
            <a:lvl4pPr>
              <a:buClrTx/>
              <a:defRPr sz="1800">
                <a:solidFill>
                  <a:schemeClr val="tx1">
                    <a:lumMod val="85000"/>
                    <a:lumOff val="15000"/>
                  </a:schemeClr>
                </a:solidFill>
                <a:latin typeface="Arial" panose="020B0604020202020204" pitchFamily="34" charset="0"/>
                <a:cs typeface="Arial" panose="020B0604020202020204" pitchFamily="34" charset="0"/>
              </a:defRPr>
            </a:lvl4pPr>
            <a:lvl5pPr>
              <a:buClrTx/>
              <a:defRPr sz="1800">
                <a:solidFill>
                  <a:schemeClr val="tx1">
                    <a:lumMod val="85000"/>
                    <a:lumOff val="15000"/>
                  </a:schemeClr>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ZA"/>
          </a:p>
        </p:txBody>
      </p:sp>
      <p:sp>
        <p:nvSpPr>
          <p:cNvPr id="9" name="Title Placeholder 1"/>
          <p:cNvSpPr>
            <a:spLocks noGrp="1"/>
          </p:cNvSpPr>
          <p:nvPr>
            <p:ph type="title"/>
          </p:nvPr>
        </p:nvSpPr>
        <p:spPr>
          <a:xfrm>
            <a:off x="444285" y="170481"/>
            <a:ext cx="11303430" cy="926857"/>
          </a:xfrm>
          <a:prstGeom prst="rect">
            <a:avLst/>
          </a:prstGeom>
        </p:spPr>
        <p:txBody>
          <a:bodyPr vert="horz" lIns="91440" tIns="45720" rIns="91440" bIns="45720" rtlCol="0" anchor="b" anchorCtr="0">
            <a:normAutofit/>
          </a:bodyPr>
          <a:lstStyle>
            <a:lvl1pPr>
              <a:defRPr b="0" cap="none" spc="-150" baseline="0">
                <a:solidFill>
                  <a:srgbClr val="2E3790"/>
                </a:solidFill>
                <a:latin typeface="DIN" panose="02000503040000020004" pitchFamily="2" charset="0"/>
              </a:defRPr>
            </a:lvl1pPr>
          </a:lstStyle>
          <a:p>
            <a:r>
              <a:rPr lang="en-US" dirty="0"/>
              <a:t>Click to edit Master title style</a:t>
            </a:r>
            <a:endParaRPr lang="en-ZA" dirty="0"/>
          </a:p>
        </p:txBody>
      </p:sp>
      <p:cxnSp>
        <p:nvCxnSpPr>
          <p:cNvPr id="10" name="Straight Connector 9"/>
          <p:cNvCxnSpPr/>
          <p:nvPr userDrawn="1"/>
        </p:nvCxnSpPr>
        <p:spPr>
          <a:xfrm>
            <a:off x="444285" y="1097338"/>
            <a:ext cx="11303430" cy="0"/>
          </a:xfrm>
          <a:prstGeom prst="line">
            <a:avLst/>
          </a:prstGeom>
          <a:ln w="12700">
            <a:solidFill>
              <a:srgbClr val="2E3790"/>
            </a:solidFill>
          </a:ln>
        </p:spPr>
        <p:style>
          <a:lnRef idx="1">
            <a:schemeClr val="accent1"/>
          </a:lnRef>
          <a:fillRef idx="0">
            <a:schemeClr val="accent1"/>
          </a:fillRef>
          <a:effectRef idx="0">
            <a:schemeClr val="accent1"/>
          </a:effectRef>
          <a:fontRef idx="minor">
            <a:schemeClr val="tx1"/>
          </a:fontRef>
        </p:style>
      </p:cxnSp>
      <p:sp>
        <p:nvSpPr>
          <p:cNvPr id="8" name="Content Placeholder 2">
            <a:extLst>
              <a:ext uri="{FF2B5EF4-FFF2-40B4-BE49-F238E27FC236}">
                <a16:creationId xmlns:a16="http://schemas.microsoft.com/office/drawing/2014/main" id="{2E95900D-6076-4734-900C-E51D549DA44F}"/>
              </a:ext>
            </a:extLst>
          </p:cNvPr>
          <p:cNvSpPr>
            <a:spLocks noGrp="1"/>
          </p:cNvSpPr>
          <p:nvPr>
            <p:ph idx="12" hasCustomPrompt="1"/>
          </p:nvPr>
        </p:nvSpPr>
        <p:spPr>
          <a:xfrm>
            <a:off x="6287591" y="1385898"/>
            <a:ext cx="5331919" cy="4351338"/>
          </a:xfrm>
          <a:prstGeom prst="rect">
            <a:avLst/>
          </a:prstGeom>
        </p:spPr>
        <p:txBody>
          <a:bodyPr/>
          <a:lstStyle>
            <a:lvl1pPr>
              <a:buClrTx/>
              <a:defRPr sz="2800">
                <a:solidFill>
                  <a:schemeClr val="tx1">
                    <a:lumMod val="85000"/>
                    <a:lumOff val="15000"/>
                  </a:schemeClr>
                </a:solidFill>
                <a:latin typeface="Arial" panose="020B0604020202020204" pitchFamily="34" charset="0"/>
                <a:cs typeface="Arial" panose="020B0604020202020204" pitchFamily="34" charset="0"/>
              </a:defRPr>
            </a:lvl1pPr>
            <a:lvl2pPr>
              <a:buClrTx/>
              <a:defRPr sz="2400">
                <a:solidFill>
                  <a:schemeClr val="tx1">
                    <a:lumMod val="85000"/>
                    <a:lumOff val="15000"/>
                  </a:schemeClr>
                </a:solidFill>
                <a:latin typeface="Arial" panose="020B0604020202020204" pitchFamily="34" charset="0"/>
                <a:cs typeface="Arial" panose="020B0604020202020204" pitchFamily="34" charset="0"/>
              </a:defRPr>
            </a:lvl2pPr>
            <a:lvl3pPr>
              <a:buClrTx/>
              <a:defRPr sz="2000">
                <a:solidFill>
                  <a:schemeClr val="tx1">
                    <a:lumMod val="85000"/>
                    <a:lumOff val="15000"/>
                  </a:schemeClr>
                </a:solidFill>
                <a:latin typeface="Arial" panose="020B0604020202020204" pitchFamily="34" charset="0"/>
                <a:cs typeface="Arial" panose="020B0604020202020204" pitchFamily="34" charset="0"/>
              </a:defRPr>
            </a:lvl3pPr>
            <a:lvl4pPr>
              <a:buClrTx/>
              <a:defRPr sz="1800">
                <a:solidFill>
                  <a:schemeClr val="tx1">
                    <a:lumMod val="85000"/>
                    <a:lumOff val="15000"/>
                  </a:schemeClr>
                </a:solidFill>
                <a:latin typeface="Arial" panose="020B0604020202020204" pitchFamily="34" charset="0"/>
                <a:cs typeface="Arial" panose="020B0604020202020204" pitchFamily="34" charset="0"/>
              </a:defRPr>
            </a:lvl4pPr>
            <a:lvl5pPr>
              <a:buClrTx/>
              <a:defRPr sz="1800">
                <a:solidFill>
                  <a:schemeClr val="tx1">
                    <a:lumMod val="85000"/>
                    <a:lumOff val="15000"/>
                  </a:schemeClr>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pic>
        <p:nvPicPr>
          <p:cNvPr id="11" name="Picture 10">
            <a:extLst>
              <a:ext uri="{FF2B5EF4-FFF2-40B4-BE49-F238E27FC236}">
                <a16:creationId xmlns:a16="http://schemas.microsoft.com/office/drawing/2014/main" id="{D92C8D4A-1D30-4520-BFF4-6705E8EC4EC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47246" y="6072096"/>
            <a:ext cx="1559931" cy="568508"/>
          </a:xfrm>
          <a:prstGeom prst="rect">
            <a:avLst/>
          </a:prstGeom>
        </p:spPr>
      </p:pic>
    </p:spTree>
    <p:extLst>
      <p:ext uri="{BB962C8B-B14F-4D97-AF65-F5344CB8AC3E}">
        <p14:creationId xmlns:p14="http://schemas.microsoft.com/office/powerpoint/2010/main" val="34097827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0. Compare with Headings">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565067" y="1881051"/>
            <a:ext cx="5339344" cy="3856185"/>
          </a:xfrm>
          <a:prstGeom prst="rect">
            <a:avLst/>
          </a:prstGeom>
        </p:spPr>
        <p:txBody>
          <a:bodyPr/>
          <a:lstStyle>
            <a:lvl1pPr>
              <a:buClrTx/>
              <a:defRPr sz="2800">
                <a:solidFill>
                  <a:schemeClr val="tx1">
                    <a:lumMod val="85000"/>
                    <a:lumOff val="15000"/>
                  </a:schemeClr>
                </a:solidFill>
                <a:latin typeface="Arial" panose="020B0604020202020204" pitchFamily="34" charset="0"/>
                <a:cs typeface="Arial" panose="020B0604020202020204" pitchFamily="34" charset="0"/>
              </a:defRPr>
            </a:lvl1pPr>
            <a:lvl2pPr>
              <a:buClrTx/>
              <a:defRPr sz="2400">
                <a:solidFill>
                  <a:schemeClr val="tx1">
                    <a:lumMod val="85000"/>
                    <a:lumOff val="15000"/>
                  </a:schemeClr>
                </a:solidFill>
                <a:latin typeface="Arial" panose="020B0604020202020204" pitchFamily="34" charset="0"/>
                <a:cs typeface="Arial" panose="020B0604020202020204" pitchFamily="34" charset="0"/>
              </a:defRPr>
            </a:lvl2pPr>
            <a:lvl3pPr>
              <a:buClrTx/>
              <a:defRPr sz="2000">
                <a:solidFill>
                  <a:schemeClr val="tx1">
                    <a:lumMod val="85000"/>
                    <a:lumOff val="15000"/>
                  </a:schemeClr>
                </a:solidFill>
                <a:latin typeface="Arial" panose="020B0604020202020204" pitchFamily="34" charset="0"/>
                <a:cs typeface="Arial" panose="020B0604020202020204" pitchFamily="34" charset="0"/>
              </a:defRPr>
            </a:lvl3pPr>
            <a:lvl4pPr>
              <a:buClrTx/>
              <a:defRPr sz="1800">
                <a:solidFill>
                  <a:schemeClr val="tx1">
                    <a:lumMod val="85000"/>
                    <a:lumOff val="15000"/>
                  </a:schemeClr>
                </a:solidFill>
                <a:latin typeface="Arial" panose="020B0604020202020204" pitchFamily="34" charset="0"/>
                <a:cs typeface="Arial" panose="020B0604020202020204" pitchFamily="34" charset="0"/>
              </a:defRPr>
            </a:lvl4pPr>
            <a:lvl5pPr>
              <a:buClrTx/>
              <a:defRPr sz="1800">
                <a:solidFill>
                  <a:schemeClr val="tx1">
                    <a:lumMod val="85000"/>
                    <a:lumOff val="15000"/>
                  </a:schemeClr>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ZA"/>
          </a:p>
        </p:txBody>
      </p:sp>
      <p:sp>
        <p:nvSpPr>
          <p:cNvPr id="9" name="Title Placeholder 1"/>
          <p:cNvSpPr>
            <a:spLocks noGrp="1"/>
          </p:cNvSpPr>
          <p:nvPr>
            <p:ph type="title"/>
          </p:nvPr>
        </p:nvSpPr>
        <p:spPr>
          <a:xfrm>
            <a:off x="444285" y="170481"/>
            <a:ext cx="11303430" cy="926857"/>
          </a:xfrm>
          <a:prstGeom prst="rect">
            <a:avLst/>
          </a:prstGeom>
        </p:spPr>
        <p:txBody>
          <a:bodyPr vert="horz" lIns="91440" tIns="45720" rIns="91440" bIns="45720" rtlCol="0" anchor="b" anchorCtr="0">
            <a:normAutofit/>
          </a:bodyPr>
          <a:lstStyle>
            <a:lvl1pPr>
              <a:defRPr b="0" cap="none" spc="-150" baseline="0">
                <a:solidFill>
                  <a:srgbClr val="2E3790"/>
                </a:solidFill>
                <a:latin typeface="DIN" panose="02000503040000020004" pitchFamily="2" charset="0"/>
              </a:defRPr>
            </a:lvl1pPr>
          </a:lstStyle>
          <a:p>
            <a:r>
              <a:rPr lang="en-US" dirty="0"/>
              <a:t>Click to edit Master title style</a:t>
            </a:r>
            <a:endParaRPr lang="en-ZA" dirty="0"/>
          </a:p>
        </p:txBody>
      </p:sp>
      <p:cxnSp>
        <p:nvCxnSpPr>
          <p:cNvPr id="10" name="Straight Connector 9"/>
          <p:cNvCxnSpPr/>
          <p:nvPr userDrawn="1"/>
        </p:nvCxnSpPr>
        <p:spPr>
          <a:xfrm>
            <a:off x="444285" y="1097338"/>
            <a:ext cx="11303430" cy="0"/>
          </a:xfrm>
          <a:prstGeom prst="line">
            <a:avLst/>
          </a:prstGeom>
          <a:ln w="12700">
            <a:solidFill>
              <a:srgbClr val="2E3790"/>
            </a:solidFill>
          </a:ln>
        </p:spPr>
        <p:style>
          <a:lnRef idx="1">
            <a:schemeClr val="accent1"/>
          </a:lnRef>
          <a:fillRef idx="0">
            <a:schemeClr val="accent1"/>
          </a:fillRef>
          <a:effectRef idx="0">
            <a:schemeClr val="accent1"/>
          </a:effectRef>
          <a:fontRef idx="minor">
            <a:schemeClr val="tx1"/>
          </a:fontRef>
        </p:style>
      </p:cxnSp>
      <p:sp>
        <p:nvSpPr>
          <p:cNvPr id="8" name="Content Placeholder 2">
            <a:extLst>
              <a:ext uri="{FF2B5EF4-FFF2-40B4-BE49-F238E27FC236}">
                <a16:creationId xmlns:a16="http://schemas.microsoft.com/office/drawing/2014/main" id="{2E95900D-6076-4734-900C-E51D549DA44F}"/>
              </a:ext>
            </a:extLst>
          </p:cNvPr>
          <p:cNvSpPr>
            <a:spLocks noGrp="1"/>
          </p:cNvSpPr>
          <p:nvPr>
            <p:ph idx="12" hasCustomPrompt="1"/>
          </p:nvPr>
        </p:nvSpPr>
        <p:spPr>
          <a:xfrm>
            <a:off x="6287591" y="1881050"/>
            <a:ext cx="5331919" cy="3856185"/>
          </a:xfrm>
          <a:prstGeom prst="rect">
            <a:avLst/>
          </a:prstGeom>
        </p:spPr>
        <p:txBody>
          <a:bodyPr/>
          <a:lstStyle>
            <a:lvl1pPr>
              <a:buClrTx/>
              <a:defRPr sz="2800">
                <a:solidFill>
                  <a:schemeClr val="tx1">
                    <a:lumMod val="85000"/>
                    <a:lumOff val="15000"/>
                  </a:schemeClr>
                </a:solidFill>
                <a:latin typeface="Arial" panose="020B0604020202020204" pitchFamily="34" charset="0"/>
                <a:cs typeface="Arial" panose="020B0604020202020204" pitchFamily="34" charset="0"/>
              </a:defRPr>
            </a:lvl1pPr>
            <a:lvl2pPr>
              <a:buClrTx/>
              <a:defRPr sz="2400">
                <a:solidFill>
                  <a:schemeClr val="tx1">
                    <a:lumMod val="85000"/>
                    <a:lumOff val="15000"/>
                  </a:schemeClr>
                </a:solidFill>
                <a:latin typeface="Arial" panose="020B0604020202020204" pitchFamily="34" charset="0"/>
                <a:cs typeface="Arial" panose="020B0604020202020204" pitchFamily="34" charset="0"/>
              </a:defRPr>
            </a:lvl2pPr>
            <a:lvl3pPr>
              <a:buClrTx/>
              <a:defRPr sz="2000">
                <a:solidFill>
                  <a:schemeClr val="tx1">
                    <a:lumMod val="85000"/>
                    <a:lumOff val="15000"/>
                  </a:schemeClr>
                </a:solidFill>
                <a:latin typeface="Arial" panose="020B0604020202020204" pitchFamily="34" charset="0"/>
                <a:cs typeface="Arial" panose="020B0604020202020204" pitchFamily="34" charset="0"/>
              </a:defRPr>
            </a:lvl3pPr>
            <a:lvl4pPr>
              <a:buClrTx/>
              <a:defRPr sz="1800">
                <a:solidFill>
                  <a:schemeClr val="tx1">
                    <a:lumMod val="85000"/>
                    <a:lumOff val="15000"/>
                  </a:schemeClr>
                </a:solidFill>
                <a:latin typeface="Arial" panose="020B0604020202020204" pitchFamily="34" charset="0"/>
                <a:cs typeface="Arial" panose="020B0604020202020204" pitchFamily="34" charset="0"/>
              </a:defRPr>
            </a:lvl4pPr>
            <a:lvl5pPr>
              <a:buClrTx/>
              <a:defRPr sz="1800">
                <a:solidFill>
                  <a:schemeClr val="tx1">
                    <a:lumMod val="85000"/>
                    <a:lumOff val="15000"/>
                  </a:schemeClr>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11" name="Content Placeholder 2">
            <a:extLst>
              <a:ext uri="{FF2B5EF4-FFF2-40B4-BE49-F238E27FC236}">
                <a16:creationId xmlns:a16="http://schemas.microsoft.com/office/drawing/2014/main" id="{337BB71A-BACC-435B-AE84-76DF0626C040}"/>
              </a:ext>
            </a:extLst>
          </p:cNvPr>
          <p:cNvSpPr>
            <a:spLocks noGrp="1"/>
          </p:cNvSpPr>
          <p:nvPr>
            <p:ph idx="13" hasCustomPrompt="1"/>
          </p:nvPr>
        </p:nvSpPr>
        <p:spPr>
          <a:xfrm>
            <a:off x="565067" y="1385238"/>
            <a:ext cx="5339344" cy="495812"/>
          </a:xfrm>
          <a:prstGeom prst="rect">
            <a:avLst/>
          </a:prstGeom>
        </p:spPr>
        <p:txBody>
          <a:bodyPr/>
          <a:lstStyle>
            <a:lvl1pPr marL="0" indent="0" algn="ctr">
              <a:buClrTx/>
              <a:buNone/>
              <a:defRPr sz="2800" b="1">
                <a:solidFill>
                  <a:srgbClr val="1E3A95"/>
                </a:solidFill>
                <a:latin typeface="Arial" panose="020B0604020202020204" pitchFamily="34" charset="0"/>
                <a:cs typeface="Arial" panose="020B0604020202020204" pitchFamily="34" charset="0"/>
              </a:defRPr>
            </a:lvl1pPr>
            <a:lvl2pPr algn="ctr">
              <a:buClrTx/>
              <a:defRPr sz="2400">
                <a:solidFill>
                  <a:schemeClr val="tx1">
                    <a:lumMod val="85000"/>
                    <a:lumOff val="15000"/>
                  </a:schemeClr>
                </a:solidFill>
                <a:latin typeface="Arial" panose="020B0604020202020204" pitchFamily="34" charset="0"/>
                <a:cs typeface="Arial" panose="020B0604020202020204" pitchFamily="34" charset="0"/>
              </a:defRPr>
            </a:lvl2pPr>
            <a:lvl3pPr algn="ctr">
              <a:buClrTx/>
              <a:defRPr sz="2000">
                <a:solidFill>
                  <a:schemeClr val="tx1">
                    <a:lumMod val="85000"/>
                    <a:lumOff val="15000"/>
                  </a:schemeClr>
                </a:solidFill>
                <a:latin typeface="Arial" panose="020B0604020202020204" pitchFamily="34" charset="0"/>
                <a:cs typeface="Arial" panose="020B0604020202020204" pitchFamily="34" charset="0"/>
              </a:defRPr>
            </a:lvl3pPr>
            <a:lvl4pPr algn="ctr">
              <a:buClrTx/>
              <a:defRPr sz="1800">
                <a:solidFill>
                  <a:schemeClr val="tx1">
                    <a:lumMod val="85000"/>
                    <a:lumOff val="15000"/>
                  </a:schemeClr>
                </a:solidFill>
                <a:latin typeface="Arial" panose="020B0604020202020204" pitchFamily="34" charset="0"/>
                <a:cs typeface="Arial" panose="020B0604020202020204" pitchFamily="34" charset="0"/>
              </a:defRPr>
            </a:lvl4pPr>
            <a:lvl5pPr algn="ctr">
              <a:buClrTx/>
              <a:defRPr sz="1800">
                <a:solidFill>
                  <a:schemeClr val="tx1">
                    <a:lumMod val="85000"/>
                    <a:lumOff val="15000"/>
                  </a:schemeClr>
                </a:solidFill>
                <a:latin typeface="Arial" panose="020B0604020202020204" pitchFamily="34" charset="0"/>
                <a:cs typeface="Arial" panose="020B0604020202020204" pitchFamily="34" charset="0"/>
              </a:defRPr>
            </a:lvl5pPr>
          </a:lstStyle>
          <a:p>
            <a:pPr lvl="0"/>
            <a:r>
              <a:rPr lang="en-US" dirty="0"/>
              <a:t>Heading</a:t>
            </a:r>
            <a:endParaRPr lang="en-ZA" dirty="0"/>
          </a:p>
        </p:txBody>
      </p:sp>
      <p:sp>
        <p:nvSpPr>
          <p:cNvPr id="13" name="Content Placeholder 2">
            <a:extLst>
              <a:ext uri="{FF2B5EF4-FFF2-40B4-BE49-F238E27FC236}">
                <a16:creationId xmlns:a16="http://schemas.microsoft.com/office/drawing/2014/main" id="{8777D737-50D6-495E-B54C-500B4A8BC28F}"/>
              </a:ext>
            </a:extLst>
          </p:cNvPr>
          <p:cNvSpPr>
            <a:spLocks noGrp="1"/>
          </p:cNvSpPr>
          <p:nvPr>
            <p:ph idx="14" hasCustomPrompt="1"/>
          </p:nvPr>
        </p:nvSpPr>
        <p:spPr>
          <a:xfrm>
            <a:off x="6280166" y="1381458"/>
            <a:ext cx="5339344" cy="495812"/>
          </a:xfrm>
          <a:prstGeom prst="rect">
            <a:avLst/>
          </a:prstGeom>
        </p:spPr>
        <p:txBody>
          <a:bodyPr/>
          <a:lstStyle>
            <a:lvl1pPr marL="0" indent="0" algn="ctr">
              <a:buClrTx/>
              <a:buNone/>
              <a:defRPr sz="2800" b="1">
                <a:solidFill>
                  <a:srgbClr val="1E3A95"/>
                </a:solidFill>
                <a:latin typeface="Arial" panose="020B0604020202020204" pitchFamily="34" charset="0"/>
                <a:cs typeface="Arial" panose="020B0604020202020204" pitchFamily="34" charset="0"/>
              </a:defRPr>
            </a:lvl1pPr>
            <a:lvl2pPr algn="ctr">
              <a:buClrTx/>
              <a:defRPr sz="2400">
                <a:solidFill>
                  <a:schemeClr val="tx1">
                    <a:lumMod val="85000"/>
                    <a:lumOff val="15000"/>
                  </a:schemeClr>
                </a:solidFill>
                <a:latin typeface="Arial" panose="020B0604020202020204" pitchFamily="34" charset="0"/>
                <a:cs typeface="Arial" panose="020B0604020202020204" pitchFamily="34" charset="0"/>
              </a:defRPr>
            </a:lvl2pPr>
            <a:lvl3pPr algn="ctr">
              <a:buClrTx/>
              <a:defRPr sz="2000">
                <a:solidFill>
                  <a:schemeClr val="tx1">
                    <a:lumMod val="85000"/>
                    <a:lumOff val="15000"/>
                  </a:schemeClr>
                </a:solidFill>
                <a:latin typeface="Arial" panose="020B0604020202020204" pitchFamily="34" charset="0"/>
                <a:cs typeface="Arial" panose="020B0604020202020204" pitchFamily="34" charset="0"/>
              </a:defRPr>
            </a:lvl3pPr>
            <a:lvl4pPr algn="ctr">
              <a:buClrTx/>
              <a:defRPr sz="1800">
                <a:solidFill>
                  <a:schemeClr val="tx1">
                    <a:lumMod val="85000"/>
                    <a:lumOff val="15000"/>
                  </a:schemeClr>
                </a:solidFill>
                <a:latin typeface="Arial" panose="020B0604020202020204" pitchFamily="34" charset="0"/>
                <a:cs typeface="Arial" panose="020B0604020202020204" pitchFamily="34" charset="0"/>
              </a:defRPr>
            </a:lvl4pPr>
            <a:lvl5pPr algn="ctr">
              <a:buClrTx/>
              <a:defRPr sz="1800">
                <a:solidFill>
                  <a:schemeClr val="tx1">
                    <a:lumMod val="85000"/>
                    <a:lumOff val="15000"/>
                  </a:schemeClr>
                </a:solidFill>
                <a:latin typeface="Arial" panose="020B0604020202020204" pitchFamily="34" charset="0"/>
                <a:cs typeface="Arial" panose="020B0604020202020204" pitchFamily="34" charset="0"/>
              </a:defRPr>
            </a:lvl5pPr>
          </a:lstStyle>
          <a:p>
            <a:pPr lvl="0"/>
            <a:r>
              <a:rPr lang="en-US" dirty="0"/>
              <a:t>Heading</a:t>
            </a:r>
            <a:endParaRPr lang="en-ZA" dirty="0"/>
          </a:p>
        </p:txBody>
      </p:sp>
      <p:pic>
        <p:nvPicPr>
          <p:cNvPr id="12" name="Picture 11">
            <a:extLst>
              <a:ext uri="{FF2B5EF4-FFF2-40B4-BE49-F238E27FC236}">
                <a16:creationId xmlns:a16="http://schemas.microsoft.com/office/drawing/2014/main" id="{8378FEA2-39D2-463E-84F3-0385E81CA7F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47246" y="6072096"/>
            <a:ext cx="1559931" cy="568508"/>
          </a:xfrm>
          <a:prstGeom prst="rect">
            <a:avLst/>
          </a:prstGeom>
        </p:spPr>
      </p:pic>
    </p:spTree>
    <p:extLst>
      <p:ext uri="{BB962C8B-B14F-4D97-AF65-F5344CB8AC3E}">
        <p14:creationId xmlns:p14="http://schemas.microsoft.com/office/powerpoint/2010/main" val="23698258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FAED5-A4E4-7168-3291-18C7145B6D09}"/>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E101D426-9F8C-44D6-34B7-6FD7C3EDD44F}"/>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66F5DB73-344B-216A-2B6B-E60BA5983CBF}"/>
              </a:ext>
            </a:extLst>
          </p:cNvPr>
          <p:cNvSpPr>
            <a:spLocks noGrp="1"/>
          </p:cNvSpPr>
          <p:nvPr>
            <p:ph type="dt" sz="half" idx="10"/>
          </p:nvPr>
        </p:nvSpPr>
        <p:spPr/>
        <p:txBody>
          <a:bodyPr/>
          <a:lstStyle/>
          <a:p>
            <a:fld id="{979E7654-42EE-0F43-971D-2F0DE6BA807F}" type="datetimeFigureOut">
              <a:rPr lang="en-US" smtClean="0"/>
              <a:t>6/22/2026</a:t>
            </a:fld>
            <a:endParaRPr lang="en-US"/>
          </a:p>
        </p:txBody>
      </p:sp>
      <p:sp>
        <p:nvSpPr>
          <p:cNvPr id="5" name="Footer Placeholder 4">
            <a:extLst>
              <a:ext uri="{FF2B5EF4-FFF2-40B4-BE49-F238E27FC236}">
                <a16:creationId xmlns:a16="http://schemas.microsoft.com/office/drawing/2014/main" id="{47557C91-14AF-FA6B-56A6-0F5AAC9F21C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8122448-7875-98DE-1FD1-E079DAA22D93}"/>
              </a:ext>
            </a:extLst>
          </p:cNvPr>
          <p:cNvSpPr>
            <a:spLocks noGrp="1"/>
          </p:cNvSpPr>
          <p:nvPr>
            <p:ph type="sldNum" sz="quarter" idx="12"/>
          </p:nvPr>
        </p:nvSpPr>
        <p:spPr/>
        <p:txBody>
          <a:bodyPr/>
          <a:lstStyle/>
          <a:p>
            <a:fld id="{19F64597-B018-5F41-A6A6-07C856D94311}" type="slidenum">
              <a:rPr lang="en-US" smtClean="0"/>
              <a:t>‹N°›</a:t>
            </a:fld>
            <a:endParaRPr lang="en-US"/>
          </a:p>
        </p:txBody>
      </p:sp>
    </p:spTree>
    <p:extLst>
      <p:ext uri="{BB962C8B-B14F-4D97-AF65-F5344CB8AC3E}">
        <p14:creationId xmlns:p14="http://schemas.microsoft.com/office/powerpoint/2010/main" val="24695045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54DD382-0578-495C-AA46-C79EC0599989}"/>
              </a:ext>
            </a:extLst>
          </p:cNvPr>
          <p:cNvSpPr>
            <a:spLocks noGrp="1"/>
          </p:cNvSpPr>
          <p:nvPr>
            <p:ph type="dt" sz="half" idx="10"/>
          </p:nvPr>
        </p:nvSpPr>
        <p:spPr/>
        <p:txBody>
          <a:bodyPr/>
          <a:lstStyle/>
          <a:p>
            <a:fld id="{AC80DF85-32E2-413C-96B5-334F2923FEF9}" type="datetimeFigureOut">
              <a:rPr lang="en-GB" smtClean="0"/>
              <a:t>22/06/2026</a:t>
            </a:fld>
            <a:endParaRPr lang="en-GB"/>
          </a:p>
        </p:txBody>
      </p:sp>
      <p:sp>
        <p:nvSpPr>
          <p:cNvPr id="3" name="Footer Placeholder 2">
            <a:extLst>
              <a:ext uri="{FF2B5EF4-FFF2-40B4-BE49-F238E27FC236}">
                <a16:creationId xmlns:a16="http://schemas.microsoft.com/office/drawing/2014/main" id="{9AEC74E0-8FE8-42F0-B549-7157F2DCD036}"/>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5AC0792C-173D-42B6-8697-895A61882468}"/>
              </a:ext>
            </a:extLst>
          </p:cNvPr>
          <p:cNvSpPr>
            <a:spLocks noGrp="1"/>
          </p:cNvSpPr>
          <p:nvPr>
            <p:ph type="sldNum" sz="quarter" idx="12"/>
          </p:nvPr>
        </p:nvSpPr>
        <p:spPr/>
        <p:txBody>
          <a:bodyPr/>
          <a:lstStyle/>
          <a:p>
            <a:fld id="{9B5DE390-814A-479A-9346-7C49E08B0A09}" type="slidenum">
              <a:rPr lang="en-GB" smtClean="0"/>
              <a:t>‹N°›</a:t>
            </a:fld>
            <a:endParaRPr lang="en-GB"/>
          </a:p>
        </p:txBody>
      </p:sp>
    </p:spTree>
    <p:extLst>
      <p:ext uri="{BB962C8B-B14F-4D97-AF65-F5344CB8AC3E}">
        <p14:creationId xmlns:p14="http://schemas.microsoft.com/office/powerpoint/2010/main" val="32489869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6ED58D-07DF-46CD-84E2-B6267FBE64E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36071673-44E4-4A9F-B28B-BC120F92386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5859E2B4-00D3-4A03-BE46-623CA6117326}"/>
              </a:ext>
            </a:extLst>
          </p:cNvPr>
          <p:cNvSpPr>
            <a:spLocks noGrp="1"/>
          </p:cNvSpPr>
          <p:nvPr>
            <p:ph type="dt" sz="half" idx="10"/>
          </p:nvPr>
        </p:nvSpPr>
        <p:spPr/>
        <p:txBody>
          <a:bodyPr/>
          <a:lstStyle/>
          <a:p>
            <a:fld id="{AC80DF85-32E2-413C-96B5-334F2923FEF9}" type="datetimeFigureOut">
              <a:rPr lang="en-GB" smtClean="0"/>
              <a:t>22/06/2026</a:t>
            </a:fld>
            <a:endParaRPr lang="en-GB"/>
          </a:p>
        </p:txBody>
      </p:sp>
      <p:sp>
        <p:nvSpPr>
          <p:cNvPr id="5" name="Footer Placeholder 4">
            <a:extLst>
              <a:ext uri="{FF2B5EF4-FFF2-40B4-BE49-F238E27FC236}">
                <a16:creationId xmlns:a16="http://schemas.microsoft.com/office/drawing/2014/main" id="{5CDC979B-6609-4AF6-AF70-A55BC998007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0330EC3-0812-44C9-8140-1E6B500551C0}"/>
              </a:ext>
            </a:extLst>
          </p:cNvPr>
          <p:cNvSpPr>
            <a:spLocks noGrp="1"/>
          </p:cNvSpPr>
          <p:nvPr>
            <p:ph type="sldNum" sz="quarter" idx="12"/>
          </p:nvPr>
        </p:nvSpPr>
        <p:spPr/>
        <p:txBody>
          <a:bodyPr/>
          <a:lstStyle/>
          <a:p>
            <a:fld id="{9B5DE390-814A-479A-9346-7C49E08B0A09}" type="slidenum">
              <a:rPr lang="en-GB" smtClean="0"/>
              <a:t>‹N°›</a:t>
            </a:fld>
            <a:endParaRPr lang="en-GB"/>
          </a:p>
        </p:txBody>
      </p:sp>
    </p:spTree>
    <p:extLst>
      <p:ext uri="{BB962C8B-B14F-4D97-AF65-F5344CB8AC3E}">
        <p14:creationId xmlns:p14="http://schemas.microsoft.com/office/powerpoint/2010/main" val="21455747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EB590E-0E9F-4F4E-941A-10AC813E2B9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2B7F269-EA3B-4FD2-ADCB-6E9DC81368C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EDDF9C4-C361-4D4B-A67D-5B98EF02098B}"/>
              </a:ext>
            </a:extLst>
          </p:cNvPr>
          <p:cNvSpPr>
            <a:spLocks noGrp="1"/>
          </p:cNvSpPr>
          <p:nvPr>
            <p:ph type="dt" sz="half" idx="10"/>
          </p:nvPr>
        </p:nvSpPr>
        <p:spPr/>
        <p:txBody>
          <a:bodyPr/>
          <a:lstStyle/>
          <a:p>
            <a:fld id="{AC80DF85-32E2-413C-96B5-334F2923FEF9}" type="datetimeFigureOut">
              <a:rPr lang="en-GB" smtClean="0"/>
              <a:t>22/06/2026</a:t>
            </a:fld>
            <a:endParaRPr lang="en-GB"/>
          </a:p>
        </p:txBody>
      </p:sp>
      <p:sp>
        <p:nvSpPr>
          <p:cNvPr id="5" name="Footer Placeholder 4">
            <a:extLst>
              <a:ext uri="{FF2B5EF4-FFF2-40B4-BE49-F238E27FC236}">
                <a16:creationId xmlns:a16="http://schemas.microsoft.com/office/drawing/2014/main" id="{CE8C2C06-91A9-4AF2-BB9B-E9BEC7B91BE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A86EA5B-7276-40E3-8815-344E0EEFA32F}"/>
              </a:ext>
            </a:extLst>
          </p:cNvPr>
          <p:cNvSpPr>
            <a:spLocks noGrp="1"/>
          </p:cNvSpPr>
          <p:nvPr>
            <p:ph type="sldNum" sz="quarter" idx="12"/>
          </p:nvPr>
        </p:nvSpPr>
        <p:spPr/>
        <p:txBody>
          <a:bodyPr/>
          <a:lstStyle/>
          <a:p>
            <a:fld id="{9B5DE390-814A-479A-9346-7C49E08B0A09}" type="slidenum">
              <a:rPr lang="en-GB" smtClean="0"/>
              <a:t>‹N°›</a:t>
            </a:fld>
            <a:endParaRPr lang="en-GB"/>
          </a:p>
        </p:txBody>
      </p:sp>
    </p:spTree>
    <p:extLst>
      <p:ext uri="{BB962C8B-B14F-4D97-AF65-F5344CB8AC3E}">
        <p14:creationId xmlns:p14="http://schemas.microsoft.com/office/powerpoint/2010/main" val="18890847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2175"/>
            <a:ext cx="10515600" cy="1458119"/>
          </a:xfrm>
          <a:prstGeom prst="rect">
            <a:avLst/>
          </a:prstGeom>
        </p:spPr>
        <p:txBody>
          <a:bodyPr vert="horz" lIns="91440" tIns="45720" rIns="91440" bIns="45720" rtlCol="0" anchor="b" anchorCtr="0">
            <a:normAutofit/>
          </a:bodyPr>
          <a:lstStyle/>
          <a:p>
            <a:endParaRPr lang="en-ZA" dirty="0"/>
          </a:p>
        </p:txBody>
      </p:sp>
      <p:sp>
        <p:nvSpPr>
          <p:cNvPr id="3" name="Text Placeholder 2"/>
          <p:cNvSpPr>
            <a:spLocks noGrp="1"/>
          </p:cNvSpPr>
          <p:nvPr>
            <p:ph type="body" idx="1"/>
          </p:nvPr>
        </p:nvSpPr>
        <p:spPr>
          <a:xfrm>
            <a:off x="838200" y="1699829"/>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Tree>
    <p:extLst>
      <p:ext uri="{BB962C8B-B14F-4D97-AF65-F5344CB8AC3E}">
        <p14:creationId xmlns:p14="http://schemas.microsoft.com/office/powerpoint/2010/main" val="167575875"/>
      </p:ext>
    </p:extLst>
  </p:cSld>
  <p:clrMap bg1="lt1" tx1="dk1" bg2="lt2" tx2="dk2" accent1="accent1" accent2="accent2" accent3="accent3" accent4="accent4" accent5="accent5" accent6="accent6" hlink="hlink" folHlink="folHlink"/>
  <p:sldLayoutIdLst>
    <p:sldLayoutId id="2147483649" r:id="rId1"/>
    <p:sldLayoutId id="2147483676" r:id="rId2"/>
    <p:sldLayoutId id="2147483700" r:id="rId3"/>
    <p:sldLayoutId id="2147483685" r:id="rId4"/>
    <p:sldLayoutId id="2147483686" r:id="rId5"/>
    <p:sldLayoutId id="2147483699" r:id="rId6"/>
    <p:sldLayoutId id="2147483701" r:id="rId7"/>
  </p:sldLayoutIdLst>
  <p:txStyles>
    <p:titleStyle>
      <a:lvl1pPr algn="l" defTabSz="914400" rtl="0" eaLnBrk="1" latinLnBrk="0" hangingPunct="1">
        <a:lnSpc>
          <a:spcPct val="90000"/>
        </a:lnSpc>
        <a:spcBef>
          <a:spcPct val="0"/>
        </a:spcBef>
        <a:buNone/>
        <a:defRPr sz="4400" kern="1200" cap="none" spc="-150" baseline="0">
          <a:solidFill>
            <a:srgbClr val="002060"/>
          </a:solidFill>
          <a:latin typeface="DIN" panose="02000503040000020004"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F3A2474-0896-4E1A-BD79-1D59A3149B1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C9E15E6-08AF-46FC-9DF2-CE94660CAA2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38B321A-CFB5-4434-9426-86CA7E61C57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80DF85-32E2-413C-96B5-334F2923FEF9}" type="datetimeFigureOut">
              <a:rPr lang="en-GB" smtClean="0"/>
              <a:t>22/06/2026</a:t>
            </a:fld>
            <a:endParaRPr lang="en-GB"/>
          </a:p>
        </p:txBody>
      </p:sp>
      <p:sp>
        <p:nvSpPr>
          <p:cNvPr id="5" name="Footer Placeholder 4">
            <a:extLst>
              <a:ext uri="{FF2B5EF4-FFF2-40B4-BE49-F238E27FC236}">
                <a16:creationId xmlns:a16="http://schemas.microsoft.com/office/drawing/2014/main" id="{41DDDD12-E8AD-4526-B1C7-A68D68407C4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98B1289B-2990-4415-90A1-6F4E2AA1F08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5DE390-814A-479A-9346-7C49E08B0A09}" type="slidenum">
              <a:rPr lang="en-GB" smtClean="0"/>
              <a:t>‹N°›</a:t>
            </a:fld>
            <a:endParaRPr lang="en-GB"/>
          </a:p>
        </p:txBody>
      </p:sp>
    </p:spTree>
    <p:extLst>
      <p:ext uri="{BB962C8B-B14F-4D97-AF65-F5344CB8AC3E}">
        <p14:creationId xmlns:p14="http://schemas.microsoft.com/office/powerpoint/2010/main" val="1231474061"/>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image" Target="../media/image24.jpeg"/><Relationship Id="rId7" Type="http://schemas.openxmlformats.org/officeDocument/2006/relationships/image" Target="../media/image28.png"/><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10" Type="http://schemas.openxmlformats.org/officeDocument/2006/relationships/image" Target="../media/image31.png"/><Relationship Id="rId4" Type="http://schemas.openxmlformats.org/officeDocument/2006/relationships/image" Target="../media/image25.jpeg"/><Relationship Id="rId9" Type="http://schemas.openxmlformats.org/officeDocument/2006/relationships/image" Target="../media/image30.jpeg"/></Relationships>
</file>

<file path=ppt/slides/_rels/slide1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hyperlink" Target="mailto:gourdonj@afd.fr"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themeOverride" Target="../theme/themeOverride1.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themeOverride" Target="../theme/themeOverride2.xml"/><Relationship Id="rId4" Type="http://schemas.openxmlformats.org/officeDocument/2006/relationships/image" Target="../media/image12.sv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2.sv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8190" b="8190"/>
          <a:stretch>
            <a:fillRect/>
          </a:stretch>
        </p:blipFill>
        <p:spPr>
          <a:xfrm>
            <a:off x="0" y="0"/>
            <a:ext cx="12192000" cy="6858000"/>
          </a:xfrm>
          <a:prstGeom prst="rect">
            <a:avLst/>
          </a:prstGeom>
        </p:spPr>
      </p:pic>
      <p:sp>
        <p:nvSpPr>
          <p:cNvPr id="3" name="AutoShape 3"/>
          <p:cNvSpPr/>
          <p:nvPr/>
        </p:nvSpPr>
        <p:spPr>
          <a:xfrm>
            <a:off x="0" y="0"/>
            <a:ext cx="12192000" cy="6858000"/>
          </a:xfrm>
          <a:prstGeom prst="rect">
            <a:avLst/>
          </a:prstGeom>
          <a:solidFill>
            <a:srgbClr val="0D0A2C">
              <a:alpha val="74902"/>
            </a:srgbClr>
          </a:solidFill>
        </p:spPr>
        <p:txBody>
          <a:bodyPr/>
          <a:lstStyle/>
          <a:p>
            <a:endParaRPr lang="en-ES" sz="1350"/>
          </a:p>
        </p:txBody>
      </p:sp>
      <p:pic>
        <p:nvPicPr>
          <p:cNvPr id="4" name="Picture 4"/>
          <p:cNvPicPr>
            <a:picLocks noChangeAspect="1"/>
          </p:cNvPicPr>
          <p:nvPr/>
        </p:nvPicPr>
        <p:blipFill>
          <a:blip r:embed="rId3"/>
          <a:srcRect/>
          <a:stretch>
            <a:fillRect/>
          </a:stretch>
        </p:blipFill>
        <p:spPr>
          <a:xfrm>
            <a:off x="-176759" y="344037"/>
            <a:ext cx="12192000" cy="6858000"/>
          </a:xfrm>
          <a:prstGeom prst="rect">
            <a:avLst/>
          </a:prstGeom>
        </p:spPr>
      </p:pic>
      <p:sp>
        <p:nvSpPr>
          <p:cNvPr id="7" name="TextBox 7"/>
          <p:cNvSpPr txBox="1"/>
          <p:nvPr/>
        </p:nvSpPr>
        <p:spPr>
          <a:xfrm>
            <a:off x="-176759" y="781188"/>
            <a:ext cx="11797259" cy="2991849"/>
          </a:xfrm>
          <a:prstGeom prst="rect">
            <a:avLst/>
          </a:prstGeom>
          <a:solidFill>
            <a:srgbClr val="000000">
              <a:alpha val="0"/>
            </a:srgbClr>
          </a:solidFill>
        </p:spPr>
        <p:txBody>
          <a:bodyPr lIns="0" tIns="0" rIns="0" bIns="0" rtlCol="0" anchor="ctr"/>
          <a:lstStyle/>
          <a:p>
            <a:pPr algn="ctr">
              <a:lnSpc>
                <a:spcPct val="159999"/>
              </a:lnSpc>
              <a:defRPr/>
            </a:pPr>
            <a:r>
              <a:rPr lang="en-US" sz="2400" b="1" dirty="0">
                <a:solidFill>
                  <a:srgbClr val="000000"/>
                </a:solidFill>
                <a:latin typeface="Poppins"/>
              </a:rPr>
              <a:t>REASSESSING THE ROLE OF SPECIAL ECONOMIC ZONES IN AFRICA</a:t>
            </a:r>
          </a:p>
          <a:p>
            <a:pPr algn="ctr">
              <a:lnSpc>
                <a:spcPct val="159999"/>
              </a:lnSpc>
              <a:defRPr/>
            </a:pPr>
            <a:r>
              <a:rPr lang="en-US" sz="2400" b="1" i="1" dirty="0">
                <a:solidFill>
                  <a:srgbClr val="000000"/>
                </a:solidFill>
                <a:latin typeface="Poppins"/>
              </a:rPr>
              <a:t>Evidence on Export</a:t>
            </a:r>
          </a:p>
          <a:p>
            <a:pPr algn="ctr">
              <a:lnSpc>
                <a:spcPct val="159999"/>
              </a:lnSpc>
              <a:defRPr/>
            </a:pPr>
            <a:r>
              <a:rPr lang="en-US" sz="2400" b="1" i="1" dirty="0">
                <a:solidFill>
                  <a:srgbClr val="000000"/>
                </a:solidFill>
                <a:latin typeface="Poppins"/>
              </a:rPr>
              <a:t>Performance and</a:t>
            </a:r>
          </a:p>
          <a:p>
            <a:pPr algn="ctr">
              <a:lnSpc>
                <a:spcPct val="159999"/>
              </a:lnSpc>
              <a:defRPr/>
            </a:pPr>
            <a:r>
              <a:rPr lang="en-US" sz="2400" b="1" i="1" dirty="0">
                <a:solidFill>
                  <a:srgbClr val="000000"/>
                </a:solidFill>
                <a:latin typeface="Poppins"/>
              </a:rPr>
              <a:t>Socioeconomic Impacts</a:t>
            </a:r>
          </a:p>
          <a:p>
            <a:pPr algn="ctr">
              <a:lnSpc>
                <a:spcPct val="159999"/>
              </a:lnSpc>
              <a:defRPr/>
            </a:pPr>
            <a:r>
              <a:rPr lang="en-US" sz="2400" b="1" i="1" dirty="0">
                <a:solidFill>
                  <a:srgbClr val="000000"/>
                </a:solidFill>
                <a:latin typeface="Poppins"/>
              </a:rPr>
              <a:t>Part 2</a:t>
            </a:r>
          </a:p>
          <a:p>
            <a:pPr>
              <a:lnSpc>
                <a:spcPct val="159999"/>
              </a:lnSpc>
              <a:defRPr/>
            </a:pPr>
            <a:endParaRPr lang="en-US" sz="2700" dirty="0"/>
          </a:p>
        </p:txBody>
      </p:sp>
      <p:sp>
        <p:nvSpPr>
          <p:cNvPr id="8" name="TextBox 8"/>
          <p:cNvSpPr txBox="1"/>
          <p:nvPr/>
        </p:nvSpPr>
        <p:spPr>
          <a:xfrm>
            <a:off x="552953" y="3616101"/>
            <a:ext cx="9954898" cy="1156561"/>
          </a:xfrm>
          <a:prstGeom prst="rect">
            <a:avLst/>
          </a:prstGeom>
          <a:solidFill>
            <a:srgbClr val="000000">
              <a:alpha val="0"/>
            </a:srgbClr>
          </a:solidFill>
        </p:spPr>
        <p:txBody>
          <a:bodyPr lIns="0" tIns="0" rIns="0" bIns="0" rtlCol="0" anchor="ctr"/>
          <a:lstStyle/>
          <a:p>
            <a:pPr algn="ctr">
              <a:lnSpc>
                <a:spcPct val="149999"/>
              </a:lnSpc>
              <a:defRPr/>
            </a:pPr>
            <a:r>
              <a:rPr lang="en-US" b="1" dirty="0">
                <a:latin typeface="Poppins" pitchFamily="2" charset="77"/>
                <a:cs typeface="Poppins" pitchFamily="2" charset="77"/>
              </a:rPr>
              <a:t>Consultation meeting, FERDI-AFD</a:t>
            </a:r>
          </a:p>
          <a:p>
            <a:pPr algn="ctr">
              <a:lnSpc>
                <a:spcPct val="149999"/>
              </a:lnSpc>
              <a:defRPr/>
            </a:pPr>
            <a:r>
              <a:rPr lang="en-US" b="1" dirty="0">
                <a:latin typeface="Poppins" pitchFamily="2" charset="77"/>
                <a:cs typeface="Poppins" pitchFamily="2" charset="77"/>
              </a:rPr>
              <a:t>23 June 2026</a:t>
            </a:r>
          </a:p>
        </p:txBody>
      </p:sp>
      <p:sp>
        <p:nvSpPr>
          <p:cNvPr id="9" name="TextBox 9"/>
          <p:cNvSpPr txBox="1"/>
          <p:nvPr/>
        </p:nvSpPr>
        <p:spPr>
          <a:xfrm>
            <a:off x="661442" y="5537200"/>
            <a:ext cx="8101558" cy="976763"/>
          </a:xfrm>
          <a:prstGeom prst="rect">
            <a:avLst/>
          </a:prstGeom>
          <a:solidFill>
            <a:srgbClr val="000000">
              <a:alpha val="0"/>
            </a:srgbClr>
          </a:solidFill>
        </p:spPr>
        <p:txBody>
          <a:bodyPr lIns="0" tIns="0" rIns="0" bIns="0" rtlCol="0" anchor="ctr"/>
          <a:lstStyle/>
          <a:p>
            <a:r>
              <a:rPr lang="en-US" sz="1600" b="1" dirty="0" err="1">
                <a:latin typeface="Verdana" panose="020B0604030504040204" pitchFamily="34" charset="0"/>
                <a:ea typeface="Verdana" panose="020B0604030504040204" pitchFamily="34" charset="0"/>
                <a:cs typeface="Verdana" panose="020B0604030504040204" pitchFamily="34" charset="0"/>
              </a:rPr>
              <a:t>Azuelos</a:t>
            </a:r>
            <a:r>
              <a:rPr lang="en-US" sz="1600" b="1" dirty="0">
                <a:latin typeface="Verdana" panose="020B0604030504040204" pitchFamily="34" charset="0"/>
                <a:ea typeface="Verdana" panose="020B0604030504040204" pitchFamily="34" charset="0"/>
                <a:cs typeface="Verdana" panose="020B0604030504040204" pitchFamily="34" charset="0"/>
              </a:rPr>
              <a:t>, Boubekeur, Gourdon, Githinji, Hornok, </a:t>
            </a:r>
            <a:r>
              <a:rPr lang="en-US" sz="1600" b="1" dirty="0" err="1">
                <a:latin typeface="Verdana" panose="020B0604030504040204" pitchFamily="34" charset="0"/>
                <a:ea typeface="Verdana" panose="020B0604030504040204" pitchFamily="34" charset="0"/>
                <a:cs typeface="Verdana" panose="020B0604030504040204" pitchFamily="34" charset="0"/>
              </a:rPr>
              <a:t>Mulyukova</a:t>
            </a:r>
            <a:r>
              <a:rPr lang="en-US" sz="1600" b="1" dirty="0">
                <a:latin typeface="Verdana" panose="020B0604030504040204" pitchFamily="34" charset="0"/>
                <a:ea typeface="Verdana" panose="020B0604030504040204" pitchFamily="34" charset="0"/>
                <a:cs typeface="Verdana" panose="020B0604030504040204" pitchFamily="34" charset="0"/>
              </a:rPr>
              <a:t>, </a:t>
            </a:r>
            <a:r>
              <a:rPr lang="en-US" sz="1600" b="1" dirty="0" err="1">
                <a:latin typeface="Verdana" panose="020B0604030504040204" pitchFamily="34" charset="0"/>
                <a:ea typeface="Verdana" panose="020B0604030504040204" pitchFamily="34" charset="0"/>
                <a:cs typeface="Verdana" panose="020B0604030504040204" pitchFamily="34" charset="0"/>
              </a:rPr>
              <a:t>Ouari</a:t>
            </a:r>
            <a:endParaRPr lang="en-US" sz="1600" b="1" dirty="0">
              <a:latin typeface="Verdana" panose="020B0604030504040204" pitchFamily="34" charset="0"/>
              <a:ea typeface="Verdana" panose="020B0604030504040204" pitchFamily="34" charset="0"/>
              <a:cs typeface="Verdana" panose="020B0604030504040204" pitchFamily="34" charset="0"/>
            </a:endParaRPr>
          </a:p>
          <a:p>
            <a:endParaRPr lang="en-US" sz="1600" b="1" dirty="0">
              <a:latin typeface="Verdana" panose="020B0604030504040204" pitchFamily="34" charset="0"/>
              <a:ea typeface="Verdana" panose="020B0604030504040204" pitchFamily="34" charset="0"/>
              <a:cs typeface="Verdana" panose="020B0604030504040204" pitchFamily="34" charset="0"/>
            </a:endParaRPr>
          </a:p>
          <a:p>
            <a:r>
              <a:rPr lang="en-US" sz="1600" b="1" dirty="0">
                <a:latin typeface="Verdana" panose="020B0604030504040204" pitchFamily="34" charset="0"/>
                <a:ea typeface="Verdana" panose="020B0604030504040204" pitchFamily="34" charset="0"/>
                <a:cs typeface="Verdana" panose="020B0604030504040204" pitchFamily="34" charset="0"/>
              </a:rPr>
              <a:t>AFD Research Paper — Juin 2025</a:t>
            </a:r>
          </a:p>
          <a:p>
            <a:endParaRPr lang="en-US" sz="1600" b="1" dirty="0">
              <a:latin typeface="Verdana" panose="020B0604030504040204" pitchFamily="34" charset="0"/>
              <a:ea typeface="Verdana" panose="020B0604030504040204" pitchFamily="34" charset="0"/>
              <a:cs typeface="Verdana" panose="020B0604030504040204" pitchFamily="34" charset="0"/>
            </a:endParaRPr>
          </a:p>
          <a:p>
            <a:r>
              <a:rPr lang="en-ES" dirty="0"/>
              <a:t>Part 3. Exploring the transformation of Special Economic Zones in Africa</a:t>
            </a:r>
          </a:p>
          <a:p>
            <a:endParaRPr lang="en-US" sz="1600" b="1" dirty="0">
              <a:latin typeface="Verdana" panose="020B0604030504040204" pitchFamily="34" charset="0"/>
              <a:ea typeface="Verdana" panose="020B0604030504040204" pitchFamily="34" charset="0"/>
              <a:cs typeface="Verdana" panose="020B0604030504040204" pitchFamily="34" charset="0"/>
            </a:endParaRPr>
          </a:p>
          <a:p>
            <a:pPr>
              <a:lnSpc>
                <a:spcPct val="150000"/>
              </a:lnSpc>
              <a:defRPr/>
            </a:pPr>
            <a:endParaRPr lang="en-US" sz="825"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4AB357-AA9C-7AC3-5933-A363FEEDFC4A}"/>
            </a:ext>
          </a:extLst>
        </p:cNvPr>
        <p:cNvGrpSpPr/>
        <p:nvPr/>
      </p:nvGrpSpPr>
      <p:grpSpPr>
        <a:xfrm>
          <a:off x="0" y="0"/>
          <a:ext cx="0" cy="0"/>
          <a:chOff x="0" y="0"/>
          <a:chExt cx="0" cy="0"/>
        </a:xfrm>
      </p:grpSpPr>
      <p:sp>
        <p:nvSpPr>
          <p:cNvPr id="4" name="Title 5">
            <a:extLst>
              <a:ext uri="{FF2B5EF4-FFF2-40B4-BE49-F238E27FC236}">
                <a16:creationId xmlns:a16="http://schemas.microsoft.com/office/drawing/2014/main" id="{CA3DCF5D-0B0C-DA8B-E169-02F07E07DE39}"/>
              </a:ext>
            </a:extLst>
          </p:cNvPr>
          <p:cNvSpPr txBox="1">
            <a:spLocks/>
          </p:cNvSpPr>
          <p:nvPr/>
        </p:nvSpPr>
        <p:spPr>
          <a:xfrm>
            <a:off x="818074" y="2446020"/>
            <a:ext cx="3487226" cy="196595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4800" b="1" dirty="0">
                <a:solidFill>
                  <a:srgbClr val="2E3790"/>
                </a:solidFill>
                <a:latin typeface="+mn-lt"/>
              </a:rPr>
              <a:t>CONTENTS</a:t>
            </a:r>
          </a:p>
        </p:txBody>
      </p:sp>
      <p:sp>
        <p:nvSpPr>
          <p:cNvPr id="5" name="Rectangle 4">
            <a:extLst>
              <a:ext uri="{FF2B5EF4-FFF2-40B4-BE49-F238E27FC236}">
                <a16:creationId xmlns:a16="http://schemas.microsoft.com/office/drawing/2014/main" id="{54B03788-488D-A8FF-6158-C7C33978A054}"/>
              </a:ext>
            </a:extLst>
          </p:cNvPr>
          <p:cNvSpPr/>
          <p:nvPr/>
        </p:nvSpPr>
        <p:spPr>
          <a:xfrm>
            <a:off x="3969564" y="968692"/>
            <a:ext cx="7106267" cy="147732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BCF884E7-9600-D080-178E-81F933552901}"/>
              </a:ext>
            </a:extLst>
          </p:cNvPr>
          <p:cNvSpPr/>
          <p:nvPr/>
        </p:nvSpPr>
        <p:spPr>
          <a:xfrm>
            <a:off x="11064267" y="968692"/>
            <a:ext cx="137158" cy="1477328"/>
          </a:xfrm>
          <a:prstGeom prst="rect">
            <a:avLst/>
          </a:prstGeom>
          <a:solidFill>
            <a:srgbClr val="A5AB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7" name="TextBox 6">
            <a:extLst>
              <a:ext uri="{FF2B5EF4-FFF2-40B4-BE49-F238E27FC236}">
                <a16:creationId xmlns:a16="http://schemas.microsoft.com/office/drawing/2014/main" id="{9742181C-5366-AA36-9430-E1417B3E703C}"/>
              </a:ext>
            </a:extLst>
          </p:cNvPr>
          <p:cNvSpPr txBox="1"/>
          <p:nvPr/>
        </p:nvSpPr>
        <p:spPr>
          <a:xfrm>
            <a:off x="7434722" y="1043193"/>
            <a:ext cx="3155031" cy="584775"/>
          </a:xfrm>
          <a:prstGeom prst="rect">
            <a:avLst/>
          </a:prstGeom>
          <a:noFill/>
        </p:spPr>
        <p:txBody>
          <a:bodyPr wrap="none" rtlCol="0" anchor="b" anchorCtr="0">
            <a:spAutoFit/>
          </a:bodyPr>
          <a:lstStyle/>
          <a:p>
            <a:r>
              <a:rPr lang="en-US" sz="3200" b="1" dirty="0">
                <a:solidFill>
                  <a:schemeClr val="bg2">
                    <a:lumMod val="90000"/>
                  </a:schemeClr>
                </a:solidFill>
                <a:latin typeface="Poppins" pitchFamily="2" charset="77"/>
                <a:ea typeface="League Spartan" charset="0"/>
                <a:cs typeface="Poppins" pitchFamily="2" charset="77"/>
              </a:rPr>
              <a:t>BACKGROUND</a:t>
            </a:r>
          </a:p>
        </p:txBody>
      </p:sp>
      <p:sp>
        <p:nvSpPr>
          <p:cNvPr id="9" name="TextBox 8">
            <a:extLst>
              <a:ext uri="{FF2B5EF4-FFF2-40B4-BE49-F238E27FC236}">
                <a16:creationId xmlns:a16="http://schemas.microsoft.com/office/drawing/2014/main" id="{FB0D7AEB-B157-03C4-4C15-2B82C5CFD216}"/>
              </a:ext>
            </a:extLst>
          </p:cNvPr>
          <p:cNvSpPr txBox="1"/>
          <p:nvPr/>
        </p:nvSpPr>
        <p:spPr>
          <a:xfrm>
            <a:off x="6381294" y="976312"/>
            <a:ext cx="619080" cy="1477328"/>
          </a:xfrm>
          <a:prstGeom prst="rect">
            <a:avLst/>
          </a:prstGeom>
          <a:noFill/>
        </p:spPr>
        <p:txBody>
          <a:bodyPr wrap="none" rtlCol="0" anchor="ctr" anchorCtr="0">
            <a:spAutoFit/>
          </a:bodyPr>
          <a:lstStyle/>
          <a:p>
            <a:pPr algn="ctr"/>
            <a:r>
              <a:rPr lang="en-US" sz="9000" b="1" dirty="0">
                <a:solidFill>
                  <a:schemeClr val="bg2">
                    <a:lumMod val="90000"/>
                  </a:schemeClr>
                </a:solidFill>
                <a:latin typeface="Poppins" pitchFamily="2" charset="77"/>
                <a:ea typeface="League Spartan" charset="0"/>
                <a:cs typeface="Poppins" pitchFamily="2" charset="77"/>
              </a:rPr>
              <a:t>1</a:t>
            </a:r>
          </a:p>
        </p:txBody>
      </p:sp>
      <p:pic>
        <p:nvPicPr>
          <p:cNvPr id="11" name="Picture 10">
            <a:extLst>
              <a:ext uri="{FF2B5EF4-FFF2-40B4-BE49-F238E27FC236}">
                <a16:creationId xmlns:a16="http://schemas.microsoft.com/office/drawing/2014/main" id="{26281447-3B85-C87B-BD7D-DAFD0A34E7D9}"/>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0" y="0"/>
            <a:ext cx="3969565" cy="6858000"/>
          </a:xfrm>
          <a:prstGeom prst="rect">
            <a:avLst/>
          </a:prstGeom>
        </p:spPr>
      </p:pic>
      <p:sp>
        <p:nvSpPr>
          <p:cNvPr id="12" name="TextBox 11">
            <a:extLst>
              <a:ext uri="{FF2B5EF4-FFF2-40B4-BE49-F238E27FC236}">
                <a16:creationId xmlns:a16="http://schemas.microsoft.com/office/drawing/2014/main" id="{B3703290-B4DC-0735-E4EF-D1FD9830C1A2}"/>
              </a:ext>
            </a:extLst>
          </p:cNvPr>
          <p:cNvSpPr txBox="1"/>
          <p:nvPr/>
        </p:nvSpPr>
        <p:spPr>
          <a:xfrm>
            <a:off x="7434722" y="1532718"/>
            <a:ext cx="3155031" cy="738664"/>
          </a:xfrm>
          <a:prstGeom prst="rect">
            <a:avLst/>
          </a:prstGeom>
          <a:noFill/>
        </p:spPr>
        <p:txBody>
          <a:bodyPr wrap="square" rtlCol="0">
            <a:spAutoFit/>
          </a:bodyPr>
          <a:lstStyle/>
          <a:p>
            <a:r>
              <a:rPr lang="en-US" sz="1400" dirty="0">
                <a:solidFill>
                  <a:schemeClr val="bg2">
                    <a:lumMod val="90000"/>
                  </a:schemeClr>
                </a:solidFill>
                <a:latin typeface="Poppins" panose="00000500000000000000" pitchFamily="2" charset="0"/>
                <a:cs typeface="Poppins" panose="00000500000000000000" pitchFamily="2" charset="0"/>
              </a:rPr>
              <a:t>AU Policy: SEZ Contribution to SME Integration &amp; Local Economic Development</a:t>
            </a:r>
          </a:p>
        </p:txBody>
      </p:sp>
      <p:sp>
        <p:nvSpPr>
          <p:cNvPr id="13" name="Rectangle 12">
            <a:extLst>
              <a:ext uri="{FF2B5EF4-FFF2-40B4-BE49-F238E27FC236}">
                <a16:creationId xmlns:a16="http://schemas.microsoft.com/office/drawing/2014/main" id="{E79D6B8D-AB8D-0D2C-6DA9-9B143E168560}"/>
              </a:ext>
            </a:extLst>
          </p:cNvPr>
          <p:cNvSpPr/>
          <p:nvPr/>
        </p:nvSpPr>
        <p:spPr>
          <a:xfrm>
            <a:off x="3957999" y="2935545"/>
            <a:ext cx="7106267" cy="147732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1A8D545F-FE19-D638-3C87-D446505C308C}"/>
              </a:ext>
            </a:extLst>
          </p:cNvPr>
          <p:cNvSpPr/>
          <p:nvPr/>
        </p:nvSpPr>
        <p:spPr>
          <a:xfrm>
            <a:off x="11064267" y="2935545"/>
            <a:ext cx="137158" cy="147732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15" name="TextBox 14">
            <a:extLst>
              <a:ext uri="{FF2B5EF4-FFF2-40B4-BE49-F238E27FC236}">
                <a16:creationId xmlns:a16="http://schemas.microsoft.com/office/drawing/2014/main" id="{7D4E69BB-B73B-7863-D921-D8B29996D380}"/>
              </a:ext>
            </a:extLst>
          </p:cNvPr>
          <p:cNvSpPr txBox="1"/>
          <p:nvPr/>
        </p:nvSpPr>
        <p:spPr>
          <a:xfrm>
            <a:off x="7423157" y="3010046"/>
            <a:ext cx="2654894" cy="584775"/>
          </a:xfrm>
          <a:prstGeom prst="rect">
            <a:avLst/>
          </a:prstGeom>
          <a:noFill/>
        </p:spPr>
        <p:txBody>
          <a:bodyPr wrap="none" rtlCol="0" anchor="b" anchorCtr="0">
            <a:spAutoFit/>
          </a:bodyPr>
          <a:lstStyle/>
          <a:p>
            <a:r>
              <a:rPr lang="en-US" sz="3200" b="1" dirty="0">
                <a:solidFill>
                  <a:schemeClr val="tx2"/>
                </a:solidFill>
                <a:latin typeface="Poppins" pitchFamily="2" charset="77"/>
                <a:ea typeface="League Spartan" charset="0"/>
                <a:cs typeface="Poppins" pitchFamily="2" charset="77"/>
              </a:rPr>
              <a:t>SEZ MODELS</a:t>
            </a:r>
          </a:p>
        </p:txBody>
      </p:sp>
      <p:sp>
        <p:nvSpPr>
          <p:cNvPr id="16" name="TextBox 15">
            <a:extLst>
              <a:ext uri="{FF2B5EF4-FFF2-40B4-BE49-F238E27FC236}">
                <a16:creationId xmlns:a16="http://schemas.microsoft.com/office/drawing/2014/main" id="{69BB9584-A10D-2F7C-5E47-003BECC1E1CB}"/>
              </a:ext>
            </a:extLst>
          </p:cNvPr>
          <p:cNvSpPr txBox="1"/>
          <p:nvPr/>
        </p:nvSpPr>
        <p:spPr>
          <a:xfrm>
            <a:off x="6257519" y="2943165"/>
            <a:ext cx="843500" cy="1477328"/>
          </a:xfrm>
          <a:prstGeom prst="rect">
            <a:avLst/>
          </a:prstGeom>
          <a:noFill/>
        </p:spPr>
        <p:txBody>
          <a:bodyPr wrap="none" rtlCol="0" anchor="ctr" anchorCtr="0">
            <a:spAutoFit/>
          </a:bodyPr>
          <a:lstStyle/>
          <a:p>
            <a:pPr algn="ctr"/>
            <a:r>
              <a:rPr lang="en-US" sz="9000" b="1" dirty="0">
                <a:solidFill>
                  <a:schemeClr val="accent2"/>
                </a:solidFill>
                <a:latin typeface="Poppins" pitchFamily="2" charset="77"/>
                <a:ea typeface="League Spartan" charset="0"/>
                <a:cs typeface="Poppins" pitchFamily="2" charset="77"/>
              </a:rPr>
              <a:t>2</a:t>
            </a:r>
          </a:p>
        </p:txBody>
      </p:sp>
      <p:sp>
        <p:nvSpPr>
          <p:cNvPr id="17" name="TextBox 16">
            <a:extLst>
              <a:ext uri="{FF2B5EF4-FFF2-40B4-BE49-F238E27FC236}">
                <a16:creationId xmlns:a16="http://schemas.microsoft.com/office/drawing/2014/main" id="{970ADEA8-F2E9-FB21-2D9D-D9204CB30F15}"/>
              </a:ext>
            </a:extLst>
          </p:cNvPr>
          <p:cNvSpPr txBox="1"/>
          <p:nvPr/>
        </p:nvSpPr>
        <p:spPr>
          <a:xfrm>
            <a:off x="7423157" y="3499571"/>
            <a:ext cx="3155031" cy="523220"/>
          </a:xfrm>
          <a:prstGeom prst="rect">
            <a:avLst/>
          </a:prstGeom>
          <a:noFill/>
        </p:spPr>
        <p:txBody>
          <a:bodyPr wrap="square" rtlCol="0">
            <a:spAutoFit/>
          </a:bodyPr>
          <a:lstStyle/>
          <a:p>
            <a:r>
              <a:rPr lang="en-US" sz="1400" dirty="0">
                <a:solidFill>
                  <a:schemeClr val="tx1">
                    <a:lumMod val="85000"/>
                    <a:lumOff val="15000"/>
                  </a:schemeClr>
                </a:solidFill>
                <a:latin typeface="Poppins" panose="00000500000000000000" pitchFamily="2" charset="0"/>
                <a:cs typeface="Poppins" panose="00000500000000000000" pitchFamily="2" charset="0"/>
              </a:rPr>
              <a:t>New Generation SEZ Business Model Characteristics</a:t>
            </a:r>
          </a:p>
        </p:txBody>
      </p:sp>
      <p:sp>
        <p:nvSpPr>
          <p:cNvPr id="18" name="Rectangle 17">
            <a:extLst>
              <a:ext uri="{FF2B5EF4-FFF2-40B4-BE49-F238E27FC236}">
                <a16:creationId xmlns:a16="http://schemas.microsoft.com/office/drawing/2014/main" id="{DC8978C8-7865-B480-39EC-8ED301877C31}"/>
              </a:ext>
            </a:extLst>
          </p:cNvPr>
          <p:cNvSpPr/>
          <p:nvPr/>
        </p:nvSpPr>
        <p:spPr>
          <a:xfrm>
            <a:off x="3957999" y="4910018"/>
            <a:ext cx="7106267" cy="147732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8B578AFC-B905-DBD2-DB69-95300377F436}"/>
              </a:ext>
            </a:extLst>
          </p:cNvPr>
          <p:cNvSpPr/>
          <p:nvPr/>
        </p:nvSpPr>
        <p:spPr>
          <a:xfrm>
            <a:off x="11064267" y="4910018"/>
            <a:ext cx="137158" cy="1477328"/>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20" name="TextBox 19">
            <a:extLst>
              <a:ext uri="{FF2B5EF4-FFF2-40B4-BE49-F238E27FC236}">
                <a16:creationId xmlns:a16="http://schemas.microsoft.com/office/drawing/2014/main" id="{30840D92-9F91-531F-E10D-C09DB5654997}"/>
              </a:ext>
            </a:extLst>
          </p:cNvPr>
          <p:cNvSpPr txBox="1"/>
          <p:nvPr/>
        </p:nvSpPr>
        <p:spPr>
          <a:xfrm>
            <a:off x="7423157" y="4984519"/>
            <a:ext cx="1085554" cy="584775"/>
          </a:xfrm>
          <a:prstGeom prst="rect">
            <a:avLst/>
          </a:prstGeom>
          <a:noFill/>
        </p:spPr>
        <p:txBody>
          <a:bodyPr wrap="none" rtlCol="0" anchor="b" anchorCtr="0">
            <a:spAutoFit/>
          </a:bodyPr>
          <a:lstStyle/>
          <a:p>
            <a:r>
              <a:rPr lang="en-US" sz="3200" b="1" dirty="0">
                <a:solidFill>
                  <a:schemeClr val="bg2">
                    <a:lumMod val="90000"/>
                  </a:schemeClr>
                </a:solidFill>
                <a:latin typeface="Poppins" pitchFamily="2" charset="77"/>
                <a:ea typeface="League Spartan" charset="0"/>
                <a:cs typeface="Poppins" pitchFamily="2" charset="77"/>
              </a:rPr>
              <a:t>SDIs</a:t>
            </a:r>
          </a:p>
        </p:txBody>
      </p:sp>
      <p:sp>
        <p:nvSpPr>
          <p:cNvPr id="21" name="TextBox 20">
            <a:extLst>
              <a:ext uri="{FF2B5EF4-FFF2-40B4-BE49-F238E27FC236}">
                <a16:creationId xmlns:a16="http://schemas.microsoft.com/office/drawing/2014/main" id="{C0E07C94-993E-F5CB-B7B4-C7689F509F70}"/>
              </a:ext>
            </a:extLst>
          </p:cNvPr>
          <p:cNvSpPr txBox="1"/>
          <p:nvPr/>
        </p:nvSpPr>
        <p:spPr>
          <a:xfrm>
            <a:off x="6237481" y="4917638"/>
            <a:ext cx="883575" cy="1477328"/>
          </a:xfrm>
          <a:prstGeom prst="rect">
            <a:avLst/>
          </a:prstGeom>
          <a:noFill/>
        </p:spPr>
        <p:txBody>
          <a:bodyPr wrap="none" rtlCol="0" anchor="ctr" anchorCtr="0">
            <a:spAutoFit/>
          </a:bodyPr>
          <a:lstStyle/>
          <a:p>
            <a:pPr algn="ctr"/>
            <a:r>
              <a:rPr lang="en-US" sz="9000" b="1" dirty="0">
                <a:solidFill>
                  <a:schemeClr val="bg2">
                    <a:lumMod val="90000"/>
                  </a:schemeClr>
                </a:solidFill>
                <a:latin typeface="Poppins" pitchFamily="2" charset="77"/>
                <a:ea typeface="League Spartan" charset="0"/>
                <a:cs typeface="Poppins" pitchFamily="2" charset="77"/>
              </a:rPr>
              <a:t>3</a:t>
            </a:r>
          </a:p>
        </p:txBody>
      </p:sp>
      <p:sp>
        <p:nvSpPr>
          <p:cNvPr id="22" name="TextBox 21">
            <a:extLst>
              <a:ext uri="{FF2B5EF4-FFF2-40B4-BE49-F238E27FC236}">
                <a16:creationId xmlns:a16="http://schemas.microsoft.com/office/drawing/2014/main" id="{8E501C08-9BF7-83A9-A215-A3E5F5E8C1F2}"/>
              </a:ext>
            </a:extLst>
          </p:cNvPr>
          <p:cNvSpPr txBox="1"/>
          <p:nvPr/>
        </p:nvSpPr>
        <p:spPr>
          <a:xfrm>
            <a:off x="7423157" y="5474044"/>
            <a:ext cx="3155031" cy="523220"/>
          </a:xfrm>
          <a:prstGeom prst="rect">
            <a:avLst/>
          </a:prstGeom>
          <a:noFill/>
        </p:spPr>
        <p:txBody>
          <a:bodyPr wrap="square" rtlCol="0">
            <a:spAutoFit/>
          </a:bodyPr>
          <a:lstStyle/>
          <a:p>
            <a:r>
              <a:rPr lang="en-US" sz="1400" dirty="0">
                <a:solidFill>
                  <a:schemeClr val="bg2">
                    <a:lumMod val="90000"/>
                  </a:schemeClr>
                </a:solidFill>
                <a:latin typeface="Poppins" panose="00000500000000000000" pitchFamily="2" charset="0"/>
                <a:cs typeface="Poppins" panose="00000500000000000000" pitchFamily="2" charset="0"/>
              </a:rPr>
              <a:t>Regional Development at the Core of New Generation SEZs</a:t>
            </a:r>
          </a:p>
        </p:txBody>
      </p:sp>
    </p:spTree>
    <p:extLst>
      <p:ext uri="{BB962C8B-B14F-4D97-AF65-F5344CB8AC3E}">
        <p14:creationId xmlns:p14="http://schemas.microsoft.com/office/powerpoint/2010/main" val="14635771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B00505-6EEB-6458-EB84-4EA12DB75D12}"/>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A7D6560C-65BA-672E-02B5-F66DD315DEAC}"/>
              </a:ext>
            </a:extLst>
          </p:cNvPr>
          <p:cNvSpPr/>
          <p:nvPr/>
        </p:nvSpPr>
        <p:spPr>
          <a:xfrm>
            <a:off x="926786" y="1184275"/>
            <a:ext cx="4969190" cy="17018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4" name="Rectangle 3">
            <a:extLst>
              <a:ext uri="{FF2B5EF4-FFF2-40B4-BE49-F238E27FC236}">
                <a16:creationId xmlns:a16="http://schemas.microsoft.com/office/drawing/2014/main" id="{AACC77E3-3824-2471-743C-EF05F2021896}"/>
              </a:ext>
            </a:extLst>
          </p:cNvPr>
          <p:cNvSpPr/>
          <p:nvPr/>
        </p:nvSpPr>
        <p:spPr>
          <a:xfrm>
            <a:off x="926786" y="1184275"/>
            <a:ext cx="213360" cy="1701800"/>
          </a:xfrm>
          <a:prstGeom prst="rect">
            <a:avLst/>
          </a:prstGeom>
          <a:solidFill>
            <a:srgbClr val="2E37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5" name="TextBox 4">
            <a:extLst>
              <a:ext uri="{FF2B5EF4-FFF2-40B4-BE49-F238E27FC236}">
                <a16:creationId xmlns:a16="http://schemas.microsoft.com/office/drawing/2014/main" id="{DF942D80-A4BC-3A4B-A0BA-FF85A781B4E4}"/>
              </a:ext>
            </a:extLst>
          </p:cNvPr>
          <p:cNvSpPr txBox="1"/>
          <p:nvPr/>
        </p:nvSpPr>
        <p:spPr>
          <a:xfrm>
            <a:off x="1233490" y="1224425"/>
            <a:ext cx="3656770" cy="461665"/>
          </a:xfrm>
          <a:prstGeom prst="rect">
            <a:avLst/>
          </a:prstGeom>
          <a:noFill/>
        </p:spPr>
        <p:txBody>
          <a:bodyPr wrap="none" rtlCol="0" anchor="b" anchorCtr="0">
            <a:spAutoFit/>
          </a:bodyPr>
          <a:lstStyle/>
          <a:p>
            <a:r>
              <a:rPr lang="en-US" sz="2400" b="1" dirty="0">
                <a:solidFill>
                  <a:schemeClr val="tx2"/>
                </a:solidFill>
                <a:latin typeface="Poppins" panose="00000500000000000000" pitchFamily="2" charset="0"/>
                <a:ea typeface="League Spartan" charset="0"/>
                <a:cs typeface="Poppins" panose="00000500000000000000" pitchFamily="2" charset="0"/>
              </a:rPr>
              <a:t>INTEGRATED OFFERING</a:t>
            </a:r>
          </a:p>
        </p:txBody>
      </p:sp>
      <p:sp>
        <p:nvSpPr>
          <p:cNvPr id="6" name="Subtitle 2">
            <a:extLst>
              <a:ext uri="{FF2B5EF4-FFF2-40B4-BE49-F238E27FC236}">
                <a16:creationId xmlns:a16="http://schemas.microsoft.com/office/drawing/2014/main" id="{FF415771-72CE-3020-A50D-994DB32FB70F}"/>
              </a:ext>
            </a:extLst>
          </p:cNvPr>
          <p:cNvSpPr txBox="1">
            <a:spLocks/>
          </p:cNvSpPr>
          <p:nvPr/>
        </p:nvSpPr>
        <p:spPr>
          <a:xfrm>
            <a:off x="1233491" y="1576185"/>
            <a:ext cx="4442653" cy="923330"/>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sz="1800" dirty="0">
                <a:solidFill>
                  <a:schemeClr val="tx1"/>
                </a:solidFill>
                <a:latin typeface="Poppins" panose="00000500000000000000" pitchFamily="2" charset="0"/>
                <a:ea typeface="Lato Light" panose="020F0502020204030203" pitchFamily="34" charset="0"/>
                <a:cs typeface="Poppins" panose="00000500000000000000" pitchFamily="2" charset="0"/>
              </a:rPr>
              <a:t>Integrated industrial, services and logistic hubs with enhanced resource value and local content integration</a:t>
            </a:r>
          </a:p>
        </p:txBody>
      </p:sp>
      <p:sp>
        <p:nvSpPr>
          <p:cNvPr id="7" name="Rectangle 6">
            <a:extLst>
              <a:ext uri="{FF2B5EF4-FFF2-40B4-BE49-F238E27FC236}">
                <a16:creationId xmlns:a16="http://schemas.microsoft.com/office/drawing/2014/main" id="{6D3354BC-12AD-123B-2ECD-A3AC565DF8CC}"/>
              </a:ext>
            </a:extLst>
          </p:cNvPr>
          <p:cNvSpPr/>
          <p:nvPr/>
        </p:nvSpPr>
        <p:spPr>
          <a:xfrm>
            <a:off x="6096000" y="1183404"/>
            <a:ext cx="4969190" cy="17018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8" name="Rectangle 7">
            <a:extLst>
              <a:ext uri="{FF2B5EF4-FFF2-40B4-BE49-F238E27FC236}">
                <a16:creationId xmlns:a16="http://schemas.microsoft.com/office/drawing/2014/main" id="{EC80DCE5-3F73-7E9C-7B59-444230099BD9}"/>
              </a:ext>
            </a:extLst>
          </p:cNvPr>
          <p:cNvSpPr/>
          <p:nvPr/>
        </p:nvSpPr>
        <p:spPr>
          <a:xfrm>
            <a:off x="6102472" y="1183404"/>
            <a:ext cx="213360" cy="17018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9" name="TextBox 8">
            <a:extLst>
              <a:ext uri="{FF2B5EF4-FFF2-40B4-BE49-F238E27FC236}">
                <a16:creationId xmlns:a16="http://schemas.microsoft.com/office/drawing/2014/main" id="{3F0CBBDE-8830-4F56-5530-F25AA572A8D1}"/>
              </a:ext>
            </a:extLst>
          </p:cNvPr>
          <p:cNvSpPr txBox="1"/>
          <p:nvPr/>
        </p:nvSpPr>
        <p:spPr>
          <a:xfrm>
            <a:off x="6409176" y="1223554"/>
            <a:ext cx="2763898" cy="461665"/>
          </a:xfrm>
          <a:prstGeom prst="rect">
            <a:avLst/>
          </a:prstGeom>
          <a:noFill/>
        </p:spPr>
        <p:txBody>
          <a:bodyPr wrap="none" rtlCol="0" anchor="b" anchorCtr="0">
            <a:spAutoFit/>
          </a:bodyPr>
          <a:lstStyle/>
          <a:p>
            <a:r>
              <a:rPr lang="en-US" sz="2400" b="1" dirty="0">
                <a:solidFill>
                  <a:schemeClr val="tx2"/>
                </a:solidFill>
                <a:latin typeface="Poppins" panose="00000500000000000000" pitchFamily="2" charset="0"/>
                <a:ea typeface="League Spartan" charset="0"/>
                <a:cs typeface="Poppins" panose="00000500000000000000" pitchFamily="2" charset="0"/>
              </a:rPr>
              <a:t>MARKET ACCESS</a:t>
            </a:r>
          </a:p>
        </p:txBody>
      </p:sp>
      <p:sp>
        <p:nvSpPr>
          <p:cNvPr id="10" name="Subtitle 2">
            <a:extLst>
              <a:ext uri="{FF2B5EF4-FFF2-40B4-BE49-F238E27FC236}">
                <a16:creationId xmlns:a16="http://schemas.microsoft.com/office/drawing/2014/main" id="{9151E2CC-714E-6F17-A47F-0679572342A2}"/>
              </a:ext>
            </a:extLst>
          </p:cNvPr>
          <p:cNvSpPr txBox="1">
            <a:spLocks/>
          </p:cNvSpPr>
          <p:nvPr/>
        </p:nvSpPr>
        <p:spPr>
          <a:xfrm>
            <a:off x="6409177" y="1575314"/>
            <a:ext cx="4442653" cy="646331"/>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sz="1800" dirty="0">
                <a:solidFill>
                  <a:schemeClr val="tx1"/>
                </a:solidFill>
                <a:latin typeface="Poppins" panose="00000500000000000000" pitchFamily="2" charset="0"/>
                <a:ea typeface="Lato Light" panose="020F0502020204030203" pitchFamily="34" charset="0"/>
                <a:cs typeface="Poppins" panose="00000500000000000000" pitchFamily="2" charset="0"/>
              </a:rPr>
              <a:t>Regional, AfCFTA, and global market access through strategic positioning</a:t>
            </a:r>
          </a:p>
        </p:txBody>
      </p:sp>
      <p:sp>
        <p:nvSpPr>
          <p:cNvPr id="19" name="Rectangle 18">
            <a:extLst>
              <a:ext uri="{FF2B5EF4-FFF2-40B4-BE49-F238E27FC236}">
                <a16:creationId xmlns:a16="http://schemas.microsoft.com/office/drawing/2014/main" id="{52E0B221-755D-6683-F16A-B791A79DA48E}"/>
              </a:ext>
            </a:extLst>
          </p:cNvPr>
          <p:cNvSpPr/>
          <p:nvPr/>
        </p:nvSpPr>
        <p:spPr>
          <a:xfrm>
            <a:off x="926786" y="3042202"/>
            <a:ext cx="4969190" cy="17018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0" name="Rectangle 19">
            <a:extLst>
              <a:ext uri="{FF2B5EF4-FFF2-40B4-BE49-F238E27FC236}">
                <a16:creationId xmlns:a16="http://schemas.microsoft.com/office/drawing/2014/main" id="{62CB9149-48DF-33EA-7D24-8D2D939BA671}"/>
              </a:ext>
            </a:extLst>
          </p:cNvPr>
          <p:cNvSpPr/>
          <p:nvPr/>
        </p:nvSpPr>
        <p:spPr>
          <a:xfrm>
            <a:off x="926786" y="3042202"/>
            <a:ext cx="213360" cy="1701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1" name="TextBox 20">
            <a:extLst>
              <a:ext uri="{FF2B5EF4-FFF2-40B4-BE49-F238E27FC236}">
                <a16:creationId xmlns:a16="http://schemas.microsoft.com/office/drawing/2014/main" id="{F7D303D2-A5D6-39A7-606F-CF37AE0BC3C6}"/>
              </a:ext>
            </a:extLst>
          </p:cNvPr>
          <p:cNvSpPr txBox="1"/>
          <p:nvPr/>
        </p:nvSpPr>
        <p:spPr>
          <a:xfrm>
            <a:off x="1233490" y="3082352"/>
            <a:ext cx="3552576" cy="461665"/>
          </a:xfrm>
          <a:prstGeom prst="rect">
            <a:avLst/>
          </a:prstGeom>
          <a:noFill/>
        </p:spPr>
        <p:txBody>
          <a:bodyPr wrap="none" rtlCol="0" anchor="b" anchorCtr="0">
            <a:spAutoFit/>
          </a:bodyPr>
          <a:lstStyle/>
          <a:p>
            <a:r>
              <a:rPr lang="en-US" sz="2400" b="1" dirty="0">
                <a:solidFill>
                  <a:schemeClr val="tx2"/>
                </a:solidFill>
                <a:latin typeface="Poppins" panose="00000500000000000000" pitchFamily="2" charset="0"/>
                <a:ea typeface="League Spartan" charset="0"/>
                <a:cs typeface="Poppins" panose="00000500000000000000" pitchFamily="2" charset="0"/>
              </a:rPr>
              <a:t>STRATEGIC LOCATION</a:t>
            </a:r>
          </a:p>
        </p:txBody>
      </p:sp>
      <p:sp>
        <p:nvSpPr>
          <p:cNvPr id="22" name="Subtitle 2">
            <a:extLst>
              <a:ext uri="{FF2B5EF4-FFF2-40B4-BE49-F238E27FC236}">
                <a16:creationId xmlns:a16="http://schemas.microsoft.com/office/drawing/2014/main" id="{111CB6C5-C574-4BCF-305D-3C5D74701841}"/>
              </a:ext>
            </a:extLst>
          </p:cNvPr>
          <p:cNvSpPr txBox="1">
            <a:spLocks/>
          </p:cNvSpPr>
          <p:nvPr/>
        </p:nvSpPr>
        <p:spPr>
          <a:xfrm>
            <a:off x="1233491" y="3434112"/>
            <a:ext cx="4442653" cy="923330"/>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sz="1800" dirty="0">
                <a:solidFill>
                  <a:schemeClr val="tx1"/>
                </a:solidFill>
                <a:latin typeface="Poppins" panose="00000500000000000000" pitchFamily="2" charset="0"/>
                <a:ea typeface="Lato Light" panose="020F0502020204030203" pitchFamily="34" charset="0"/>
                <a:cs typeface="Poppins" panose="00000500000000000000" pitchFamily="2" charset="0"/>
              </a:rPr>
              <a:t>Mineral-rich hinterlands, agricultural products, port zones, and transport corridors</a:t>
            </a:r>
          </a:p>
        </p:txBody>
      </p:sp>
      <p:sp>
        <p:nvSpPr>
          <p:cNvPr id="26" name="Rectangle 25">
            <a:extLst>
              <a:ext uri="{FF2B5EF4-FFF2-40B4-BE49-F238E27FC236}">
                <a16:creationId xmlns:a16="http://schemas.microsoft.com/office/drawing/2014/main" id="{147A8256-F649-54F9-F272-A2D45B5EBF91}"/>
              </a:ext>
            </a:extLst>
          </p:cNvPr>
          <p:cNvSpPr/>
          <p:nvPr/>
        </p:nvSpPr>
        <p:spPr>
          <a:xfrm>
            <a:off x="6096000" y="3041331"/>
            <a:ext cx="4969190" cy="17018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7" name="Rectangle 26">
            <a:extLst>
              <a:ext uri="{FF2B5EF4-FFF2-40B4-BE49-F238E27FC236}">
                <a16:creationId xmlns:a16="http://schemas.microsoft.com/office/drawing/2014/main" id="{E57BBF7B-17E2-D132-A195-DF44DCF39C95}"/>
              </a:ext>
            </a:extLst>
          </p:cNvPr>
          <p:cNvSpPr/>
          <p:nvPr/>
        </p:nvSpPr>
        <p:spPr>
          <a:xfrm>
            <a:off x="6102472" y="3041331"/>
            <a:ext cx="213360" cy="17018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8" name="TextBox 27">
            <a:extLst>
              <a:ext uri="{FF2B5EF4-FFF2-40B4-BE49-F238E27FC236}">
                <a16:creationId xmlns:a16="http://schemas.microsoft.com/office/drawing/2014/main" id="{F26ED112-0461-790C-C4D7-F7DB12188AB0}"/>
              </a:ext>
            </a:extLst>
          </p:cNvPr>
          <p:cNvSpPr txBox="1"/>
          <p:nvPr/>
        </p:nvSpPr>
        <p:spPr>
          <a:xfrm>
            <a:off x="6409176" y="3081481"/>
            <a:ext cx="4352474" cy="461665"/>
          </a:xfrm>
          <a:prstGeom prst="rect">
            <a:avLst/>
          </a:prstGeom>
          <a:noFill/>
        </p:spPr>
        <p:txBody>
          <a:bodyPr wrap="none" rtlCol="0" anchor="b" anchorCtr="0">
            <a:spAutoFit/>
          </a:bodyPr>
          <a:lstStyle/>
          <a:p>
            <a:r>
              <a:rPr lang="en-US" sz="2400" b="1" dirty="0">
                <a:solidFill>
                  <a:schemeClr val="tx2"/>
                </a:solidFill>
                <a:latin typeface="Poppins" panose="00000500000000000000" pitchFamily="2" charset="0"/>
                <a:ea typeface="League Spartan" charset="0"/>
                <a:cs typeface="Poppins" panose="00000500000000000000" pitchFamily="2" charset="0"/>
              </a:rPr>
              <a:t>TECHNOLOGY INNOVATION</a:t>
            </a:r>
          </a:p>
        </p:txBody>
      </p:sp>
      <p:sp>
        <p:nvSpPr>
          <p:cNvPr id="32" name="Subtitle 2">
            <a:extLst>
              <a:ext uri="{FF2B5EF4-FFF2-40B4-BE49-F238E27FC236}">
                <a16:creationId xmlns:a16="http://schemas.microsoft.com/office/drawing/2014/main" id="{4297EEFD-E24C-A178-EEF5-E794AEA540D3}"/>
              </a:ext>
            </a:extLst>
          </p:cNvPr>
          <p:cNvSpPr txBox="1">
            <a:spLocks/>
          </p:cNvSpPr>
          <p:nvPr/>
        </p:nvSpPr>
        <p:spPr>
          <a:xfrm>
            <a:off x="6409177" y="3433241"/>
            <a:ext cx="4442653" cy="923330"/>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sz="1800" dirty="0">
                <a:solidFill>
                  <a:schemeClr val="tx1"/>
                </a:solidFill>
                <a:latin typeface="Poppins" panose="00000500000000000000" pitchFamily="2" charset="0"/>
                <a:ea typeface="Lato Light" panose="020F0502020204030203" pitchFamily="34" charset="0"/>
                <a:cs typeface="Poppins" panose="00000500000000000000" pitchFamily="2" charset="0"/>
              </a:rPr>
              <a:t>AI-driven logistics and Real-time Enterprise Resource Planning platforms</a:t>
            </a:r>
          </a:p>
        </p:txBody>
      </p:sp>
      <p:pic>
        <p:nvPicPr>
          <p:cNvPr id="39" name="Picture 38">
            <a:extLst>
              <a:ext uri="{FF2B5EF4-FFF2-40B4-BE49-F238E27FC236}">
                <a16:creationId xmlns:a16="http://schemas.microsoft.com/office/drawing/2014/main" id="{35E0ED76-C289-97CB-82F2-20C6F52A12A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94317" y="5179219"/>
            <a:ext cx="1456587" cy="1138681"/>
          </a:xfrm>
          <a:prstGeom prst="rect">
            <a:avLst/>
          </a:prstGeom>
        </p:spPr>
      </p:pic>
      <p:pic>
        <p:nvPicPr>
          <p:cNvPr id="41" name="Picture 40">
            <a:extLst>
              <a:ext uri="{FF2B5EF4-FFF2-40B4-BE49-F238E27FC236}">
                <a16:creationId xmlns:a16="http://schemas.microsoft.com/office/drawing/2014/main" id="{2BFA1BE3-A65B-92DA-C361-DC0D182A7144}"/>
              </a:ext>
            </a:extLst>
          </p:cNvPr>
          <p:cNvPicPr>
            <a:picLocks noChangeAspect="1"/>
          </p:cNvPicPr>
          <p:nvPr/>
        </p:nvPicPr>
        <p:blipFill>
          <a:blip r:embed="rId3"/>
          <a:stretch>
            <a:fillRect/>
          </a:stretch>
        </p:blipFill>
        <p:spPr>
          <a:xfrm>
            <a:off x="8611652" y="5813468"/>
            <a:ext cx="2520348" cy="647687"/>
          </a:xfrm>
          <a:prstGeom prst="rect">
            <a:avLst/>
          </a:prstGeom>
        </p:spPr>
      </p:pic>
      <p:pic>
        <p:nvPicPr>
          <p:cNvPr id="46" name="Picture 45">
            <a:extLst>
              <a:ext uri="{FF2B5EF4-FFF2-40B4-BE49-F238E27FC236}">
                <a16:creationId xmlns:a16="http://schemas.microsoft.com/office/drawing/2014/main" id="{D8A1A6EF-3102-70FE-0F71-478C951194E9}"/>
              </a:ext>
            </a:extLst>
          </p:cNvPr>
          <p:cNvPicPr>
            <a:picLocks noChangeAspect="1"/>
          </p:cNvPicPr>
          <p:nvPr/>
        </p:nvPicPr>
        <p:blipFill>
          <a:blip r:embed="rId4"/>
          <a:stretch>
            <a:fillRect/>
          </a:stretch>
        </p:blipFill>
        <p:spPr>
          <a:xfrm>
            <a:off x="2320174" y="5825924"/>
            <a:ext cx="2597751" cy="605491"/>
          </a:xfrm>
          <a:prstGeom prst="rect">
            <a:avLst/>
          </a:prstGeom>
        </p:spPr>
      </p:pic>
      <p:pic>
        <p:nvPicPr>
          <p:cNvPr id="48" name="Picture 47">
            <a:extLst>
              <a:ext uri="{FF2B5EF4-FFF2-40B4-BE49-F238E27FC236}">
                <a16:creationId xmlns:a16="http://schemas.microsoft.com/office/drawing/2014/main" id="{846C2C77-A9DC-55AC-96C4-29A898F5CE7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408147" y="4957960"/>
            <a:ext cx="1987520" cy="687114"/>
          </a:xfrm>
          <a:prstGeom prst="rect">
            <a:avLst/>
          </a:prstGeom>
        </p:spPr>
      </p:pic>
      <p:pic>
        <p:nvPicPr>
          <p:cNvPr id="50" name="Picture 49">
            <a:extLst>
              <a:ext uri="{FF2B5EF4-FFF2-40B4-BE49-F238E27FC236}">
                <a16:creationId xmlns:a16="http://schemas.microsoft.com/office/drawing/2014/main" id="{DCFD4EC3-7697-045F-98B3-D2D7E26A6C20}"/>
              </a:ext>
            </a:extLst>
          </p:cNvPr>
          <p:cNvPicPr>
            <a:picLocks noChangeAspect="1"/>
          </p:cNvPicPr>
          <p:nvPr/>
        </p:nvPicPr>
        <p:blipFill>
          <a:blip r:embed="rId6"/>
          <a:stretch>
            <a:fillRect/>
          </a:stretch>
        </p:blipFill>
        <p:spPr>
          <a:xfrm>
            <a:off x="8273113" y="5028839"/>
            <a:ext cx="3043308" cy="610246"/>
          </a:xfrm>
          <a:prstGeom prst="rect">
            <a:avLst/>
          </a:prstGeom>
        </p:spPr>
      </p:pic>
      <p:pic>
        <p:nvPicPr>
          <p:cNvPr id="53" name="Picture 52">
            <a:extLst>
              <a:ext uri="{FF2B5EF4-FFF2-40B4-BE49-F238E27FC236}">
                <a16:creationId xmlns:a16="http://schemas.microsoft.com/office/drawing/2014/main" id="{35295587-4FEB-B63F-DC86-998816695BA8}"/>
              </a:ext>
            </a:extLst>
          </p:cNvPr>
          <p:cNvPicPr>
            <a:picLocks noChangeAspect="1"/>
          </p:cNvPicPr>
          <p:nvPr/>
        </p:nvPicPr>
        <p:blipFill>
          <a:blip r:embed="rId7"/>
          <a:stretch>
            <a:fillRect/>
          </a:stretch>
        </p:blipFill>
        <p:spPr>
          <a:xfrm>
            <a:off x="5024517" y="5748560"/>
            <a:ext cx="3248596" cy="736135"/>
          </a:xfrm>
          <a:prstGeom prst="rect">
            <a:avLst/>
          </a:prstGeom>
        </p:spPr>
      </p:pic>
      <p:pic>
        <p:nvPicPr>
          <p:cNvPr id="55" name="Picture 54">
            <a:extLst>
              <a:ext uri="{FF2B5EF4-FFF2-40B4-BE49-F238E27FC236}">
                <a16:creationId xmlns:a16="http://schemas.microsoft.com/office/drawing/2014/main" id="{D087DF5B-B075-1F37-C733-21D64FA2F7F0}"/>
              </a:ext>
            </a:extLst>
          </p:cNvPr>
          <p:cNvPicPr>
            <a:picLocks noChangeAspect="1"/>
          </p:cNvPicPr>
          <p:nvPr/>
        </p:nvPicPr>
        <p:blipFill>
          <a:blip r:embed="rId8"/>
          <a:stretch>
            <a:fillRect/>
          </a:stretch>
        </p:blipFill>
        <p:spPr>
          <a:xfrm>
            <a:off x="4691534" y="4953640"/>
            <a:ext cx="3248596" cy="675136"/>
          </a:xfrm>
          <a:prstGeom prst="rect">
            <a:avLst/>
          </a:prstGeom>
        </p:spPr>
      </p:pic>
      <p:sp>
        <p:nvSpPr>
          <p:cNvPr id="56" name="Title 2">
            <a:extLst>
              <a:ext uri="{FF2B5EF4-FFF2-40B4-BE49-F238E27FC236}">
                <a16:creationId xmlns:a16="http://schemas.microsoft.com/office/drawing/2014/main" id="{F8BD0936-D638-8E67-67AB-F69654BFB702}"/>
              </a:ext>
            </a:extLst>
          </p:cNvPr>
          <p:cNvSpPr txBox="1">
            <a:spLocks/>
          </p:cNvSpPr>
          <p:nvPr/>
        </p:nvSpPr>
        <p:spPr>
          <a:xfrm>
            <a:off x="123825" y="170481"/>
            <a:ext cx="11944350" cy="717050"/>
          </a:xfrm>
          <a:prstGeom prst="rect">
            <a:avLst/>
          </a:prstGeom>
        </p:spPr>
        <p:txBody>
          <a:bodyPr vert="horz" lIns="91440" tIns="45720" rIns="91440" bIns="45720" rtlCol="0" anchor="t" anchorCtr="0">
            <a:normAutofit/>
          </a:bodyPr>
          <a:lstStyle>
            <a:lvl1pPr algn="l" defTabSz="914400" rtl="0" eaLnBrk="1" latinLnBrk="0" hangingPunct="1">
              <a:lnSpc>
                <a:spcPct val="90000"/>
              </a:lnSpc>
              <a:spcBef>
                <a:spcPct val="0"/>
              </a:spcBef>
              <a:buNone/>
              <a:defRPr sz="4400" b="0" kern="1200" cap="none" spc="-150" baseline="0">
                <a:solidFill>
                  <a:srgbClr val="2E3790"/>
                </a:solidFill>
                <a:latin typeface="DIN" panose="02000503040000020004" pitchFamily="2" charset="0"/>
                <a:ea typeface="+mj-ea"/>
                <a:cs typeface="+mj-cs"/>
              </a:defRPr>
            </a:lvl1pPr>
          </a:lstStyle>
          <a:p>
            <a:pPr algn="ctr"/>
            <a:r>
              <a:rPr lang="en-GB" sz="2200" b="1" spc="0" dirty="0">
                <a:latin typeface="Poppins" panose="00000500000000000000" pitchFamily="2" charset="0"/>
                <a:cs typeface="Poppins" panose="00000500000000000000" pitchFamily="2" charset="0"/>
              </a:rPr>
              <a:t>TOWARDS INTEGRATED INDUSTRIAL, SERVICES, AND LOGISTICS HUBS</a:t>
            </a:r>
          </a:p>
        </p:txBody>
      </p:sp>
      <p:sp>
        <p:nvSpPr>
          <p:cNvPr id="78" name="Rectangle 77">
            <a:extLst>
              <a:ext uri="{FF2B5EF4-FFF2-40B4-BE49-F238E27FC236}">
                <a16:creationId xmlns:a16="http://schemas.microsoft.com/office/drawing/2014/main" id="{990F5EF7-9832-2562-4D47-498CE998BC63}"/>
              </a:ext>
            </a:extLst>
          </p:cNvPr>
          <p:cNvSpPr/>
          <p:nvPr/>
        </p:nvSpPr>
        <p:spPr>
          <a:xfrm>
            <a:off x="0" y="6696075"/>
            <a:ext cx="12192000" cy="161925"/>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2477457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9F2C93-951B-DBB7-9AF7-9D08198B2523}"/>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3D218530-A6F2-FEBD-86A5-800A10C1A05D}"/>
              </a:ext>
            </a:extLst>
          </p:cNvPr>
          <p:cNvSpPr/>
          <p:nvPr/>
        </p:nvSpPr>
        <p:spPr>
          <a:xfrm rot="5400000">
            <a:off x="-140470" y="2194960"/>
            <a:ext cx="4586605" cy="256349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4" name="Rectangle 3">
            <a:extLst>
              <a:ext uri="{FF2B5EF4-FFF2-40B4-BE49-F238E27FC236}">
                <a16:creationId xmlns:a16="http://schemas.microsoft.com/office/drawing/2014/main" id="{C6A0323A-BBF9-59AA-9A52-D85E5FB2FF82}"/>
              </a:ext>
            </a:extLst>
          </p:cNvPr>
          <p:cNvSpPr/>
          <p:nvPr/>
        </p:nvSpPr>
        <p:spPr>
          <a:xfrm rot="5400000">
            <a:off x="2051313" y="124"/>
            <a:ext cx="196933" cy="2563494"/>
          </a:xfrm>
          <a:prstGeom prst="rect">
            <a:avLst/>
          </a:prstGeom>
          <a:solidFill>
            <a:srgbClr val="2E37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1" name="Rectangle 10">
            <a:extLst>
              <a:ext uri="{FF2B5EF4-FFF2-40B4-BE49-F238E27FC236}">
                <a16:creationId xmlns:a16="http://schemas.microsoft.com/office/drawing/2014/main" id="{7BD1FEF1-5315-4630-E676-EF0376901526}"/>
              </a:ext>
            </a:extLst>
          </p:cNvPr>
          <p:cNvSpPr/>
          <p:nvPr/>
        </p:nvSpPr>
        <p:spPr>
          <a:xfrm rot="5400000">
            <a:off x="2520950" y="2194960"/>
            <a:ext cx="4586605" cy="256349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12" name="Rectangle 11">
            <a:extLst>
              <a:ext uri="{FF2B5EF4-FFF2-40B4-BE49-F238E27FC236}">
                <a16:creationId xmlns:a16="http://schemas.microsoft.com/office/drawing/2014/main" id="{8FB7B8B0-4349-3DB8-50D5-8733B87ED02F}"/>
              </a:ext>
            </a:extLst>
          </p:cNvPr>
          <p:cNvSpPr/>
          <p:nvPr/>
        </p:nvSpPr>
        <p:spPr>
          <a:xfrm rot="5400000">
            <a:off x="4712733" y="124"/>
            <a:ext cx="196933" cy="256349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3" name="Rectangle 12">
            <a:extLst>
              <a:ext uri="{FF2B5EF4-FFF2-40B4-BE49-F238E27FC236}">
                <a16:creationId xmlns:a16="http://schemas.microsoft.com/office/drawing/2014/main" id="{58262500-6C82-1A97-94B2-37903890D147}"/>
              </a:ext>
            </a:extLst>
          </p:cNvPr>
          <p:cNvSpPr/>
          <p:nvPr/>
        </p:nvSpPr>
        <p:spPr>
          <a:xfrm rot="5400000">
            <a:off x="5182372" y="2194961"/>
            <a:ext cx="4586605" cy="256349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14" name="Rectangle 13">
            <a:extLst>
              <a:ext uri="{FF2B5EF4-FFF2-40B4-BE49-F238E27FC236}">
                <a16:creationId xmlns:a16="http://schemas.microsoft.com/office/drawing/2014/main" id="{DC147B0A-25BA-B8DD-5A8F-3D7972AEDD1B}"/>
              </a:ext>
            </a:extLst>
          </p:cNvPr>
          <p:cNvSpPr/>
          <p:nvPr/>
        </p:nvSpPr>
        <p:spPr>
          <a:xfrm rot="5400000">
            <a:off x="7374155" y="125"/>
            <a:ext cx="196933" cy="256349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5" name="Rectangle 14">
            <a:extLst>
              <a:ext uri="{FF2B5EF4-FFF2-40B4-BE49-F238E27FC236}">
                <a16:creationId xmlns:a16="http://schemas.microsoft.com/office/drawing/2014/main" id="{B7EFE469-7B8B-2793-4E91-D6D536EF31C4}"/>
              </a:ext>
            </a:extLst>
          </p:cNvPr>
          <p:cNvSpPr/>
          <p:nvPr/>
        </p:nvSpPr>
        <p:spPr>
          <a:xfrm rot="5400000">
            <a:off x="7840741" y="2194961"/>
            <a:ext cx="4586605" cy="256349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16" name="Rectangle 15">
            <a:extLst>
              <a:ext uri="{FF2B5EF4-FFF2-40B4-BE49-F238E27FC236}">
                <a16:creationId xmlns:a16="http://schemas.microsoft.com/office/drawing/2014/main" id="{8B9F5AF8-00AF-738D-E0A8-DFFE4FB256CB}"/>
              </a:ext>
            </a:extLst>
          </p:cNvPr>
          <p:cNvSpPr/>
          <p:nvPr/>
        </p:nvSpPr>
        <p:spPr>
          <a:xfrm rot="5400000">
            <a:off x="10032524" y="125"/>
            <a:ext cx="196933" cy="256349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7" name="TextBox 16">
            <a:extLst>
              <a:ext uri="{FF2B5EF4-FFF2-40B4-BE49-F238E27FC236}">
                <a16:creationId xmlns:a16="http://schemas.microsoft.com/office/drawing/2014/main" id="{48C30736-8E96-B305-7688-5C6F80FCAB56}"/>
              </a:ext>
            </a:extLst>
          </p:cNvPr>
          <p:cNvSpPr txBox="1"/>
          <p:nvPr/>
        </p:nvSpPr>
        <p:spPr>
          <a:xfrm>
            <a:off x="951037" y="1507852"/>
            <a:ext cx="2394776" cy="646331"/>
          </a:xfrm>
          <a:prstGeom prst="rect">
            <a:avLst/>
          </a:prstGeom>
          <a:noFill/>
        </p:spPr>
        <p:txBody>
          <a:bodyPr wrap="square" rtlCol="0" anchor="ctr" anchorCtr="0">
            <a:spAutoFit/>
          </a:bodyPr>
          <a:lstStyle/>
          <a:p>
            <a:pPr algn="ctr"/>
            <a:r>
              <a:rPr lang="en-US" b="1" dirty="0">
                <a:solidFill>
                  <a:schemeClr val="tx2"/>
                </a:solidFill>
                <a:latin typeface="Poppins" panose="00000500000000000000" pitchFamily="2" charset="0"/>
                <a:ea typeface="League Spartan" charset="0"/>
                <a:cs typeface="Poppins" panose="00000500000000000000" pitchFamily="2" charset="0"/>
              </a:rPr>
              <a:t>CORE BUSINESS OPPORTUNITY</a:t>
            </a:r>
          </a:p>
        </p:txBody>
      </p:sp>
      <p:sp>
        <p:nvSpPr>
          <p:cNvPr id="18" name="TextBox 17">
            <a:extLst>
              <a:ext uri="{FF2B5EF4-FFF2-40B4-BE49-F238E27FC236}">
                <a16:creationId xmlns:a16="http://schemas.microsoft.com/office/drawing/2014/main" id="{C7F3F4E2-7751-AA6C-0F30-C5A71D87AF8A}"/>
              </a:ext>
            </a:extLst>
          </p:cNvPr>
          <p:cNvSpPr txBox="1"/>
          <p:nvPr/>
        </p:nvSpPr>
        <p:spPr>
          <a:xfrm>
            <a:off x="3617252" y="1507852"/>
            <a:ext cx="2394775" cy="646331"/>
          </a:xfrm>
          <a:prstGeom prst="rect">
            <a:avLst/>
          </a:prstGeom>
          <a:noFill/>
        </p:spPr>
        <p:txBody>
          <a:bodyPr wrap="square" rtlCol="0" anchor="ctr" anchorCtr="0">
            <a:spAutoFit/>
          </a:bodyPr>
          <a:lstStyle/>
          <a:p>
            <a:pPr algn="ctr"/>
            <a:r>
              <a:rPr lang="en-US" b="1" dirty="0">
                <a:solidFill>
                  <a:schemeClr val="tx2"/>
                </a:solidFill>
                <a:latin typeface="Poppins" panose="00000500000000000000" pitchFamily="2" charset="0"/>
                <a:ea typeface="League Spartan" charset="0"/>
                <a:cs typeface="Poppins" panose="00000500000000000000" pitchFamily="2" charset="0"/>
              </a:rPr>
              <a:t>ENVIRONMENTAL COMPLIANCE</a:t>
            </a:r>
          </a:p>
        </p:txBody>
      </p:sp>
      <p:sp>
        <p:nvSpPr>
          <p:cNvPr id="23" name="TextBox 22">
            <a:extLst>
              <a:ext uri="{FF2B5EF4-FFF2-40B4-BE49-F238E27FC236}">
                <a16:creationId xmlns:a16="http://schemas.microsoft.com/office/drawing/2014/main" id="{88D82BB1-33FB-CA04-9F44-5011CBE511BD}"/>
              </a:ext>
            </a:extLst>
          </p:cNvPr>
          <p:cNvSpPr txBox="1"/>
          <p:nvPr/>
        </p:nvSpPr>
        <p:spPr>
          <a:xfrm>
            <a:off x="6280951" y="1507851"/>
            <a:ext cx="2389058" cy="646331"/>
          </a:xfrm>
          <a:prstGeom prst="rect">
            <a:avLst/>
          </a:prstGeom>
          <a:noFill/>
        </p:spPr>
        <p:txBody>
          <a:bodyPr wrap="square" rtlCol="0" anchor="ctr" anchorCtr="0">
            <a:spAutoFit/>
          </a:bodyPr>
          <a:lstStyle/>
          <a:p>
            <a:pPr algn="ctr"/>
            <a:r>
              <a:rPr lang="en-US" b="1" dirty="0">
                <a:solidFill>
                  <a:schemeClr val="tx2"/>
                </a:solidFill>
                <a:latin typeface="Poppins" panose="00000500000000000000" pitchFamily="2" charset="0"/>
                <a:ea typeface="League Spartan" charset="0"/>
                <a:cs typeface="Poppins" panose="00000500000000000000" pitchFamily="2" charset="0"/>
              </a:rPr>
              <a:t>SOCIAL</a:t>
            </a:r>
          </a:p>
          <a:p>
            <a:pPr algn="ctr"/>
            <a:r>
              <a:rPr lang="en-US" b="1" dirty="0">
                <a:solidFill>
                  <a:schemeClr val="tx2"/>
                </a:solidFill>
                <a:latin typeface="Poppins" panose="00000500000000000000" pitchFamily="2" charset="0"/>
                <a:ea typeface="League Spartan" charset="0"/>
                <a:cs typeface="Poppins" panose="00000500000000000000" pitchFamily="2" charset="0"/>
              </a:rPr>
              <a:t>INCLUSION</a:t>
            </a:r>
          </a:p>
        </p:txBody>
      </p:sp>
      <p:sp>
        <p:nvSpPr>
          <p:cNvPr id="24" name="TextBox 23">
            <a:extLst>
              <a:ext uri="{FF2B5EF4-FFF2-40B4-BE49-F238E27FC236}">
                <a16:creationId xmlns:a16="http://schemas.microsoft.com/office/drawing/2014/main" id="{0CAB5059-FA8B-FC1A-21E3-CB03BFDC0EA1}"/>
              </a:ext>
            </a:extLst>
          </p:cNvPr>
          <p:cNvSpPr txBox="1"/>
          <p:nvPr/>
        </p:nvSpPr>
        <p:spPr>
          <a:xfrm>
            <a:off x="8933602" y="1507850"/>
            <a:ext cx="2394776" cy="646331"/>
          </a:xfrm>
          <a:prstGeom prst="rect">
            <a:avLst/>
          </a:prstGeom>
          <a:noFill/>
        </p:spPr>
        <p:txBody>
          <a:bodyPr wrap="square" rtlCol="0" anchor="ctr" anchorCtr="0">
            <a:spAutoFit/>
          </a:bodyPr>
          <a:lstStyle/>
          <a:p>
            <a:pPr algn="ctr"/>
            <a:r>
              <a:rPr lang="en-US" b="1" dirty="0">
                <a:solidFill>
                  <a:schemeClr val="tx2"/>
                </a:solidFill>
                <a:latin typeface="Poppins" panose="00000500000000000000" pitchFamily="2" charset="0"/>
                <a:ea typeface="League Spartan" charset="0"/>
                <a:cs typeface="Poppins" panose="00000500000000000000" pitchFamily="2" charset="0"/>
              </a:rPr>
              <a:t>GOVERNANCE</a:t>
            </a:r>
          </a:p>
          <a:p>
            <a:pPr algn="ctr"/>
            <a:r>
              <a:rPr lang="en-US" b="1" dirty="0">
                <a:solidFill>
                  <a:schemeClr val="tx2"/>
                </a:solidFill>
                <a:latin typeface="Poppins" panose="00000500000000000000" pitchFamily="2" charset="0"/>
                <a:ea typeface="League Spartan" charset="0"/>
                <a:cs typeface="Poppins" panose="00000500000000000000" pitchFamily="2" charset="0"/>
              </a:rPr>
              <a:t>TRANSPARENCY</a:t>
            </a:r>
          </a:p>
        </p:txBody>
      </p:sp>
      <p:sp>
        <p:nvSpPr>
          <p:cNvPr id="25" name="Subtitle 2">
            <a:extLst>
              <a:ext uri="{FF2B5EF4-FFF2-40B4-BE49-F238E27FC236}">
                <a16:creationId xmlns:a16="http://schemas.microsoft.com/office/drawing/2014/main" id="{A62B2F15-DA55-3FCC-A73C-51F59A9912C4}"/>
              </a:ext>
            </a:extLst>
          </p:cNvPr>
          <p:cNvSpPr txBox="1">
            <a:spLocks/>
          </p:cNvSpPr>
          <p:nvPr/>
        </p:nvSpPr>
        <p:spPr>
          <a:xfrm>
            <a:off x="951038" y="2154180"/>
            <a:ext cx="2394776" cy="3410164"/>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sz="1400" dirty="0">
                <a:solidFill>
                  <a:schemeClr val="tx1"/>
                </a:solidFill>
                <a:latin typeface="Poppins" panose="00000500000000000000" pitchFamily="2" charset="0"/>
                <a:ea typeface="Lato Light" panose="020F0502020204030203" pitchFamily="34" charset="0"/>
                <a:cs typeface="Poppins" panose="00000500000000000000" pitchFamily="2" charset="0"/>
              </a:rPr>
              <a:t>ESG has shifted from compliance obligation to core business opportunity </a:t>
            </a:r>
          </a:p>
          <a:p>
            <a:pPr algn="l">
              <a:lnSpc>
                <a:spcPct val="100000"/>
              </a:lnSpc>
            </a:pPr>
            <a:endParaRPr lang="en-GB" sz="1400" dirty="0">
              <a:solidFill>
                <a:schemeClr val="tx1"/>
              </a:solidFill>
              <a:latin typeface="Poppins" panose="00000500000000000000" pitchFamily="2" charset="0"/>
              <a:ea typeface="Lato Light" panose="020F0502020204030203" pitchFamily="34" charset="0"/>
              <a:cs typeface="Poppins" panose="00000500000000000000" pitchFamily="2" charset="0"/>
            </a:endParaRPr>
          </a:p>
          <a:p>
            <a:pPr algn="l">
              <a:lnSpc>
                <a:spcPct val="100000"/>
              </a:lnSpc>
            </a:pPr>
            <a:r>
              <a:rPr lang="en-GB" sz="1400" dirty="0">
                <a:solidFill>
                  <a:schemeClr val="tx1"/>
                </a:solidFill>
                <a:latin typeface="Poppins" panose="00000500000000000000" pitchFamily="2" charset="0"/>
                <a:ea typeface="Lato Light" panose="020F0502020204030203" pitchFamily="34" charset="0"/>
                <a:cs typeface="Poppins" panose="00000500000000000000" pitchFamily="2" charset="0"/>
              </a:rPr>
              <a:t>SEZs demonstrating environmental responsibility, social inclusion, and governance transparency are better positioned to attract green bonds, SDG-linked finance, and institutional capital.</a:t>
            </a:r>
          </a:p>
        </p:txBody>
      </p:sp>
      <p:sp>
        <p:nvSpPr>
          <p:cNvPr id="29" name="Subtitle 2">
            <a:extLst>
              <a:ext uri="{FF2B5EF4-FFF2-40B4-BE49-F238E27FC236}">
                <a16:creationId xmlns:a16="http://schemas.microsoft.com/office/drawing/2014/main" id="{28232DE5-7C7A-6EC6-DB2A-C036BB574F26}"/>
              </a:ext>
            </a:extLst>
          </p:cNvPr>
          <p:cNvSpPr txBox="1">
            <a:spLocks/>
          </p:cNvSpPr>
          <p:nvPr/>
        </p:nvSpPr>
        <p:spPr>
          <a:xfrm>
            <a:off x="3619531" y="2154180"/>
            <a:ext cx="2394776" cy="3711785"/>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sz="1400" dirty="0">
                <a:solidFill>
                  <a:schemeClr val="tx1"/>
                </a:solidFill>
                <a:latin typeface="Poppins" panose="00000500000000000000" pitchFamily="2" charset="0"/>
                <a:ea typeface="Lato Light" panose="020F0502020204030203" pitchFamily="34" charset="0"/>
                <a:cs typeface="Poppins" panose="00000500000000000000" pitchFamily="2" charset="0"/>
              </a:rPr>
              <a:t>Adoption of  green technology (solar, renewable), circular economy, waste recycling, and pollution control .</a:t>
            </a:r>
          </a:p>
          <a:p>
            <a:pPr algn="l">
              <a:lnSpc>
                <a:spcPct val="100000"/>
              </a:lnSpc>
            </a:pPr>
            <a:endParaRPr lang="en-GB" sz="1400" dirty="0">
              <a:solidFill>
                <a:schemeClr val="tx1"/>
              </a:solidFill>
              <a:latin typeface="Poppins" panose="00000500000000000000" pitchFamily="2" charset="0"/>
              <a:ea typeface="Lato Light" panose="020F0502020204030203" pitchFamily="34" charset="0"/>
              <a:cs typeface="Poppins" panose="00000500000000000000" pitchFamily="2" charset="0"/>
            </a:endParaRPr>
          </a:p>
          <a:p>
            <a:pPr algn="l">
              <a:lnSpc>
                <a:spcPct val="100000"/>
              </a:lnSpc>
            </a:pPr>
            <a:r>
              <a:rPr lang="en-GB" sz="1400" dirty="0">
                <a:solidFill>
                  <a:schemeClr val="tx1"/>
                </a:solidFill>
                <a:latin typeface="Poppins" panose="00000500000000000000" pitchFamily="2" charset="0"/>
                <a:ea typeface="Lato Light" panose="020F0502020204030203" pitchFamily="34" charset="0"/>
                <a:cs typeface="Poppins" panose="00000500000000000000" pitchFamily="2" charset="0"/>
              </a:rPr>
              <a:t>EU Carbon Border Adjustment Mechanism (CBAM) and similar regulations are pushing SEZ investors toward lower-carbon operations.</a:t>
            </a:r>
          </a:p>
          <a:p>
            <a:pPr algn="l">
              <a:lnSpc>
                <a:spcPct val="100000"/>
              </a:lnSpc>
            </a:pPr>
            <a:endParaRPr lang="en-GB" sz="1400" dirty="0">
              <a:solidFill>
                <a:schemeClr val="tx1"/>
              </a:solidFill>
              <a:latin typeface="Poppins" panose="00000500000000000000" pitchFamily="2" charset="0"/>
              <a:ea typeface="Lato Light" panose="020F0502020204030203" pitchFamily="34" charset="0"/>
              <a:cs typeface="Poppins" panose="00000500000000000000" pitchFamily="2" charset="0"/>
            </a:endParaRPr>
          </a:p>
          <a:p>
            <a:pPr algn="l">
              <a:lnSpc>
                <a:spcPct val="100000"/>
              </a:lnSpc>
            </a:pPr>
            <a:endParaRPr lang="en-GB" sz="1400" dirty="0">
              <a:solidFill>
                <a:schemeClr val="tx1"/>
              </a:solidFill>
              <a:latin typeface="Poppins" panose="00000500000000000000" pitchFamily="2" charset="0"/>
              <a:ea typeface="Lato Light" panose="020F0502020204030203" pitchFamily="34" charset="0"/>
              <a:cs typeface="Poppins" panose="00000500000000000000" pitchFamily="2" charset="0"/>
            </a:endParaRPr>
          </a:p>
        </p:txBody>
      </p:sp>
      <p:sp>
        <p:nvSpPr>
          <p:cNvPr id="30" name="Subtitle 2">
            <a:extLst>
              <a:ext uri="{FF2B5EF4-FFF2-40B4-BE49-F238E27FC236}">
                <a16:creationId xmlns:a16="http://schemas.microsoft.com/office/drawing/2014/main" id="{AF2B9CA1-1871-CEAE-E8AF-E0BE2034D377}"/>
              </a:ext>
            </a:extLst>
          </p:cNvPr>
          <p:cNvSpPr txBox="1">
            <a:spLocks/>
          </p:cNvSpPr>
          <p:nvPr/>
        </p:nvSpPr>
        <p:spPr>
          <a:xfrm>
            <a:off x="6275233" y="2154180"/>
            <a:ext cx="2394776" cy="3065455"/>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sz="1400" dirty="0">
                <a:solidFill>
                  <a:schemeClr val="tx1"/>
                </a:solidFill>
                <a:latin typeface="Poppins" panose="00000500000000000000" pitchFamily="2" charset="0"/>
                <a:ea typeface="Lato Light" panose="020F0502020204030203" pitchFamily="34" charset="0"/>
                <a:cs typeface="Poppins" panose="00000500000000000000" pitchFamily="2" charset="0"/>
              </a:rPr>
              <a:t>Gender equality and </a:t>
            </a:r>
          </a:p>
          <a:p>
            <a:pPr algn="l">
              <a:lnSpc>
                <a:spcPct val="100000"/>
              </a:lnSpc>
            </a:pPr>
            <a:r>
              <a:rPr lang="en-GB" sz="1400" dirty="0">
                <a:solidFill>
                  <a:schemeClr val="tx1"/>
                </a:solidFill>
                <a:latin typeface="Poppins" panose="00000500000000000000" pitchFamily="2" charset="0"/>
                <a:ea typeface="Lato Light" panose="020F0502020204030203" pitchFamily="34" charset="0"/>
                <a:cs typeface="Poppins" panose="00000500000000000000" pitchFamily="2" charset="0"/>
              </a:rPr>
              <a:t>equity</a:t>
            </a:r>
          </a:p>
          <a:p>
            <a:pPr algn="l">
              <a:lnSpc>
                <a:spcPct val="100000"/>
              </a:lnSpc>
            </a:pPr>
            <a:endParaRPr lang="en-GB" sz="1400" dirty="0">
              <a:solidFill>
                <a:schemeClr val="tx1"/>
              </a:solidFill>
              <a:latin typeface="Poppins" panose="00000500000000000000" pitchFamily="2" charset="0"/>
              <a:ea typeface="Lato Light" panose="020F0502020204030203" pitchFamily="34" charset="0"/>
              <a:cs typeface="Poppins" panose="00000500000000000000" pitchFamily="2" charset="0"/>
            </a:endParaRPr>
          </a:p>
          <a:p>
            <a:pPr algn="l">
              <a:lnSpc>
                <a:spcPct val="100000"/>
              </a:lnSpc>
            </a:pPr>
            <a:r>
              <a:rPr lang="en-GB" sz="1400" dirty="0">
                <a:solidFill>
                  <a:schemeClr val="tx1"/>
                </a:solidFill>
                <a:latin typeface="Poppins" panose="00000500000000000000" pitchFamily="2" charset="0"/>
                <a:ea typeface="Lato Light" panose="020F0502020204030203" pitchFamily="34" charset="0"/>
                <a:cs typeface="Poppins" panose="00000500000000000000" pitchFamily="2" charset="0"/>
              </a:rPr>
              <a:t>Women and youth employment</a:t>
            </a:r>
          </a:p>
          <a:p>
            <a:pPr algn="l">
              <a:lnSpc>
                <a:spcPct val="100000"/>
              </a:lnSpc>
            </a:pPr>
            <a:endParaRPr lang="en-GB" sz="1400" dirty="0">
              <a:solidFill>
                <a:schemeClr val="tx1"/>
              </a:solidFill>
              <a:latin typeface="Poppins" panose="00000500000000000000" pitchFamily="2" charset="0"/>
              <a:ea typeface="Lato Light" panose="020F0502020204030203" pitchFamily="34" charset="0"/>
              <a:cs typeface="Poppins" panose="00000500000000000000" pitchFamily="2" charset="0"/>
            </a:endParaRPr>
          </a:p>
          <a:p>
            <a:pPr algn="l">
              <a:lnSpc>
                <a:spcPct val="100000"/>
              </a:lnSpc>
            </a:pPr>
            <a:r>
              <a:rPr lang="en-GB" sz="1400" dirty="0">
                <a:solidFill>
                  <a:schemeClr val="tx1"/>
                </a:solidFill>
                <a:latin typeface="Poppins" panose="00000500000000000000" pitchFamily="2" charset="0"/>
                <a:ea typeface="Lato Light" panose="020F0502020204030203" pitchFamily="34" charset="0"/>
                <a:cs typeface="Poppins" panose="00000500000000000000" pitchFamily="2" charset="0"/>
              </a:rPr>
              <a:t>Community-based integration</a:t>
            </a:r>
          </a:p>
          <a:p>
            <a:pPr algn="l">
              <a:lnSpc>
                <a:spcPct val="100000"/>
              </a:lnSpc>
            </a:pPr>
            <a:endParaRPr lang="en-GB" sz="1400" dirty="0">
              <a:solidFill>
                <a:schemeClr val="tx1"/>
              </a:solidFill>
              <a:latin typeface="Poppins" panose="00000500000000000000" pitchFamily="2" charset="0"/>
              <a:ea typeface="Lato Light" panose="020F0502020204030203" pitchFamily="34" charset="0"/>
              <a:cs typeface="Poppins" panose="00000500000000000000" pitchFamily="2" charset="0"/>
            </a:endParaRPr>
          </a:p>
          <a:p>
            <a:pPr algn="l">
              <a:lnSpc>
                <a:spcPct val="100000"/>
              </a:lnSpc>
            </a:pPr>
            <a:r>
              <a:rPr lang="en-GB" sz="1400" dirty="0">
                <a:solidFill>
                  <a:schemeClr val="tx1"/>
                </a:solidFill>
                <a:latin typeface="Poppins" panose="00000500000000000000" pitchFamily="2" charset="0"/>
                <a:ea typeface="Lato Light" panose="020F0502020204030203" pitchFamily="34" charset="0"/>
                <a:cs typeface="Poppins" panose="00000500000000000000" pitchFamily="2" charset="0"/>
              </a:rPr>
              <a:t>Fair labour standards</a:t>
            </a:r>
          </a:p>
          <a:p>
            <a:pPr algn="l">
              <a:lnSpc>
                <a:spcPct val="100000"/>
              </a:lnSpc>
            </a:pPr>
            <a:endParaRPr lang="en-GB" sz="1400" dirty="0">
              <a:solidFill>
                <a:schemeClr val="tx1"/>
              </a:solidFill>
              <a:latin typeface="Poppins" panose="00000500000000000000" pitchFamily="2" charset="0"/>
              <a:ea typeface="Lato Light" panose="020F0502020204030203" pitchFamily="34" charset="0"/>
              <a:cs typeface="Poppins" panose="00000500000000000000" pitchFamily="2" charset="0"/>
            </a:endParaRPr>
          </a:p>
          <a:p>
            <a:pPr algn="l">
              <a:lnSpc>
                <a:spcPct val="100000"/>
              </a:lnSpc>
            </a:pPr>
            <a:r>
              <a:rPr lang="en-GB" sz="1400" dirty="0">
                <a:solidFill>
                  <a:schemeClr val="tx1"/>
                </a:solidFill>
                <a:latin typeface="Poppins" panose="00000500000000000000" pitchFamily="2" charset="0"/>
                <a:ea typeface="Lato Light" panose="020F0502020204030203" pitchFamily="34" charset="0"/>
                <a:cs typeface="Poppins" panose="00000500000000000000" pitchFamily="2" charset="0"/>
              </a:rPr>
              <a:t>Vocational training</a:t>
            </a:r>
          </a:p>
        </p:txBody>
      </p:sp>
      <p:sp>
        <p:nvSpPr>
          <p:cNvPr id="31" name="Subtitle 2">
            <a:extLst>
              <a:ext uri="{FF2B5EF4-FFF2-40B4-BE49-F238E27FC236}">
                <a16:creationId xmlns:a16="http://schemas.microsoft.com/office/drawing/2014/main" id="{53C8AEEE-4AB5-AB59-48E2-E969FC603A0F}"/>
              </a:ext>
            </a:extLst>
          </p:cNvPr>
          <p:cNvSpPr txBox="1">
            <a:spLocks/>
          </p:cNvSpPr>
          <p:nvPr/>
        </p:nvSpPr>
        <p:spPr>
          <a:xfrm>
            <a:off x="8933602" y="2154180"/>
            <a:ext cx="2394776" cy="3496342"/>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sz="1400" dirty="0">
                <a:solidFill>
                  <a:schemeClr val="tx1"/>
                </a:solidFill>
                <a:latin typeface="Poppins" panose="00000500000000000000" pitchFamily="2" charset="0"/>
                <a:ea typeface="Lato Light" panose="020F0502020204030203" pitchFamily="34" charset="0"/>
                <a:cs typeface="Poppins" panose="00000500000000000000" pitchFamily="2" charset="0"/>
              </a:rPr>
              <a:t>Anti-corruption governance frameworks</a:t>
            </a:r>
          </a:p>
          <a:p>
            <a:pPr algn="l">
              <a:lnSpc>
                <a:spcPct val="100000"/>
              </a:lnSpc>
            </a:pPr>
            <a:endParaRPr lang="en-GB" sz="1400" dirty="0">
              <a:solidFill>
                <a:schemeClr val="tx1"/>
              </a:solidFill>
              <a:latin typeface="Poppins" panose="00000500000000000000" pitchFamily="2" charset="0"/>
              <a:ea typeface="Lato Light" panose="020F0502020204030203" pitchFamily="34" charset="0"/>
              <a:cs typeface="Poppins" panose="00000500000000000000" pitchFamily="2" charset="0"/>
            </a:endParaRPr>
          </a:p>
          <a:p>
            <a:pPr algn="l">
              <a:lnSpc>
                <a:spcPct val="100000"/>
              </a:lnSpc>
            </a:pPr>
            <a:r>
              <a:rPr lang="en-GB" sz="1400" dirty="0">
                <a:solidFill>
                  <a:schemeClr val="tx1"/>
                </a:solidFill>
                <a:latin typeface="Poppins" panose="00000500000000000000" pitchFamily="2" charset="0"/>
                <a:ea typeface="Lato Light" panose="020F0502020204030203" pitchFamily="34" charset="0"/>
                <a:cs typeface="Poppins" panose="00000500000000000000" pitchFamily="2" charset="0"/>
              </a:rPr>
              <a:t>Blockchain-based traceability digital tools that enable to secure,  track and verify  products, transactions, and information throughout a value chain.</a:t>
            </a:r>
          </a:p>
          <a:p>
            <a:pPr algn="l">
              <a:lnSpc>
                <a:spcPct val="100000"/>
              </a:lnSpc>
            </a:pPr>
            <a:endParaRPr lang="en-GB" sz="1400" dirty="0">
              <a:solidFill>
                <a:schemeClr val="tx1"/>
              </a:solidFill>
              <a:latin typeface="Poppins" panose="00000500000000000000" pitchFamily="2" charset="0"/>
              <a:ea typeface="Lato Light" panose="020F0502020204030203" pitchFamily="34" charset="0"/>
              <a:cs typeface="Poppins" panose="00000500000000000000" pitchFamily="2" charset="0"/>
            </a:endParaRPr>
          </a:p>
          <a:p>
            <a:pPr algn="l">
              <a:lnSpc>
                <a:spcPct val="100000"/>
              </a:lnSpc>
            </a:pPr>
            <a:r>
              <a:rPr lang="en-GB" sz="1400" dirty="0">
                <a:solidFill>
                  <a:schemeClr val="tx1"/>
                </a:solidFill>
                <a:latin typeface="Poppins" panose="00000500000000000000" pitchFamily="2" charset="0"/>
                <a:ea typeface="Lato Light" panose="020F0502020204030203" pitchFamily="34" charset="0"/>
                <a:cs typeface="Poppins" panose="00000500000000000000" pitchFamily="2" charset="0"/>
              </a:rPr>
              <a:t>Digital  monitoring and reporting  are becoming standard practice.</a:t>
            </a:r>
          </a:p>
        </p:txBody>
      </p:sp>
      <p:sp>
        <p:nvSpPr>
          <p:cNvPr id="35" name="Title 2">
            <a:extLst>
              <a:ext uri="{FF2B5EF4-FFF2-40B4-BE49-F238E27FC236}">
                <a16:creationId xmlns:a16="http://schemas.microsoft.com/office/drawing/2014/main" id="{A1F79136-0CBC-E5A9-7B77-3930BB5A0AEB}"/>
              </a:ext>
            </a:extLst>
          </p:cNvPr>
          <p:cNvSpPr txBox="1">
            <a:spLocks/>
          </p:cNvSpPr>
          <p:nvPr/>
        </p:nvSpPr>
        <p:spPr>
          <a:xfrm>
            <a:off x="123825" y="170481"/>
            <a:ext cx="11944350" cy="717050"/>
          </a:xfrm>
          <a:prstGeom prst="rect">
            <a:avLst/>
          </a:prstGeom>
        </p:spPr>
        <p:txBody>
          <a:bodyPr vert="horz" lIns="91440" tIns="45720" rIns="91440" bIns="45720" rtlCol="0" anchor="t" anchorCtr="0">
            <a:normAutofit/>
          </a:bodyPr>
          <a:lstStyle>
            <a:lvl1pPr algn="l" defTabSz="914400" rtl="0" eaLnBrk="1" latinLnBrk="0" hangingPunct="1">
              <a:lnSpc>
                <a:spcPct val="90000"/>
              </a:lnSpc>
              <a:spcBef>
                <a:spcPct val="0"/>
              </a:spcBef>
              <a:buNone/>
              <a:defRPr sz="4400" b="0" kern="1200" cap="none" spc="-150" baseline="0">
                <a:solidFill>
                  <a:srgbClr val="2E3790"/>
                </a:solidFill>
                <a:latin typeface="DIN" panose="02000503040000020004" pitchFamily="2" charset="0"/>
                <a:ea typeface="+mj-ea"/>
                <a:cs typeface="+mj-cs"/>
              </a:defRPr>
            </a:lvl1pPr>
          </a:lstStyle>
          <a:p>
            <a:pPr algn="ctr"/>
            <a:r>
              <a:rPr lang="en-GB" sz="2200" b="1" spc="0" dirty="0">
                <a:latin typeface="Poppins" panose="00000500000000000000" pitchFamily="2" charset="0"/>
                <a:cs typeface="Poppins" panose="00000500000000000000" pitchFamily="2" charset="0"/>
              </a:rPr>
              <a:t>ESG STANDARDS AS A COMPETITIVE DRIVER FOR NEW GENERATION SEZs</a:t>
            </a:r>
          </a:p>
        </p:txBody>
      </p:sp>
      <p:sp>
        <p:nvSpPr>
          <p:cNvPr id="36" name="Rectangle 35">
            <a:extLst>
              <a:ext uri="{FF2B5EF4-FFF2-40B4-BE49-F238E27FC236}">
                <a16:creationId xmlns:a16="http://schemas.microsoft.com/office/drawing/2014/main" id="{0EE2F7E7-14B5-7AC7-16EB-6DDBC3F50571}"/>
              </a:ext>
            </a:extLst>
          </p:cNvPr>
          <p:cNvSpPr/>
          <p:nvPr/>
        </p:nvSpPr>
        <p:spPr>
          <a:xfrm>
            <a:off x="0" y="6696075"/>
            <a:ext cx="12192000" cy="161925"/>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17217133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7FFBC1-72E4-56DC-8774-03A7650C70FD}"/>
            </a:ext>
          </a:extLst>
        </p:cNvPr>
        <p:cNvGrpSpPr/>
        <p:nvPr/>
      </p:nvGrpSpPr>
      <p:grpSpPr>
        <a:xfrm>
          <a:off x="0" y="0"/>
          <a:ext cx="0" cy="0"/>
          <a:chOff x="0" y="0"/>
          <a:chExt cx="0" cy="0"/>
        </a:xfrm>
      </p:grpSpPr>
      <p:grpSp>
        <p:nvGrpSpPr>
          <p:cNvPr id="33" name="Group 32">
            <a:extLst>
              <a:ext uri="{FF2B5EF4-FFF2-40B4-BE49-F238E27FC236}">
                <a16:creationId xmlns:a16="http://schemas.microsoft.com/office/drawing/2014/main" id="{615D9624-CDF3-ED70-6168-780A92475E6C}"/>
              </a:ext>
            </a:extLst>
          </p:cNvPr>
          <p:cNvGrpSpPr/>
          <p:nvPr/>
        </p:nvGrpSpPr>
        <p:grpSpPr>
          <a:xfrm>
            <a:off x="257134" y="1310426"/>
            <a:ext cx="2277824" cy="2310551"/>
            <a:chOff x="871082" y="3684620"/>
            <a:chExt cx="2277824" cy="2310551"/>
          </a:xfrm>
        </p:grpSpPr>
        <p:sp>
          <p:nvSpPr>
            <p:cNvPr id="6" name="Rectangle 5">
              <a:extLst>
                <a:ext uri="{FF2B5EF4-FFF2-40B4-BE49-F238E27FC236}">
                  <a16:creationId xmlns:a16="http://schemas.microsoft.com/office/drawing/2014/main" id="{B861B916-403A-55BD-0A74-0CE3EA0D2CCD}"/>
                </a:ext>
              </a:extLst>
            </p:cNvPr>
            <p:cNvSpPr/>
            <p:nvPr/>
          </p:nvSpPr>
          <p:spPr>
            <a:xfrm rot="5400000">
              <a:off x="854717" y="3700985"/>
              <a:ext cx="2310551" cy="227782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7" name="TextBox 6">
              <a:extLst>
                <a:ext uri="{FF2B5EF4-FFF2-40B4-BE49-F238E27FC236}">
                  <a16:creationId xmlns:a16="http://schemas.microsoft.com/office/drawing/2014/main" id="{7C6E3B4A-7FA8-859E-F42C-C5037283C74B}"/>
                </a:ext>
              </a:extLst>
            </p:cNvPr>
            <p:cNvSpPr txBox="1"/>
            <p:nvPr/>
          </p:nvSpPr>
          <p:spPr>
            <a:xfrm>
              <a:off x="1355668" y="3847612"/>
              <a:ext cx="1793238" cy="369332"/>
            </a:xfrm>
            <a:prstGeom prst="rect">
              <a:avLst/>
            </a:prstGeom>
            <a:noFill/>
          </p:spPr>
          <p:txBody>
            <a:bodyPr wrap="square" rtlCol="0" anchor="ctr" anchorCtr="0">
              <a:spAutoFit/>
            </a:bodyPr>
            <a:lstStyle/>
            <a:p>
              <a:r>
                <a:rPr lang="en-US" b="1" dirty="0">
                  <a:solidFill>
                    <a:schemeClr val="tx2"/>
                  </a:solidFill>
                  <a:latin typeface="Poppins" panose="00000500000000000000" pitchFamily="2" charset="0"/>
                  <a:ea typeface="League Spartan" charset="0"/>
                  <a:cs typeface="Poppins" panose="00000500000000000000" pitchFamily="2" charset="0"/>
                </a:rPr>
                <a:t>Benin</a:t>
              </a:r>
            </a:p>
          </p:txBody>
        </p:sp>
        <p:sp>
          <p:nvSpPr>
            <p:cNvPr id="8" name="Subtitle 2">
              <a:extLst>
                <a:ext uri="{FF2B5EF4-FFF2-40B4-BE49-F238E27FC236}">
                  <a16:creationId xmlns:a16="http://schemas.microsoft.com/office/drawing/2014/main" id="{D5A3054A-5D94-0B01-D764-5526CF1DED52}"/>
                </a:ext>
              </a:extLst>
            </p:cNvPr>
            <p:cNvSpPr txBox="1">
              <a:spLocks/>
            </p:cNvSpPr>
            <p:nvPr/>
          </p:nvSpPr>
          <p:spPr>
            <a:xfrm>
              <a:off x="951037" y="4351646"/>
              <a:ext cx="2197869" cy="830997"/>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sz="1200" dirty="0">
                  <a:solidFill>
                    <a:schemeClr val="tx1"/>
                  </a:solidFill>
                  <a:latin typeface="Poppins" panose="00000500000000000000" pitchFamily="2" charset="0"/>
                  <a:ea typeface="Lato Light" panose="020F0502020204030203" pitchFamily="34" charset="0"/>
                  <a:cs typeface="Poppins" panose="00000500000000000000" pitchFamily="2" charset="0"/>
                </a:rPr>
                <a:t>Agro-industry and textiles with business incubators and SDG bonds for renewable energy</a:t>
              </a:r>
            </a:p>
          </p:txBody>
        </p:sp>
      </p:grpSp>
      <p:grpSp>
        <p:nvGrpSpPr>
          <p:cNvPr id="39" name="Group 38">
            <a:extLst>
              <a:ext uri="{FF2B5EF4-FFF2-40B4-BE49-F238E27FC236}">
                <a16:creationId xmlns:a16="http://schemas.microsoft.com/office/drawing/2014/main" id="{5222F070-2E76-CDB8-47C3-BF1597C02C10}"/>
              </a:ext>
            </a:extLst>
          </p:cNvPr>
          <p:cNvGrpSpPr/>
          <p:nvPr/>
        </p:nvGrpSpPr>
        <p:grpSpPr>
          <a:xfrm>
            <a:off x="2617391" y="1310430"/>
            <a:ext cx="2277824" cy="2310550"/>
            <a:chOff x="871082" y="3684621"/>
            <a:chExt cx="2277824" cy="2310550"/>
          </a:xfrm>
        </p:grpSpPr>
        <p:sp>
          <p:nvSpPr>
            <p:cNvPr id="40" name="Rectangle 39">
              <a:extLst>
                <a:ext uri="{FF2B5EF4-FFF2-40B4-BE49-F238E27FC236}">
                  <a16:creationId xmlns:a16="http://schemas.microsoft.com/office/drawing/2014/main" id="{9A9C120D-A803-9B58-87E2-52D822329466}"/>
                </a:ext>
              </a:extLst>
            </p:cNvPr>
            <p:cNvSpPr/>
            <p:nvPr/>
          </p:nvSpPr>
          <p:spPr>
            <a:xfrm rot="5400000">
              <a:off x="854718" y="3700985"/>
              <a:ext cx="2310550" cy="227782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41" name="TextBox 40">
              <a:extLst>
                <a:ext uri="{FF2B5EF4-FFF2-40B4-BE49-F238E27FC236}">
                  <a16:creationId xmlns:a16="http://schemas.microsoft.com/office/drawing/2014/main" id="{C29287E6-EE02-AA5B-EDFF-B11E57C8F499}"/>
                </a:ext>
              </a:extLst>
            </p:cNvPr>
            <p:cNvSpPr txBox="1"/>
            <p:nvPr/>
          </p:nvSpPr>
          <p:spPr>
            <a:xfrm>
              <a:off x="1355668" y="3847612"/>
              <a:ext cx="1793238" cy="369332"/>
            </a:xfrm>
            <a:prstGeom prst="rect">
              <a:avLst/>
            </a:prstGeom>
            <a:noFill/>
          </p:spPr>
          <p:txBody>
            <a:bodyPr wrap="square" rtlCol="0" anchor="ctr" anchorCtr="0">
              <a:spAutoFit/>
            </a:bodyPr>
            <a:lstStyle/>
            <a:p>
              <a:r>
                <a:rPr lang="en-US" b="1" dirty="0">
                  <a:solidFill>
                    <a:schemeClr val="tx2"/>
                  </a:solidFill>
                  <a:latin typeface="Poppins" panose="00000500000000000000" pitchFamily="2" charset="0"/>
                  <a:ea typeface="League Spartan" charset="0"/>
                  <a:cs typeface="Poppins" panose="00000500000000000000" pitchFamily="2" charset="0"/>
                </a:rPr>
                <a:t>Egypt</a:t>
              </a:r>
            </a:p>
          </p:txBody>
        </p:sp>
        <p:sp>
          <p:nvSpPr>
            <p:cNvPr id="42" name="Subtitle 2">
              <a:extLst>
                <a:ext uri="{FF2B5EF4-FFF2-40B4-BE49-F238E27FC236}">
                  <a16:creationId xmlns:a16="http://schemas.microsoft.com/office/drawing/2014/main" id="{356284F9-817A-6634-40A4-BB6C684F90C8}"/>
                </a:ext>
              </a:extLst>
            </p:cNvPr>
            <p:cNvSpPr txBox="1">
              <a:spLocks/>
            </p:cNvSpPr>
            <p:nvPr/>
          </p:nvSpPr>
          <p:spPr>
            <a:xfrm>
              <a:off x="951037" y="4351646"/>
              <a:ext cx="2197869" cy="1015663"/>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sz="1200" dirty="0">
                  <a:solidFill>
                    <a:schemeClr val="tx1"/>
                  </a:solidFill>
                  <a:latin typeface="Poppins" panose="00000500000000000000" pitchFamily="2" charset="0"/>
                  <a:ea typeface="Lato Light" panose="020F0502020204030203" pitchFamily="34" charset="0"/>
                  <a:cs typeface="Poppins" panose="00000500000000000000" pitchFamily="2" charset="0"/>
                </a:rPr>
                <a:t>ICT, automotive, and textiles integrated with tax incentives and </a:t>
              </a:r>
              <a:r>
                <a:rPr lang="en-GB" sz="1200" dirty="0" err="1">
                  <a:solidFill>
                    <a:schemeClr val="tx1"/>
                  </a:solidFill>
                  <a:latin typeface="Poppins" panose="00000500000000000000" pitchFamily="2" charset="0"/>
                  <a:ea typeface="Lato Light" panose="020F0502020204030203" pitchFamily="34" charset="0"/>
                  <a:cs typeface="Poppins" panose="00000500000000000000" pitchFamily="2" charset="0"/>
                </a:rPr>
                <a:t>Intilaq</a:t>
              </a:r>
              <a:r>
                <a:rPr lang="en-GB" sz="1200" dirty="0">
                  <a:solidFill>
                    <a:schemeClr val="tx1"/>
                  </a:solidFill>
                  <a:latin typeface="Poppins" panose="00000500000000000000" pitchFamily="2" charset="0"/>
                  <a:ea typeface="Lato Light" panose="020F0502020204030203" pitchFamily="34" charset="0"/>
                  <a:cs typeface="Poppins" panose="00000500000000000000" pitchFamily="2" charset="0"/>
                </a:rPr>
                <a:t> entrepreneurship programs</a:t>
              </a:r>
            </a:p>
          </p:txBody>
        </p:sp>
      </p:grpSp>
      <p:grpSp>
        <p:nvGrpSpPr>
          <p:cNvPr id="44" name="Group 43">
            <a:extLst>
              <a:ext uri="{FF2B5EF4-FFF2-40B4-BE49-F238E27FC236}">
                <a16:creationId xmlns:a16="http://schemas.microsoft.com/office/drawing/2014/main" id="{A93FBB23-EAB2-72F0-359D-19AD7732C0A2}"/>
              </a:ext>
            </a:extLst>
          </p:cNvPr>
          <p:cNvGrpSpPr/>
          <p:nvPr/>
        </p:nvGrpSpPr>
        <p:grpSpPr>
          <a:xfrm>
            <a:off x="4975166" y="1310426"/>
            <a:ext cx="2277824" cy="2310553"/>
            <a:chOff x="871082" y="3684620"/>
            <a:chExt cx="2277824" cy="2310553"/>
          </a:xfrm>
        </p:grpSpPr>
        <p:sp>
          <p:nvSpPr>
            <p:cNvPr id="45" name="Rectangle 44">
              <a:extLst>
                <a:ext uri="{FF2B5EF4-FFF2-40B4-BE49-F238E27FC236}">
                  <a16:creationId xmlns:a16="http://schemas.microsoft.com/office/drawing/2014/main" id="{22393C1E-0EB3-A8A6-2989-C7AA6C2E6D45}"/>
                </a:ext>
              </a:extLst>
            </p:cNvPr>
            <p:cNvSpPr/>
            <p:nvPr/>
          </p:nvSpPr>
          <p:spPr>
            <a:xfrm rot="5400000">
              <a:off x="854716" y="3700986"/>
              <a:ext cx="2310553" cy="227782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46" name="TextBox 45">
              <a:extLst>
                <a:ext uri="{FF2B5EF4-FFF2-40B4-BE49-F238E27FC236}">
                  <a16:creationId xmlns:a16="http://schemas.microsoft.com/office/drawing/2014/main" id="{28DCCE4B-87D6-4DE0-5335-415A717E2492}"/>
                </a:ext>
              </a:extLst>
            </p:cNvPr>
            <p:cNvSpPr txBox="1"/>
            <p:nvPr/>
          </p:nvSpPr>
          <p:spPr>
            <a:xfrm>
              <a:off x="1355668" y="3847612"/>
              <a:ext cx="1793238" cy="369332"/>
            </a:xfrm>
            <a:prstGeom prst="rect">
              <a:avLst/>
            </a:prstGeom>
            <a:noFill/>
          </p:spPr>
          <p:txBody>
            <a:bodyPr wrap="square" rtlCol="0" anchor="ctr" anchorCtr="0">
              <a:spAutoFit/>
            </a:bodyPr>
            <a:lstStyle/>
            <a:p>
              <a:r>
                <a:rPr lang="en-US" b="1" dirty="0">
                  <a:solidFill>
                    <a:schemeClr val="tx2"/>
                  </a:solidFill>
                  <a:latin typeface="Poppins" panose="00000500000000000000" pitchFamily="2" charset="0"/>
                  <a:ea typeface="League Spartan" charset="0"/>
                  <a:cs typeface="Poppins" panose="00000500000000000000" pitchFamily="2" charset="0"/>
                </a:rPr>
                <a:t>Rwanda</a:t>
              </a:r>
            </a:p>
          </p:txBody>
        </p:sp>
        <p:sp>
          <p:nvSpPr>
            <p:cNvPr id="47" name="Subtitle 2">
              <a:extLst>
                <a:ext uri="{FF2B5EF4-FFF2-40B4-BE49-F238E27FC236}">
                  <a16:creationId xmlns:a16="http://schemas.microsoft.com/office/drawing/2014/main" id="{10841860-BB76-1C8E-968E-DEB2C9EA8F8A}"/>
                </a:ext>
              </a:extLst>
            </p:cNvPr>
            <p:cNvSpPr txBox="1">
              <a:spLocks/>
            </p:cNvSpPr>
            <p:nvPr/>
          </p:nvSpPr>
          <p:spPr>
            <a:xfrm>
              <a:off x="951037" y="4351646"/>
              <a:ext cx="2197869" cy="1643527"/>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sz="1200" dirty="0">
                  <a:solidFill>
                    <a:schemeClr val="tx1"/>
                  </a:solidFill>
                  <a:latin typeface="Poppins" panose="00000500000000000000" pitchFamily="2" charset="0"/>
                  <a:ea typeface="Lato Light" panose="020F0502020204030203" pitchFamily="34" charset="0"/>
                  <a:cs typeface="Poppins" panose="00000500000000000000" pitchFamily="2" charset="0"/>
                </a:rPr>
                <a:t>Kigali SEZ connecting TVET and innovation hubs to drive "Made in Rwanda" exports.</a:t>
              </a:r>
            </a:p>
            <a:p>
              <a:pPr algn="l">
                <a:lnSpc>
                  <a:spcPct val="100000"/>
                </a:lnSpc>
              </a:pPr>
              <a:endParaRPr lang="en-GB" sz="1200" dirty="0">
                <a:solidFill>
                  <a:schemeClr val="tx1"/>
                </a:solidFill>
                <a:latin typeface="Poppins" panose="00000500000000000000" pitchFamily="2" charset="0"/>
                <a:ea typeface="Lato Light" panose="020F0502020204030203" pitchFamily="34" charset="0"/>
                <a:cs typeface="Poppins" panose="00000500000000000000" pitchFamily="2" charset="0"/>
              </a:endParaRPr>
            </a:p>
            <a:p>
              <a:pPr algn="l">
                <a:lnSpc>
                  <a:spcPct val="100000"/>
                </a:lnSpc>
              </a:pPr>
              <a:r>
                <a:rPr lang="en-GB" sz="1200" dirty="0">
                  <a:solidFill>
                    <a:schemeClr val="tx1"/>
                  </a:solidFill>
                  <a:latin typeface="Poppins" panose="00000500000000000000" pitchFamily="2" charset="0"/>
                  <a:ea typeface="Lato Light" panose="020F0502020204030203" pitchFamily="34" charset="0"/>
                  <a:cs typeface="Poppins" panose="00000500000000000000" pitchFamily="2" charset="0"/>
                </a:rPr>
                <a:t>Rwanda's Business Development Fund (BDF) model for SME financing</a:t>
              </a:r>
            </a:p>
          </p:txBody>
        </p:sp>
      </p:grpSp>
      <p:grpSp>
        <p:nvGrpSpPr>
          <p:cNvPr id="49" name="Group 48">
            <a:extLst>
              <a:ext uri="{FF2B5EF4-FFF2-40B4-BE49-F238E27FC236}">
                <a16:creationId xmlns:a16="http://schemas.microsoft.com/office/drawing/2014/main" id="{80323498-851A-4780-1921-86653870C8AB}"/>
              </a:ext>
            </a:extLst>
          </p:cNvPr>
          <p:cNvGrpSpPr/>
          <p:nvPr/>
        </p:nvGrpSpPr>
        <p:grpSpPr>
          <a:xfrm>
            <a:off x="7331266" y="1310426"/>
            <a:ext cx="2277824" cy="2310554"/>
            <a:chOff x="871082" y="3684621"/>
            <a:chExt cx="2277824" cy="2310554"/>
          </a:xfrm>
        </p:grpSpPr>
        <p:sp>
          <p:nvSpPr>
            <p:cNvPr id="50" name="Rectangle 49">
              <a:extLst>
                <a:ext uri="{FF2B5EF4-FFF2-40B4-BE49-F238E27FC236}">
                  <a16:creationId xmlns:a16="http://schemas.microsoft.com/office/drawing/2014/main" id="{BC90A5A2-8344-62CD-9E22-6B062EF3D45D}"/>
                </a:ext>
              </a:extLst>
            </p:cNvPr>
            <p:cNvSpPr/>
            <p:nvPr/>
          </p:nvSpPr>
          <p:spPr>
            <a:xfrm rot="5400000">
              <a:off x="854716" y="3700987"/>
              <a:ext cx="2310554" cy="227782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51" name="TextBox 50">
              <a:extLst>
                <a:ext uri="{FF2B5EF4-FFF2-40B4-BE49-F238E27FC236}">
                  <a16:creationId xmlns:a16="http://schemas.microsoft.com/office/drawing/2014/main" id="{08E980DF-9519-CB3E-5C99-2AEB1A613300}"/>
                </a:ext>
              </a:extLst>
            </p:cNvPr>
            <p:cNvSpPr txBox="1"/>
            <p:nvPr/>
          </p:nvSpPr>
          <p:spPr>
            <a:xfrm>
              <a:off x="1355668" y="3847612"/>
              <a:ext cx="1793238" cy="369332"/>
            </a:xfrm>
            <a:prstGeom prst="rect">
              <a:avLst/>
            </a:prstGeom>
            <a:noFill/>
          </p:spPr>
          <p:txBody>
            <a:bodyPr wrap="square" rtlCol="0" anchor="ctr" anchorCtr="0">
              <a:spAutoFit/>
            </a:bodyPr>
            <a:lstStyle/>
            <a:p>
              <a:r>
                <a:rPr lang="en-US" b="1" dirty="0">
                  <a:solidFill>
                    <a:schemeClr val="tx2"/>
                  </a:solidFill>
                  <a:latin typeface="Poppins" panose="00000500000000000000" pitchFamily="2" charset="0"/>
                  <a:ea typeface="League Spartan" charset="0"/>
                  <a:cs typeface="Poppins" panose="00000500000000000000" pitchFamily="2" charset="0"/>
                </a:rPr>
                <a:t>Morocco</a:t>
              </a:r>
            </a:p>
          </p:txBody>
        </p:sp>
        <p:sp>
          <p:nvSpPr>
            <p:cNvPr id="52" name="Subtitle 2">
              <a:extLst>
                <a:ext uri="{FF2B5EF4-FFF2-40B4-BE49-F238E27FC236}">
                  <a16:creationId xmlns:a16="http://schemas.microsoft.com/office/drawing/2014/main" id="{E1A43315-6B00-6E36-8162-C773FDC6C622}"/>
                </a:ext>
              </a:extLst>
            </p:cNvPr>
            <p:cNvSpPr txBox="1">
              <a:spLocks/>
            </p:cNvSpPr>
            <p:nvPr/>
          </p:nvSpPr>
          <p:spPr>
            <a:xfrm>
              <a:off x="951037" y="4351646"/>
              <a:ext cx="2197869" cy="1015663"/>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sz="1200" dirty="0">
                  <a:solidFill>
                    <a:schemeClr val="tx1"/>
                  </a:solidFill>
                  <a:latin typeface="Poppins" panose="00000500000000000000" pitchFamily="2" charset="0"/>
                  <a:ea typeface="Lato Light" panose="020F0502020204030203" pitchFamily="34" charset="0"/>
                  <a:cs typeface="Poppins" panose="00000500000000000000" pitchFamily="2" charset="0"/>
                </a:rPr>
                <a:t>Tangier-Med SEZ enforcing local content requirements through automotive and logistics SME partnerships</a:t>
              </a:r>
            </a:p>
          </p:txBody>
        </p:sp>
      </p:grpSp>
      <p:grpSp>
        <p:nvGrpSpPr>
          <p:cNvPr id="54" name="Group 53">
            <a:extLst>
              <a:ext uri="{FF2B5EF4-FFF2-40B4-BE49-F238E27FC236}">
                <a16:creationId xmlns:a16="http://schemas.microsoft.com/office/drawing/2014/main" id="{30DBB49C-81B0-D189-C71D-E375A3C9378D}"/>
              </a:ext>
            </a:extLst>
          </p:cNvPr>
          <p:cNvGrpSpPr/>
          <p:nvPr/>
        </p:nvGrpSpPr>
        <p:grpSpPr>
          <a:xfrm>
            <a:off x="9687364" y="1310426"/>
            <a:ext cx="2277824" cy="2310554"/>
            <a:chOff x="871082" y="3684621"/>
            <a:chExt cx="2277824" cy="2310554"/>
          </a:xfrm>
        </p:grpSpPr>
        <p:sp>
          <p:nvSpPr>
            <p:cNvPr id="55" name="Rectangle 54">
              <a:extLst>
                <a:ext uri="{FF2B5EF4-FFF2-40B4-BE49-F238E27FC236}">
                  <a16:creationId xmlns:a16="http://schemas.microsoft.com/office/drawing/2014/main" id="{BC9D1764-6C58-AE31-666B-74F5F7575982}"/>
                </a:ext>
              </a:extLst>
            </p:cNvPr>
            <p:cNvSpPr/>
            <p:nvPr/>
          </p:nvSpPr>
          <p:spPr>
            <a:xfrm rot="5400000">
              <a:off x="854716" y="3700987"/>
              <a:ext cx="2310554" cy="227782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56" name="TextBox 55">
              <a:extLst>
                <a:ext uri="{FF2B5EF4-FFF2-40B4-BE49-F238E27FC236}">
                  <a16:creationId xmlns:a16="http://schemas.microsoft.com/office/drawing/2014/main" id="{F95AB9BB-5F05-968B-6231-65A3B18EC9F6}"/>
                </a:ext>
              </a:extLst>
            </p:cNvPr>
            <p:cNvSpPr txBox="1"/>
            <p:nvPr/>
          </p:nvSpPr>
          <p:spPr>
            <a:xfrm>
              <a:off x="1355668" y="3847612"/>
              <a:ext cx="1793238" cy="369332"/>
            </a:xfrm>
            <a:prstGeom prst="rect">
              <a:avLst/>
            </a:prstGeom>
            <a:noFill/>
          </p:spPr>
          <p:txBody>
            <a:bodyPr wrap="square" rtlCol="0" anchor="ctr" anchorCtr="0">
              <a:spAutoFit/>
            </a:bodyPr>
            <a:lstStyle/>
            <a:p>
              <a:r>
                <a:rPr lang="en-US" b="1" dirty="0">
                  <a:solidFill>
                    <a:schemeClr val="tx2"/>
                  </a:solidFill>
                  <a:latin typeface="Poppins" panose="00000500000000000000" pitchFamily="2" charset="0"/>
                  <a:ea typeface="League Spartan" charset="0"/>
                  <a:cs typeface="Poppins" panose="00000500000000000000" pitchFamily="2" charset="0"/>
                </a:rPr>
                <a:t>Mauritius</a:t>
              </a:r>
            </a:p>
          </p:txBody>
        </p:sp>
        <p:sp>
          <p:nvSpPr>
            <p:cNvPr id="57" name="Subtitle 2">
              <a:extLst>
                <a:ext uri="{FF2B5EF4-FFF2-40B4-BE49-F238E27FC236}">
                  <a16:creationId xmlns:a16="http://schemas.microsoft.com/office/drawing/2014/main" id="{B0AA8EBE-8FF3-125F-5977-333D553BDA2B}"/>
                </a:ext>
              </a:extLst>
            </p:cNvPr>
            <p:cNvSpPr txBox="1">
              <a:spLocks/>
            </p:cNvSpPr>
            <p:nvPr/>
          </p:nvSpPr>
          <p:spPr>
            <a:xfrm>
              <a:off x="951037" y="4351646"/>
              <a:ext cx="2197869" cy="830997"/>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sz="1200" dirty="0">
                  <a:solidFill>
                    <a:schemeClr val="tx1"/>
                  </a:solidFill>
                  <a:latin typeface="Poppins" panose="00000500000000000000" pitchFamily="2" charset="0"/>
                  <a:ea typeface="Lato Light" panose="020F0502020204030203" pitchFamily="34" charset="0"/>
                  <a:cs typeface="Poppins" panose="00000500000000000000" pitchFamily="2" charset="0"/>
                </a:rPr>
                <a:t>SEZ workforce strategy aligned with ICT and financial services skills development programs</a:t>
              </a:r>
            </a:p>
          </p:txBody>
        </p:sp>
      </p:grpSp>
      <p:grpSp>
        <p:nvGrpSpPr>
          <p:cNvPr id="67" name="Group 66">
            <a:extLst>
              <a:ext uri="{FF2B5EF4-FFF2-40B4-BE49-F238E27FC236}">
                <a16:creationId xmlns:a16="http://schemas.microsoft.com/office/drawing/2014/main" id="{A2CF3A76-6EC3-4B3D-587D-88CAA175E3CC}"/>
              </a:ext>
            </a:extLst>
          </p:cNvPr>
          <p:cNvGrpSpPr/>
          <p:nvPr/>
        </p:nvGrpSpPr>
        <p:grpSpPr>
          <a:xfrm>
            <a:off x="257135" y="3755679"/>
            <a:ext cx="2834138" cy="2679887"/>
            <a:chOff x="257135" y="3992743"/>
            <a:chExt cx="2834138" cy="2679887"/>
          </a:xfrm>
        </p:grpSpPr>
        <p:sp>
          <p:nvSpPr>
            <p:cNvPr id="32" name="Rectangle 31">
              <a:extLst>
                <a:ext uri="{FF2B5EF4-FFF2-40B4-BE49-F238E27FC236}">
                  <a16:creationId xmlns:a16="http://schemas.microsoft.com/office/drawing/2014/main" id="{B30FB906-A684-B0CC-E3B9-FC76496FAFBD}"/>
                </a:ext>
              </a:extLst>
            </p:cNvPr>
            <p:cNvSpPr/>
            <p:nvPr/>
          </p:nvSpPr>
          <p:spPr>
            <a:xfrm rot="5400000">
              <a:off x="334260" y="3915618"/>
              <a:ext cx="2679887" cy="283413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62" name="TextBox 61">
              <a:extLst>
                <a:ext uri="{FF2B5EF4-FFF2-40B4-BE49-F238E27FC236}">
                  <a16:creationId xmlns:a16="http://schemas.microsoft.com/office/drawing/2014/main" id="{F0366ADA-6101-49F3-5C3A-7E932A93BA81}"/>
                </a:ext>
              </a:extLst>
            </p:cNvPr>
            <p:cNvSpPr txBox="1"/>
            <p:nvPr/>
          </p:nvSpPr>
          <p:spPr>
            <a:xfrm>
              <a:off x="741720" y="4155735"/>
              <a:ext cx="1793238" cy="369332"/>
            </a:xfrm>
            <a:prstGeom prst="rect">
              <a:avLst/>
            </a:prstGeom>
            <a:noFill/>
          </p:spPr>
          <p:txBody>
            <a:bodyPr wrap="square" rtlCol="0" anchor="ctr" anchorCtr="0">
              <a:spAutoFit/>
            </a:bodyPr>
            <a:lstStyle/>
            <a:p>
              <a:r>
                <a:rPr lang="en-US" b="1" dirty="0">
                  <a:solidFill>
                    <a:schemeClr val="tx2"/>
                  </a:solidFill>
                  <a:latin typeface="Poppins" panose="00000500000000000000" pitchFamily="2" charset="0"/>
                  <a:ea typeface="League Spartan" charset="0"/>
                  <a:cs typeface="Poppins" panose="00000500000000000000" pitchFamily="2" charset="0"/>
                </a:rPr>
                <a:t>South Africa</a:t>
              </a:r>
            </a:p>
          </p:txBody>
        </p:sp>
        <p:sp>
          <p:nvSpPr>
            <p:cNvPr id="66" name="Subtitle 2">
              <a:extLst>
                <a:ext uri="{FF2B5EF4-FFF2-40B4-BE49-F238E27FC236}">
                  <a16:creationId xmlns:a16="http://schemas.microsoft.com/office/drawing/2014/main" id="{CE60C579-9BAC-E801-29F1-DAF39C7B5783}"/>
                </a:ext>
              </a:extLst>
            </p:cNvPr>
            <p:cNvSpPr txBox="1">
              <a:spLocks/>
            </p:cNvSpPr>
            <p:nvPr/>
          </p:nvSpPr>
          <p:spPr>
            <a:xfrm>
              <a:off x="337089" y="4659770"/>
              <a:ext cx="2653761" cy="2012859"/>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sz="1200" dirty="0">
                  <a:solidFill>
                    <a:schemeClr val="tx1"/>
                  </a:solidFill>
                  <a:latin typeface="Poppins" panose="00000500000000000000" pitchFamily="2" charset="0"/>
                  <a:ea typeface="Lato Light" panose="020F0502020204030203" pitchFamily="34" charset="0"/>
                  <a:cs typeface="Poppins" panose="00000500000000000000" pitchFamily="2" charset="0"/>
                </a:rPr>
                <a:t>Bottom-up approach empowering MSMEs before attracting foreign direct investment, focused on green technology cluster development</a:t>
              </a:r>
            </a:p>
            <a:p>
              <a:pPr algn="l">
                <a:lnSpc>
                  <a:spcPct val="100000"/>
                </a:lnSpc>
              </a:pPr>
              <a:endParaRPr lang="en-GB" sz="1200" dirty="0">
                <a:solidFill>
                  <a:schemeClr val="tx1"/>
                </a:solidFill>
                <a:latin typeface="Poppins" panose="00000500000000000000" pitchFamily="2" charset="0"/>
                <a:ea typeface="Lato Light" panose="020F0502020204030203" pitchFamily="34" charset="0"/>
                <a:cs typeface="Poppins" panose="00000500000000000000" pitchFamily="2" charset="0"/>
              </a:endParaRPr>
            </a:p>
            <a:p>
              <a:pPr algn="l">
                <a:lnSpc>
                  <a:spcPct val="100000"/>
                </a:lnSpc>
              </a:pPr>
              <a:r>
                <a:rPr lang="en-GB" sz="1200" dirty="0">
                  <a:solidFill>
                    <a:schemeClr val="tx1"/>
                  </a:solidFill>
                  <a:latin typeface="Poppins" panose="00000500000000000000" pitchFamily="2" charset="0"/>
                  <a:ea typeface="Lato Light" panose="020F0502020204030203" pitchFamily="34" charset="0"/>
                  <a:cs typeface="Poppins" panose="00000500000000000000" pitchFamily="2" charset="0"/>
                </a:rPr>
                <a:t>Supported by Invest SA-WESGRO and </a:t>
              </a:r>
              <a:r>
                <a:rPr lang="en-GB" sz="1200" dirty="0" err="1">
                  <a:solidFill>
                    <a:schemeClr val="tx1"/>
                  </a:solidFill>
                  <a:latin typeface="Poppins" panose="00000500000000000000" pitchFamily="2" charset="0"/>
                  <a:ea typeface="Lato Light" panose="020F0502020204030203" pitchFamily="34" charset="0"/>
                  <a:cs typeface="Poppins" panose="00000500000000000000" pitchFamily="2" charset="0"/>
                </a:rPr>
                <a:t>GreenCape</a:t>
              </a:r>
              <a:r>
                <a:rPr lang="en-GB" sz="1200" dirty="0">
                  <a:solidFill>
                    <a:schemeClr val="tx1"/>
                  </a:solidFill>
                  <a:latin typeface="Poppins" panose="00000500000000000000" pitchFamily="2" charset="0"/>
                  <a:ea typeface="Lato Light" panose="020F0502020204030203" pitchFamily="34" charset="0"/>
                  <a:cs typeface="Poppins" panose="00000500000000000000" pitchFamily="2" charset="0"/>
                </a:rPr>
                <a:t> organisation.</a:t>
              </a:r>
            </a:p>
          </p:txBody>
        </p:sp>
      </p:grpSp>
      <p:grpSp>
        <p:nvGrpSpPr>
          <p:cNvPr id="68" name="Group 67">
            <a:extLst>
              <a:ext uri="{FF2B5EF4-FFF2-40B4-BE49-F238E27FC236}">
                <a16:creationId xmlns:a16="http://schemas.microsoft.com/office/drawing/2014/main" id="{CD95DB5B-14B5-0C5F-AD85-AE67307EA6A1}"/>
              </a:ext>
            </a:extLst>
          </p:cNvPr>
          <p:cNvGrpSpPr/>
          <p:nvPr/>
        </p:nvGrpSpPr>
        <p:grpSpPr>
          <a:xfrm>
            <a:off x="3250355" y="3753251"/>
            <a:ext cx="2834138" cy="2679887"/>
            <a:chOff x="257135" y="3992743"/>
            <a:chExt cx="2834138" cy="2679887"/>
          </a:xfrm>
        </p:grpSpPr>
        <p:sp>
          <p:nvSpPr>
            <p:cNvPr id="69" name="Rectangle 68">
              <a:extLst>
                <a:ext uri="{FF2B5EF4-FFF2-40B4-BE49-F238E27FC236}">
                  <a16:creationId xmlns:a16="http://schemas.microsoft.com/office/drawing/2014/main" id="{3778BF65-3ABA-DBBD-9FDB-FC8A74232F86}"/>
                </a:ext>
              </a:extLst>
            </p:cNvPr>
            <p:cNvSpPr/>
            <p:nvPr/>
          </p:nvSpPr>
          <p:spPr>
            <a:xfrm rot="5400000">
              <a:off x="334260" y="3915618"/>
              <a:ext cx="2679887" cy="283413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70" name="TextBox 69">
              <a:extLst>
                <a:ext uri="{FF2B5EF4-FFF2-40B4-BE49-F238E27FC236}">
                  <a16:creationId xmlns:a16="http://schemas.microsoft.com/office/drawing/2014/main" id="{968DEC3A-A21E-980F-AB12-3BE0AC0962E7}"/>
                </a:ext>
              </a:extLst>
            </p:cNvPr>
            <p:cNvSpPr txBox="1"/>
            <p:nvPr/>
          </p:nvSpPr>
          <p:spPr>
            <a:xfrm>
              <a:off x="741720" y="4155735"/>
              <a:ext cx="1793238" cy="369332"/>
            </a:xfrm>
            <a:prstGeom prst="rect">
              <a:avLst/>
            </a:prstGeom>
            <a:noFill/>
          </p:spPr>
          <p:txBody>
            <a:bodyPr wrap="square" rtlCol="0" anchor="ctr" anchorCtr="0">
              <a:spAutoFit/>
            </a:bodyPr>
            <a:lstStyle/>
            <a:p>
              <a:r>
                <a:rPr lang="en-US" b="1" dirty="0">
                  <a:solidFill>
                    <a:schemeClr val="tx2"/>
                  </a:solidFill>
                  <a:latin typeface="Poppins" panose="00000500000000000000" pitchFamily="2" charset="0"/>
                  <a:ea typeface="League Spartan" charset="0"/>
                  <a:cs typeface="Poppins" panose="00000500000000000000" pitchFamily="2" charset="0"/>
                </a:rPr>
                <a:t>Nigeria</a:t>
              </a:r>
            </a:p>
          </p:txBody>
        </p:sp>
        <p:sp>
          <p:nvSpPr>
            <p:cNvPr id="72" name="Subtitle 2">
              <a:extLst>
                <a:ext uri="{FF2B5EF4-FFF2-40B4-BE49-F238E27FC236}">
                  <a16:creationId xmlns:a16="http://schemas.microsoft.com/office/drawing/2014/main" id="{D94D65FF-E0D2-F56F-C1EA-DD57BD649E21}"/>
                </a:ext>
              </a:extLst>
            </p:cNvPr>
            <p:cNvSpPr txBox="1">
              <a:spLocks/>
            </p:cNvSpPr>
            <p:nvPr/>
          </p:nvSpPr>
          <p:spPr>
            <a:xfrm>
              <a:off x="337089" y="4659770"/>
              <a:ext cx="2653761" cy="646331"/>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sz="1200" dirty="0">
                  <a:solidFill>
                    <a:schemeClr val="tx1"/>
                  </a:solidFill>
                  <a:latin typeface="Poppins" panose="00000500000000000000" pitchFamily="2" charset="0"/>
                  <a:ea typeface="Lato Light" panose="020F0502020204030203" pitchFamily="34" charset="0"/>
                  <a:cs typeface="Poppins" panose="00000500000000000000" pitchFamily="2" charset="0"/>
                </a:rPr>
                <a:t>"Made in Nigeria for Export" (MINE) targeting exports  via Lekki Free Trade Zone</a:t>
              </a:r>
            </a:p>
          </p:txBody>
        </p:sp>
      </p:grpSp>
      <p:grpSp>
        <p:nvGrpSpPr>
          <p:cNvPr id="73" name="Group 72">
            <a:extLst>
              <a:ext uri="{FF2B5EF4-FFF2-40B4-BE49-F238E27FC236}">
                <a16:creationId xmlns:a16="http://schemas.microsoft.com/office/drawing/2014/main" id="{9CD2DF0F-77DC-1F2B-E889-B2583B213DB7}"/>
              </a:ext>
            </a:extLst>
          </p:cNvPr>
          <p:cNvGrpSpPr/>
          <p:nvPr/>
        </p:nvGrpSpPr>
        <p:grpSpPr>
          <a:xfrm>
            <a:off x="6243574" y="3753252"/>
            <a:ext cx="2834138" cy="2679887"/>
            <a:chOff x="257135" y="3992743"/>
            <a:chExt cx="2834138" cy="2679887"/>
          </a:xfrm>
        </p:grpSpPr>
        <p:sp>
          <p:nvSpPr>
            <p:cNvPr id="74" name="Rectangle 73">
              <a:extLst>
                <a:ext uri="{FF2B5EF4-FFF2-40B4-BE49-F238E27FC236}">
                  <a16:creationId xmlns:a16="http://schemas.microsoft.com/office/drawing/2014/main" id="{43162865-6C0B-0572-095F-00213EB7F10C}"/>
                </a:ext>
              </a:extLst>
            </p:cNvPr>
            <p:cNvSpPr/>
            <p:nvPr/>
          </p:nvSpPr>
          <p:spPr>
            <a:xfrm rot="5400000">
              <a:off x="334260" y="3915618"/>
              <a:ext cx="2679887" cy="283413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75" name="TextBox 74">
              <a:extLst>
                <a:ext uri="{FF2B5EF4-FFF2-40B4-BE49-F238E27FC236}">
                  <a16:creationId xmlns:a16="http://schemas.microsoft.com/office/drawing/2014/main" id="{384B9698-0DF4-FBCB-C516-964724E34442}"/>
                </a:ext>
              </a:extLst>
            </p:cNvPr>
            <p:cNvSpPr txBox="1"/>
            <p:nvPr/>
          </p:nvSpPr>
          <p:spPr>
            <a:xfrm>
              <a:off x="741720" y="4155735"/>
              <a:ext cx="1793238" cy="369332"/>
            </a:xfrm>
            <a:prstGeom prst="rect">
              <a:avLst/>
            </a:prstGeom>
            <a:noFill/>
          </p:spPr>
          <p:txBody>
            <a:bodyPr wrap="square" rtlCol="0" anchor="ctr" anchorCtr="0">
              <a:spAutoFit/>
            </a:bodyPr>
            <a:lstStyle/>
            <a:p>
              <a:r>
                <a:rPr lang="en-US" b="1" dirty="0">
                  <a:solidFill>
                    <a:schemeClr val="tx2"/>
                  </a:solidFill>
                  <a:latin typeface="Poppins" panose="00000500000000000000" pitchFamily="2" charset="0"/>
                  <a:ea typeface="League Spartan" charset="0"/>
                  <a:cs typeface="Poppins" panose="00000500000000000000" pitchFamily="2" charset="0"/>
                </a:rPr>
                <a:t>Gabon</a:t>
              </a:r>
            </a:p>
          </p:txBody>
        </p:sp>
        <p:sp>
          <p:nvSpPr>
            <p:cNvPr id="77" name="Subtitle 2">
              <a:extLst>
                <a:ext uri="{FF2B5EF4-FFF2-40B4-BE49-F238E27FC236}">
                  <a16:creationId xmlns:a16="http://schemas.microsoft.com/office/drawing/2014/main" id="{E24DFB1C-23F4-DFEF-3C88-619FB70BA666}"/>
                </a:ext>
              </a:extLst>
            </p:cNvPr>
            <p:cNvSpPr txBox="1">
              <a:spLocks/>
            </p:cNvSpPr>
            <p:nvPr/>
          </p:nvSpPr>
          <p:spPr>
            <a:xfrm>
              <a:off x="337089" y="4659770"/>
              <a:ext cx="2653761" cy="1643527"/>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sz="1200" dirty="0">
                  <a:solidFill>
                    <a:schemeClr val="tx1"/>
                  </a:solidFill>
                  <a:latin typeface="Poppins" panose="00000500000000000000" pitchFamily="2" charset="0"/>
                  <a:ea typeface="Lato Light" panose="020F0502020204030203" pitchFamily="34" charset="0"/>
                  <a:cs typeface="Poppins" panose="00000500000000000000" pitchFamily="2" charset="0"/>
                </a:rPr>
                <a:t> Forest Stewardship Council (FSC) certified timber processing and circular economy initiatives.</a:t>
              </a:r>
            </a:p>
            <a:p>
              <a:pPr algn="l">
                <a:lnSpc>
                  <a:spcPct val="100000"/>
                </a:lnSpc>
              </a:pPr>
              <a:endParaRPr lang="en-GB" sz="1200" dirty="0">
                <a:solidFill>
                  <a:schemeClr val="tx1"/>
                </a:solidFill>
                <a:latin typeface="Poppins" panose="00000500000000000000" pitchFamily="2" charset="0"/>
                <a:ea typeface="Lato Light" panose="020F0502020204030203" pitchFamily="34" charset="0"/>
                <a:cs typeface="Poppins" panose="00000500000000000000" pitchFamily="2" charset="0"/>
              </a:endParaRPr>
            </a:p>
            <a:p>
              <a:pPr algn="l">
                <a:lnSpc>
                  <a:spcPct val="100000"/>
                </a:lnSpc>
              </a:pPr>
              <a:r>
                <a:rPr lang="en-GB" sz="1200" dirty="0">
                  <a:solidFill>
                    <a:schemeClr val="tx1"/>
                  </a:solidFill>
                  <a:latin typeface="Poppins" panose="00000500000000000000" pitchFamily="2" charset="0"/>
                  <a:ea typeface="Lato Light" panose="020F0502020204030203" pitchFamily="34" charset="0"/>
                  <a:cs typeface="Poppins" panose="00000500000000000000" pitchFamily="2" charset="0"/>
                </a:rPr>
                <a:t>Nkok SEZ partnering with training </a:t>
              </a:r>
              <a:r>
                <a:rPr lang="en-GB" sz="1200" dirty="0" err="1">
                  <a:solidFill>
                    <a:schemeClr val="tx1"/>
                  </a:solidFill>
                  <a:latin typeface="Poppins" panose="00000500000000000000" pitchFamily="2" charset="0"/>
                  <a:ea typeface="Lato Light" panose="020F0502020204030203" pitchFamily="34" charset="0"/>
                  <a:cs typeface="Poppins" panose="00000500000000000000" pitchFamily="2" charset="0"/>
                </a:rPr>
                <a:t>centers</a:t>
              </a:r>
              <a:r>
                <a:rPr lang="en-GB" sz="1200" dirty="0">
                  <a:solidFill>
                    <a:schemeClr val="tx1"/>
                  </a:solidFill>
                  <a:latin typeface="Poppins" panose="00000500000000000000" pitchFamily="2" charset="0"/>
                  <a:ea typeface="Lato Light" panose="020F0502020204030203" pitchFamily="34" charset="0"/>
                  <a:cs typeface="Poppins" panose="00000500000000000000" pitchFamily="2" charset="0"/>
                </a:rPr>
                <a:t> for timber industry skills</a:t>
              </a:r>
            </a:p>
          </p:txBody>
        </p:sp>
      </p:grpSp>
      <p:grpSp>
        <p:nvGrpSpPr>
          <p:cNvPr id="78" name="Group 77">
            <a:extLst>
              <a:ext uri="{FF2B5EF4-FFF2-40B4-BE49-F238E27FC236}">
                <a16:creationId xmlns:a16="http://schemas.microsoft.com/office/drawing/2014/main" id="{749E5851-5662-84A4-1AF2-6E0E07CD7E0D}"/>
              </a:ext>
            </a:extLst>
          </p:cNvPr>
          <p:cNvGrpSpPr/>
          <p:nvPr/>
        </p:nvGrpSpPr>
        <p:grpSpPr>
          <a:xfrm>
            <a:off x="9236792" y="3753250"/>
            <a:ext cx="2834138" cy="2679887"/>
            <a:chOff x="257135" y="3992743"/>
            <a:chExt cx="2834138" cy="2679887"/>
          </a:xfrm>
        </p:grpSpPr>
        <p:sp>
          <p:nvSpPr>
            <p:cNvPr id="79" name="Rectangle 78">
              <a:extLst>
                <a:ext uri="{FF2B5EF4-FFF2-40B4-BE49-F238E27FC236}">
                  <a16:creationId xmlns:a16="http://schemas.microsoft.com/office/drawing/2014/main" id="{14D52D0F-8FF4-CE7D-5CEA-DFF79A4A4561}"/>
                </a:ext>
              </a:extLst>
            </p:cNvPr>
            <p:cNvSpPr/>
            <p:nvPr/>
          </p:nvSpPr>
          <p:spPr>
            <a:xfrm rot="5400000">
              <a:off x="334260" y="3915618"/>
              <a:ext cx="2679887" cy="283413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80" name="TextBox 79">
              <a:extLst>
                <a:ext uri="{FF2B5EF4-FFF2-40B4-BE49-F238E27FC236}">
                  <a16:creationId xmlns:a16="http://schemas.microsoft.com/office/drawing/2014/main" id="{6901180A-6C7C-FDE8-748B-E4A1862CDE3F}"/>
                </a:ext>
              </a:extLst>
            </p:cNvPr>
            <p:cNvSpPr txBox="1"/>
            <p:nvPr/>
          </p:nvSpPr>
          <p:spPr>
            <a:xfrm>
              <a:off x="741720" y="4155735"/>
              <a:ext cx="1793238" cy="369332"/>
            </a:xfrm>
            <a:prstGeom prst="rect">
              <a:avLst/>
            </a:prstGeom>
            <a:noFill/>
          </p:spPr>
          <p:txBody>
            <a:bodyPr wrap="square" rtlCol="0" anchor="ctr" anchorCtr="0">
              <a:spAutoFit/>
            </a:bodyPr>
            <a:lstStyle/>
            <a:p>
              <a:r>
                <a:rPr lang="en-US" b="1" dirty="0">
                  <a:solidFill>
                    <a:schemeClr val="tx2"/>
                  </a:solidFill>
                  <a:latin typeface="Poppins" panose="00000500000000000000" pitchFamily="2" charset="0"/>
                  <a:ea typeface="League Spartan" charset="0"/>
                  <a:cs typeface="Poppins" panose="00000500000000000000" pitchFamily="2" charset="0"/>
                </a:rPr>
                <a:t>Kenya</a:t>
              </a:r>
            </a:p>
          </p:txBody>
        </p:sp>
        <p:sp>
          <p:nvSpPr>
            <p:cNvPr id="82" name="Subtitle 2">
              <a:extLst>
                <a:ext uri="{FF2B5EF4-FFF2-40B4-BE49-F238E27FC236}">
                  <a16:creationId xmlns:a16="http://schemas.microsoft.com/office/drawing/2014/main" id="{4716AE54-5513-163A-5CBF-237866FE9082}"/>
                </a:ext>
              </a:extLst>
            </p:cNvPr>
            <p:cNvSpPr txBox="1">
              <a:spLocks/>
            </p:cNvSpPr>
            <p:nvPr/>
          </p:nvSpPr>
          <p:spPr>
            <a:xfrm>
              <a:off x="337089" y="4659770"/>
              <a:ext cx="2653761" cy="1126462"/>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sz="1200" dirty="0">
                  <a:solidFill>
                    <a:schemeClr val="tx1"/>
                  </a:solidFill>
                  <a:latin typeface="Poppins" panose="00000500000000000000" pitchFamily="2" charset="0"/>
                  <a:ea typeface="Lato Light" panose="020F0502020204030203" pitchFamily="34" charset="0"/>
                  <a:cs typeface="Poppins" panose="00000500000000000000" pitchFamily="2" charset="0"/>
                </a:rPr>
                <a:t>Tatu City SEZ model.</a:t>
              </a:r>
            </a:p>
            <a:p>
              <a:pPr algn="l">
                <a:lnSpc>
                  <a:spcPct val="100000"/>
                </a:lnSpc>
              </a:pPr>
              <a:endParaRPr lang="en-GB" sz="1200" dirty="0">
                <a:solidFill>
                  <a:schemeClr val="tx1"/>
                </a:solidFill>
                <a:latin typeface="Poppins" panose="00000500000000000000" pitchFamily="2" charset="0"/>
                <a:ea typeface="Lato Light" panose="020F0502020204030203" pitchFamily="34" charset="0"/>
                <a:cs typeface="Poppins" panose="00000500000000000000" pitchFamily="2" charset="0"/>
              </a:endParaRPr>
            </a:p>
            <a:p>
              <a:pPr algn="l">
                <a:lnSpc>
                  <a:spcPct val="100000"/>
                </a:lnSpc>
              </a:pPr>
              <a:r>
                <a:rPr lang="en-GB" sz="1200" dirty="0">
                  <a:solidFill>
                    <a:schemeClr val="tx1"/>
                  </a:solidFill>
                  <a:latin typeface="Poppins" panose="00000500000000000000" pitchFamily="2" charset="0"/>
                  <a:ea typeface="Lato Light" panose="020F0502020204030203" pitchFamily="34" charset="0"/>
                  <a:cs typeface="Poppins" panose="00000500000000000000" pitchFamily="2" charset="0"/>
                </a:rPr>
                <a:t>KIRDI R&amp;D support for manufacturing competitiveness</a:t>
              </a:r>
            </a:p>
            <a:p>
              <a:pPr algn="l">
                <a:lnSpc>
                  <a:spcPct val="100000"/>
                </a:lnSpc>
              </a:pPr>
              <a:r>
                <a:rPr lang="en-GB" sz="1200" dirty="0">
                  <a:solidFill>
                    <a:schemeClr val="tx1"/>
                  </a:solidFill>
                  <a:latin typeface="Poppins" panose="00000500000000000000" pitchFamily="2" charset="0"/>
                  <a:ea typeface="Lato Light" panose="020F0502020204030203" pitchFamily="34" charset="0"/>
                  <a:cs typeface="Poppins" panose="00000500000000000000" pitchFamily="2" charset="0"/>
                </a:rPr>
                <a:t> </a:t>
              </a:r>
            </a:p>
          </p:txBody>
        </p:sp>
      </p:grpSp>
      <p:sp>
        <p:nvSpPr>
          <p:cNvPr id="86" name="Title 2">
            <a:extLst>
              <a:ext uri="{FF2B5EF4-FFF2-40B4-BE49-F238E27FC236}">
                <a16:creationId xmlns:a16="http://schemas.microsoft.com/office/drawing/2014/main" id="{E931DC49-B8C2-123D-C6D7-DFB8553F99C6}"/>
              </a:ext>
            </a:extLst>
          </p:cNvPr>
          <p:cNvSpPr txBox="1">
            <a:spLocks/>
          </p:cNvSpPr>
          <p:nvPr/>
        </p:nvSpPr>
        <p:spPr>
          <a:xfrm>
            <a:off x="123825" y="170481"/>
            <a:ext cx="11944350" cy="717050"/>
          </a:xfrm>
          <a:prstGeom prst="rect">
            <a:avLst/>
          </a:prstGeom>
        </p:spPr>
        <p:txBody>
          <a:bodyPr vert="horz" lIns="91440" tIns="45720" rIns="91440" bIns="45720" rtlCol="0" anchor="t" anchorCtr="0">
            <a:normAutofit/>
          </a:bodyPr>
          <a:lstStyle>
            <a:lvl1pPr algn="l" defTabSz="914400" rtl="0" eaLnBrk="1" latinLnBrk="0" hangingPunct="1">
              <a:lnSpc>
                <a:spcPct val="90000"/>
              </a:lnSpc>
              <a:spcBef>
                <a:spcPct val="0"/>
              </a:spcBef>
              <a:buNone/>
              <a:defRPr sz="4400" b="0" kern="1200" cap="none" spc="-150" baseline="0">
                <a:solidFill>
                  <a:srgbClr val="2E3790"/>
                </a:solidFill>
                <a:latin typeface="DIN" panose="02000503040000020004" pitchFamily="2" charset="0"/>
                <a:ea typeface="+mj-ea"/>
                <a:cs typeface="+mj-cs"/>
              </a:defRPr>
            </a:lvl1pPr>
          </a:lstStyle>
          <a:p>
            <a:pPr algn="ctr"/>
            <a:r>
              <a:rPr lang="en-GB" sz="2200" b="1" spc="0" dirty="0">
                <a:latin typeface="Poppins" panose="00000500000000000000" pitchFamily="2" charset="0"/>
                <a:cs typeface="Poppins" panose="00000500000000000000" pitchFamily="2" charset="0"/>
              </a:rPr>
              <a:t>ONGOING SEZ INITIATIVES</a:t>
            </a:r>
            <a:endParaRPr lang="en-GB" sz="1400" b="1" spc="0" dirty="0">
              <a:latin typeface="Poppins" panose="00000500000000000000" pitchFamily="2" charset="0"/>
              <a:cs typeface="Poppins" panose="00000500000000000000" pitchFamily="2" charset="0"/>
            </a:endParaRPr>
          </a:p>
          <a:p>
            <a:pPr algn="ctr"/>
            <a:r>
              <a:rPr lang="en-GB" sz="1400" spc="0" dirty="0">
                <a:latin typeface="Poppins" panose="00000500000000000000" pitchFamily="2" charset="0"/>
                <a:cs typeface="Poppins" panose="00000500000000000000" pitchFamily="2" charset="0"/>
              </a:rPr>
              <a:t>Paving the Way for New Generation SEZs</a:t>
            </a:r>
            <a:endParaRPr lang="en-ZA" sz="1400" spc="0" dirty="0">
              <a:latin typeface="Poppins" panose="00000500000000000000" pitchFamily="2" charset="0"/>
              <a:cs typeface="Poppins" panose="00000500000000000000" pitchFamily="2" charset="0"/>
            </a:endParaRPr>
          </a:p>
        </p:txBody>
      </p:sp>
      <p:sp>
        <p:nvSpPr>
          <p:cNvPr id="87" name="Rectangle 86">
            <a:extLst>
              <a:ext uri="{FF2B5EF4-FFF2-40B4-BE49-F238E27FC236}">
                <a16:creationId xmlns:a16="http://schemas.microsoft.com/office/drawing/2014/main" id="{4AC38C92-C9E5-840A-68FA-0F3537730C2E}"/>
              </a:ext>
            </a:extLst>
          </p:cNvPr>
          <p:cNvSpPr/>
          <p:nvPr/>
        </p:nvSpPr>
        <p:spPr>
          <a:xfrm>
            <a:off x="0" y="6696075"/>
            <a:ext cx="12192000" cy="161925"/>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13314" name="Picture 2">
            <a:extLst>
              <a:ext uri="{FF2B5EF4-FFF2-40B4-BE49-F238E27FC236}">
                <a16:creationId xmlns:a16="http://schemas.microsoft.com/office/drawing/2014/main" id="{37A81C77-D285-07ED-1D7F-5EBD7BDDB77B}"/>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18310" y="1541941"/>
            <a:ext cx="348425" cy="232283"/>
          </a:xfrm>
          <a:prstGeom prst="rect">
            <a:avLst/>
          </a:prstGeom>
          <a:noFill/>
          <a:extLst>
            <a:ext uri="{909E8E84-426E-40DD-AFC4-6F175D3DCCD1}">
              <a14:hiddenFill xmlns:a14="http://schemas.microsoft.com/office/drawing/2010/main">
                <a:solidFill>
                  <a:srgbClr val="FFFFFF"/>
                </a:solidFill>
              </a14:hiddenFill>
            </a:ext>
          </a:extLst>
        </p:spPr>
      </p:pic>
      <p:pic>
        <p:nvPicPr>
          <p:cNvPr id="89" name="Picture 6">
            <a:extLst>
              <a:ext uri="{FF2B5EF4-FFF2-40B4-BE49-F238E27FC236}">
                <a16:creationId xmlns:a16="http://schemas.microsoft.com/office/drawing/2014/main" id="{280C2276-8598-CE34-112B-7D4B14A73513}"/>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a:fillRect/>
          </a:stretch>
        </p:blipFill>
        <p:spPr bwMode="auto">
          <a:xfrm>
            <a:off x="2778568" y="1547485"/>
            <a:ext cx="348425" cy="223573"/>
          </a:xfrm>
          <a:prstGeom prst="rect">
            <a:avLst/>
          </a:prstGeom>
          <a:noFill/>
          <a:extLst>
            <a:ext uri="{909E8E84-426E-40DD-AFC4-6F175D3DCCD1}">
              <a14:hiddenFill xmlns:a14="http://schemas.microsoft.com/office/drawing/2010/main">
                <a:solidFill>
                  <a:srgbClr val="FFFFFF"/>
                </a:solidFill>
              </a14:hiddenFill>
            </a:ext>
          </a:extLst>
        </p:spPr>
      </p:pic>
      <p:pic>
        <p:nvPicPr>
          <p:cNvPr id="90" name="Picture 8">
            <a:extLst>
              <a:ext uri="{FF2B5EF4-FFF2-40B4-BE49-F238E27FC236}">
                <a16:creationId xmlns:a16="http://schemas.microsoft.com/office/drawing/2014/main" id="{33C5EA33-8B44-1D6C-1477-AE28A1330BC1}"/>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151834" y="1541904"/>
            <a:ext cx="348426" cy="232320"/>
          </a:xfrm>
          <a:prstGeom prst="rect">
            <a:avLst/>
          </a:prstGeom>
          <a:noFill/>
          <a:extLst>
            <a:ext uri="{909E8E84-426E-40DD-AFC4-6F175D3DCCD1}">
              <a14:hiddenFill xmlns:a14="http://schemas.microsoft.com/office/drawing/2010/main">
                <a:solidFill>
                  <a:srgbClr val="FFFFFF"/>
                </a:solidFill>
              </a14:hiddenFill>
            </a:ext>
          </a:extLst>
        </p:spPr>
      </p:pic>
      <p:pic>
        <p:nvPicPr>
          <p:cNvPr id="93" name="Picture 12">
            <a:extLst>
              <a:ext uri="{FF2B5EF4-FFF2-40B4-BE49-F238E27FC236}">
                <a16:creationId xmlns:a16="http://schemas.microsoft.com/office/drawing/2014/main" id="{4F385248-42D2-273D-ABBD-B93F32DDE5FD}"/>
              </a:ext>
            </a:extLst>
          </p:cNvPr>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a:fillRect/>
          </a:stretch>
        </p:blipFill>
        <p:spPr bwMode="auto">
          <a:xfrm>
            <a:off x="7492443" y="1544738"/>
            <a:ext cx="348426" cy="248115"/>
          </a:xfrm>
          <a:prstGeom prst="rect">
            <a:avLst/>
          </a:prstGeom>
          <a:noFill/>
          <a:extLst>
            <a:ext uri="{909E8E84-426E-40DD-AFC4-6F175D3DCCD1}">
              <a14:hiddenFill xmlns:a14="http://schemas.microsoft.com/office/drawing/2010/main">
                <a:solidFill>
                  <a:srgbClr val="FFFFFF"/>
                </a:solidFill>
              </a14:hiddenFill>
            </a:ext>
          </a:extLst>
        </p:spPr>
      </p:pic>
      <p:pic>
        <p:nvPicPr>
          <p:cNvPr id="95" name="Picture 14">
            <a:extLst>
              <a:ext uri="{FF2B5EF4-FFF2-40B4-BE49-F238E27FC236}">
                <a16:creationId xmlns:a16="http://schemas.microsoft.com/office/drawing/2014/main" id="{EC83A362-1C5E-8F4A-A83C-A215D0A4A82D}"/>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9848541" y="1541976"/>
            <a:ext cx="348425" cy="232248"/>
          </a:xfrm>
          <a:prstGeom prst="rect">
            <a:avLst/>
          </a:prstGeom>
          <a:noFill/>
          <a:extLst>
            <a:ext uri="{909E8E84-426E-40DD-AFC4-6F175D3DCCD1}">
              <a14:hiddenFill xmlns:a14="http://schemas.microsoft.com/office/drawing/2010/main">
                <a:solidFill>
                  <a:srgbClr val="FFFFFF"/>
                </a:solidFill>
              </a14:hiddenFill>
            </a:ext>
          </a:extLst>
        </p:spPr>
      </p:pic>
      <p:pic>
        <p:nvPicPr>
          <p:cNvPr id="96" name="Picture 16">
            <a:extLst>
              <a:ext uri="{FF2B5EF4-FFF2-40B4-BE49-F238E27FC236}">
                <a16:creationId xmlns:a16="http://schemas.microsoft.com/office/drawing/2014/main" id="{7B68BFBE-D3AF-C0D0-D66D-B46CAFB1A3CC}"/>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405624" y="3977314"/>
            <a:ext cx="348425" cy="232355"/>
          </a:xfrm>
          <a:prstGeom prst="rect">
            <a:avLst/>
          </a:prstGeom>
          <a:noFill/>
          <a:extLst>
            <a:ext uri="{909E8E84-426E-40DD-AFC4-6F175D3DCCD1}">
              <a14:hiddenFill xmlns:a14="http://schemas.microsoft.com/office/drawing/2010/main">
                <a:solidFill>
                  <a:srgbClr val="FFFFFF"/>
                </a:solidFill>
              </a14:hiddenFill>
            </a:ext>
          </a:extLst>
        </p:spPr>
      </p:pic>
      <p:pic>
        <p:nvPicPr>
          <p:cNvPr id="97" name="Picture 18">
            <a:extLst>
              <a:ext uri="{FF2B5EF4-FFF2-40B4-BE49-F238E27FC236}">
                <a16:creationId xmlns:a16="http://schemas.microsoft.com/office/drawing/2014/main" id="{33AE3032-5332-C59C-B3E2-0AB98F49899B}"/>
              </a:ext>
            </a:extLst>
          </p:cNvPr>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6404391" y="3978682"/>
            <a:ext cx="348426" cy="261320"/>
          </a:xfrm>
          <a:prstGeom prst="rect">
            <a:avLst/>
          </a:prstGeom>
          <a:noFill/>
          <a:extLst>
            <a:ext uri="{909E8E84-426E-40DD-AFC4-6F175D3DCCD1}">
              <a14:hiddenFill xmlns:a14="http://schemas.microsoft.com/office/drawing/2010/main">
                <a:solidFill>
                  <a:srgbClr val="FFFFFF"/>
                </a:solidFill>
              </a14:hiddenFill>
            </a:ext>
          </a:extLst>
        </p:spPr>
      </p:pic>
      <p:pic>
        <p:nvPicPr>
          <p:cNvPr id="98" name="Picture 22">
            <a:extLst>
              <a:ext uri="{FF2B5EF4-FFF2-40B4-BE49-F238E27FC236}">
                <a16:creationId xmlns:a16="http://schemas.microsoft.com/office/drawing/2014/main" id="{8AFD12B3-E0E2-92C1-9718-A695C7E6458D}"/>
              </a:ext>
            </a:extLst>
          </p:cNvPr>
          <p:cNvPicPr>
            <a:picLocks noChangeAspect="1" noChangeArrowheads="1"/>
          </p:cNvPicPr>
          <p:nvPr/>
        </p:nvPicPr>
        <p:blipFill rotWithShape="1">
          <a:blip r:embed="rId9" cstate="screen">
            <a:extLst>
              <a:ext uri="{28A0092B-C50C-407E-A947-70E740481C1C}">
                <a14:useLocalDpi xmlns:a14="http://schemas.microsoft.com/office/drawing/2010/main"/>
              </a:ext>
            </a:extLst>
          </a:blip>
          <a:srcRect/>
          <a:stretch>
            <a:fillRect/>
          </a:stretch>
        </p:blipFill>
        <p:spPr bwMode="auto">
          <a:xfrm>
            <a:off x="3390532" y="3974997"/>
            <a:ext cx="390421" cy="240130"/>
          </a:xfrm>
          <a:prstGeom prst="rect">
            <a:avLst/>
          </a:prstGeom>
          <a:noFill/>
          <a:extLst>
            <a:ext uri="{909E8E84-426E-40DD-AFC4-6F175D3DCCD1}">
              <a14:hiddenFill xmlns:a14="http://schemas.microsoft.com/office/drawing/2010/main">
                <a:solidFill>
                  <a:srgbClr val="FFFFFF"/>
                </a:solidFill>
              </a14:hiddenFill>
            </a:ext>
          </a:extLst>
        </p:spPr>
      </p:pic>
      <p:pic>
        <p:nvPicPr>
          <p:cNvPr id="99" name="Picture 24">
            <a:extLst>
              <a:ext uri="{FF2B5EF4-FFF2-40B4-BE49-F238E27FC236}">
                <a16:creationId xmlns:a16="http://schemas.microsoft.com/office/drawing/2014/main" id="{E934684A-2420-CB49-E1CC-C24A873AD925}"/>
              </a:ext>
            </a:extLst>
          </p:cNvPr>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9418839" y="3993200"/>
            <a:ext cx="348480" cy="2322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06296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141565-AAAC-E00E-2233-45BF6DB3B1A1}"/>
            </a:ext>
          </a:extLst>
        </p:cNvPr>
        <p:cNvGrpSpPr/>
        <p:nvPr/>
      </p:nvGrpSpPr>
      <p:grpSpPr>
        <a:xfrm>
          <a:off x="0" y="0"/>
          <a:ext cx="0" cy="0"/>
          <a:chOff x="0" y="0"/>
          <a:chExt cx="0" cy="0"/>
        </a:xfrm>
      </p:grpSpPr>
      <p:sp>
        <p:nvSpPr>
          <p:cNvPr id="4" name="Title 5">
            <a:extLst>
              <a:ext uri="{FF2B5EF4-FFF2-40B4-BE49-F238E27FC236}">
                <a16:creationId xmlns:a16="http://schemas.microsoft.com/office/drawing/2014/main" id="{E5E67CD3-036F-7D87-AE06-88441358CA0A}"/>
              </a:ext>
            </a:extLst>
          </p:cNvPr>
          <p:cNvSpPr txBox="1">
            <a:spLocks/>
          </p:cNvSpPr>
          <p:nvPr/>
        </p:nvSpPr>
        <p:spPr>
          <a:xfrm>
            <a:off x="818074" y="2446020"/>
            <a:ext cx="3487226" cy="196595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4800" b="1" dirty="0">
                <a:solidFill>
                  <a:srgbClr val="2E3790"/>
                </a:solidFill>
                <a:latin typeface="+mn-lt"/>
              </a:rPr>
              <a:t>CONTENTS</a:t>
            </a:r>
          </a:p>
        </p:txBody>
      </p:sp>
      <p:sp>
        <p:nvSpPr>
          <p:cNvPr id="5" name="Rectangle 4">
            <a:extLst>
              <a:ext uri="{FF2B5EF4-FFF2-40B4-BE49-F238E27FC236}">
                <a16:creationId xmlns:a16="http://schemas.microsoft.com/office/drawing/2014/main" id="{FA8D8360-DBF8-0388-DFF0-632FCDDD22D7}"/>
              </a:ext>
            </a:extLst>
          </p:cNvPr>
          <p:cNvSpPr/>
          <p:nvPr/>
        </p:nvSpPr>
        <p:spPr>
          <a:xfrm>
            <a:off x="3969564" y="968692"/>
            <a:ext cx="7106267" cy="147732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47323BB8-F715-A982-B448-6AB15CF74EA5}"/>
              </a:ext>
            </a:extLst>
          </p:cNvPr>
          <p:cNvSpPr/>
          <p:nvPr/>
        </p:nvSpPr>
        <p:spPr>
          <a:xfrm>
            <a:off x="11064267" y="968692"/>
            <a:ext cx="137158" cy="1477328"/>
          </a:xfrm>
          <a:prstGeom prst="rect">
            <a:avLst/>
          </a:prstGeom>
          <a:solidFill>
            <a:srgbClr val="A5AB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7" name="TextBox 6">
            <a:extLst>
              <a:ext uri="{FF2B5EF4-FFF2-40B4-BE49-F238E27FC236}">
                <a16:creationId xmlns:a16="http://schemas.microsoft.com/office/drawing/2014/main" id="{241CC4C9-B532-385C-3DF9-E9A6B135340A}"/>
              </a:ext>
            </a:extLst>
          </p:cNvPr>
          <p:cNvSpPr txBox="1"/>
          <p:nvPr/>
        </p:nvSpPr>
        <p:spPr>
          <a:xfrm>
            <a:off x="7434722" y="1043193"/>
            <a:ext cx="3155031" cy="584775"/>
          </a:xfrm>
          <a:prstGeom prst="rect">
            <a:avLst/>
          </a:prstGeom>
          <a:noFill/>
        </p:spPr>
        <p:txBody>
          <a:bodyPr wrap="none" rtlCol="0" anchor="b" anchorCtr="0">
            <a:spAutoFit/>
          </a:bodyPr>
          <a:lstStyle/>
          <a:p>
            <a:r>
              <a:rPr lang="en-US" sz="3200" b="1" dirty="0">
                <a:solidFill>
                  <a:schemeClr val="bg2">
                    <a:lumMod val="90000"/>
                  </a:schemeClr>
                </a:solidFill>
                <a:latin typeface="Poppins" pitchFamily="2" charset="77"/>
                <a:ea typeface="League Spartan" charset="0"/>
                <a:cs typeface="Poppins" pitchFamily="2" charset="77"/>
              </a:rPr>
              <a:t>BACKGROUND</a:t>
            </a:r>
          </a:p>
        </p:txBody>
      </p:sp>
      <p:sp>
        <p:nvSpPr>
          <p:cNvPr id="9" name="TextBox 8">
            <a:extLst>
              <a:ext uri="{FF2B5EF4-FFF2-40B4-BE49-F238E27FC236}">
                <a16:creationId xmlns:a16="http://schemas.microsoft.com/office/drawing/2014/main" id="{B152A25A-6448-5B2A-38AC-BC995233A0A0}"/>
              </a:ext>
            </a:extLst>
          </p:cNvPr>
          <p:cNvSpPr txBox="1"/>
          <p:nvPr/>
        </p:nvSpPr>
        <p:spPr>
          <a:xfrm>
            <a:off x="6381294" y="976312"/>
            <a:ext cx="619080" cy="1477328"/>
          </a:xfrm>
          <a:prstGeom prst="rect">
            <a:avLst/>
          </a:prstGeom>
          <a:noFill/>
        </p:spPr>
        <p:txBody>
          <a:bodyPr wrap="none" rtlCol="0" anchor="ctr" anchorCtr="0">
            <a:spAutoFit/>
          </a:bodyPr>
          <a:lstStyle/>
          <a:p>
            <a:pPr algn="ctr"/>
            <a:r>
              <a:rPr lang="en-US" sz="9000" b="1" dirty="0">
                <a:solidFill>
                  <a:schemeClr val="bg2">
                    <a:lumMod val="90000"/>
                  </a:schemeClr>
                </a:solidFill>
                <a:latin typeface="Poppins" pitchFamily="2" charset="77"/>
                <a:ea typeface="League Spartan" charset="0"/>
                <a:cs typeface="Poppins" pitchFamily="2" charset="77"/>
              </a:rPr>
              <a:t>1</a:t>
            </a:r>
          </a:p>
        </p:txBody>
      </p:sp>
      <p:sp>
        <p:nvSpPr>
          <p:cNvPr id="12" name="TextBox 11">
            <a:extLst>
              <a:ext uri="{FF2B5EF4-FFF2-40B4-BE49-F238E27FC236}">
                <a16:creationId xmlns:a16="http://schemas.microsoft.com/office/drawing/2014/main" id="{18E49378-9828-E00B-6B16-A1A7608E9134}"/>
              </a:ext>
            </a:extLst>
          </p:cNvPr>
          <p:cNvSpPr txBox="1"/>
          <p:nvPr/>
        </p:nvSpPr>
        <p:spPr>
          <a:xfrm>
            <a:off x="7434722" y="1532718"/>
            <a:ext cx="3155031" cy="738664"/>
          </a:xfrm>
          <a:prstGeom prst="rect">
            <a:avLst/>
          </a:prstGeom>
          <a:noFill/>
        </p:spPr>
        <p:txBody>
          <a:bodyPr wrap="square" rtlCol="0">
            <a:spAutoFit/>
          </a:bodyPr>
          <a:lstStyle/>
          <a:p>
            <a:r>
              <a:rPr lang="en-US" sz="1400" dirty="0">
                <a:solidFill>
                  <a:schemeClr val="bg2">
                    <a:lumMod val="90000"/>
                  </a:schemeClr>
                </a:solidFill>
                <a:latin typeface="Poppins" panose="00000500000000000000" pitchFamily="2" charset="0"/>
                <a:cs typeface="Poppins" panose="00000500000000000000" pitchFamily="2" charset="0"/>
              </a:rPr>
              <a:t>AU Policy: SEZ Contribution to SME Integration &amp; Local Economic Development</a:t>
            </a:r>
          </a:p>
        </p:txBody>
      </p:sp>
      <p:sp>
        <p:nvSpPr>
          <p:cNvPr id="13" name="Rectangle 12">
            <a:extLst>
              <a:ext uri="{FF2B5EF4-FFF2-40B4-BE49-F238E27FC236}">
                <a16:creationId xmlns:a16="http://schemas.microsoft.com/office/drawing/2014/main" id="{797B24EC-7E88-97F7-5EBA-AF8DEB92DDE4}"/>
              </a:ext>
            </a:extLst>
          </p:cNvPr>
          <p:cNvSpPr/>
          <p:nvPr/>
        </p:nvSpPr>
        <p:spPr>
          <a:xfrm>
            <a:off x="3957999" y="2935545"/>
            <a:ext cx="7106267" cy="147732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5B581A2-305A-C415-14FA-FF0A67C06585}"/>
              </a:ext>
            </a:extLst>
          </p:cNvPr>
          <p:cNvSpPr/>
          <p:nvPr/>
        </p:nvSpPr>
        <p:spPr>
          <a:xfrm>
            <a:off x="11064267" y="2935545"/>
            <a:ext cx="137158" cy="1477328"/>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5" name="TextBox 14">
            <a:extLst>
              <a:ext uri="{FF2B5EF4-FFF2-40B4-BE49-F238E27FC236}">
                <a16:creationId xmlns:a16="http://schemas.microsoft.com/office/drawing/2014/main" id="{1FBBC696-5E54-885D-976E-B4A1E38A662F}"/>
              </a:ext>
            </a:extLst>
          </p:cNvPr>
          <p:cNvSpPr txBox="1"/>
          <p:nvPr/>
        </p:nvSpPr>
        <p:spPr>
          <a:xfrm>
            <a:off x="7423157" y="3010046"/>
            <a:ext cx="2654894" cy="584775"/>
          </a:xfrm>
          <a:prstGeom prst="rect">
            <a:avLst/>
          </a:prstGeom>
          <a:noFill/>
        </p:spPr>
        <p:txBody>
          <a:bodyPr wrap="none" rtlCol="0" anchor="b" anchorCtr="0">
            <a:spAutoFit/>
          </a:bodyPr>
          <a:lstStyle/>
          <a:p>
            <a:r>
              <a:rPr lang="en-US" sz="3200" b="1" dirty="0">
                <a:solidFill>
                  <a:schemeClr val="bg2">
                    <a:lumMod val="90000"/>
                  </a:schemeClr>
                </a:solidFill>
                <a:latin typeface="Poppins" pitchFamily="2" charset="77"/>
                <a:ea typeface="League Spartan" charset="0"/>
                <a:cs typeface="Poppins" pitchFamily="2" charset="77"/>
              </a:rPr>
              <a:t>SEZ MODELS</a:t>
            </a:r>
          </a:p>
        </p:txBody>
      </p:sp>
      <p:sp>
        <p:nvSpPr>
          <p:cNvPr id="16" name="TextBox 15">
            <a:extLst>
              <a:ext uri="{FF2B5EF4-FFF2-40B4-BE49-F238E27FC236}">
                <a16:creationId xmlns:a16="http://schemas.microsoft.com/office/drawing/2014/main" id="{6E97CD09-1D77-9172-1F99-09A674315A35}"/>
              </a:ext>
            </a:extLst>
          </p:cNvPr>
          <p:cNvSpPr txBox="1"/>
          <p:nvPr/>
        </p:nvSpPr>
        <p:spPr>
          <a:xfrm>
            <a:off x="6257519" y="2943165"/>
            <a:ext cx="843500" cy="1477328"/>
          </a:xfrm>
          <a:prstGeom prst="rect">
            <a:avLst/>
          </a:prstGeom>
          <a:noFill/>
        </p:spPr>
        <p:txBody>
          <a:bodyPr wrap="none" rtlCol="0" anchor="ctr" anchorCtr="0">
            <a:spAutoFit/>
          </a:bodyPr>
          <a:lstStyle/>
          <a:p>
            <a:pPr algn="ctr"/>
            <a:r>
              <a:rPr lang="en-US" sz="9000" b="1" dirty="0">
                <a:solidFill>
                  <a:schemeClr val="bg2">
                    <a:lumMod val="90000"/>
                  </a:schemeClr>
                </a:solidFill>
                <a:latin typeface="Poppins" pitchFamily="2" charset="77"/>
                <a:ea typeface="League Spartan" charset="0"/>
                <a:cs typeface="Poppins" pitchFamily="2" charset="77"/>
              </a:rPr>
              <a:t>2</a:t>
            </a:r>
          </a:p>
        </p:txBody>
      </p:sp>
      <p:sp>
        <p:nvSpPr>
          <p:cNvPr id="17" name="TextBox 16">
            <a:extLst>
              <a:ext uri="{FF2B5EF4-FFF2-40B4-BE49-F238E27FC236}">
                <a16:creationId xmlns:a16="http://schemas.microsoft.com/office/drawing/2014/main" id="{835DA87A-5E9D-744F-6947-664706F9EBAF}"/>
              </a:ext>
            </a:extLst>
          </p:cNvPr>
          <p:cNvSpPr txBox="1"/>
          <p:nvPr/>
        </p:nvSpPr>
        <p:spPr>
          <a:xfrm>
            <a:off x="7423157" y="3499571"/>
            <a:ext cx="3155031" cy="523220"/>
          </a:xfrm>
          <a:prstGeom prst="rect">
            <a:avLst/>
          </a:prstGeom>
          <a:noFill/>
        </p:spPr>
        <p:txBody>
          <a:bodyPr wrap="square" rtlCol="0">
            <a:spAutoFit/>
          </a:bodyPr>
          <a:lstStyle/>
          <a:p>
            <a:r>
              <a:rPr lang="en-US" sz="1400" dirty="0">
                <a:solidFill>
                  <a:schemeClr val="bg2">
                    <a:lumMod val="90000"/>
                  </a:schemeClr>
                </a:solidFill>
                <a:latin typeface="Poppins" panose="00000500000000000000" pitchFamily="2" charset="0"/>
                <a:cs typeface="Poppins" panose="00000500000000000000" pitchFamily="2" charset="0"/>
              </a:rPr>
              <a:t>New Generation SEZ Business Model Characteristics</a:t>
            </a:r>
          </a:p>
        </p:txBody>
      </p:sp>
      <p:sp>
        <p:nvSpPr>
          <p:cNvPr id="18" name="Rectangle 17">
            <a:extLst>
              <a:ext uri="{FF2B5EF4-FFF2-40B4-BE49-F238E27FC236}">
                <a16:creationId xmlns:a16="http://schemas.microsoft.com/office/drawing/2014/main" id="{BF030700-D0E7-EE9C-461C-4D25E7457CCB}"/>
              </a:ext>
            </a:extLst>
          </p:cNvPr>
          <p:cNvSpPr/>
          <p:nvPr/>
        </p:nvSpPr>
        <p:spPr>
          <a:xfrm>
            <a:off x="3957999" y="4910018"/>
            <a:ext cx="7106267" cy="147732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1D5664EB-787E-B155-ACAF-7F82E0011A4D}"/>
              </a:ext>
            </a:extLst>
          </p:cNvPr>
          <p:cNvSpPr/>
          <p:nvPr/>
        </p:nvSpPr>
        <p:spPr>
          <a:xfrm>
            <a:off x="11064267" y="4910018"/>
            <a:ext cx="137158" cy="147732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20" name="TextBox 19">
            <a:extLst>
              <a:ext uri="{FF2B5EF4-FFF2-40B4-BE49-F238E27FC236}">
                <a16:creationId xmlns:a16="http://schemas.microsoft.com/office/drawing/2014/main" id="{93044AF4-3D01-94E8-F3A6-D32089E74167}"/>
              </a:ext>
            </a:extLst>
          </p:cNvPr>
          <p:cNvSpPr txBox="1"/>
          <p:nvPr/>
        </p:nvSpPr>
        <p:spPr>
          <a:xfrm>
            <a:off x="7423157" y="4984519"/>
            <a:ext cx="1085554" cy="584775"/>
          </a:xfrm>
          <a:prstGeom prst="rect">
            <a:avLst/>
          </a:prstGeom>
          <a:noFill/>
        </p:spPr>
        <p:txBody>
          <a:bodyPr wrap="none" rtlCol="0" anchor="b" anchorCtr="0">
            <a:spAutoFit/>
          </a:bodyPr>
          <a:lstStyle/>
          <a:p>
            <a:r>
              <a:rPr lang="en-US" sz="3200" b="1" dirty="0">
                <a:solidFill>
                  <a:schemeClr val="tx2"/>
                </a:solidFill>
                <a:latin typeface="Poppins" pitchFamily="2" charset="77"/>
                <a:ea typeface="League Spartan" charset="0"/>
                <a:cs typeface="Poppins" pitchFamily="2" charset="77"/>
              </a:rPr>
              <a:t>SDIs</a:t>
            </a:r>
          </a:p>
        </p:txBody>
      </p:sp>
      <p:sp>
        <p:nvSpPr>
          <p:cNvPr id="21" name="TextBox 20">
            <a:extLst>
              <a:ext uri="{FF2B5EF4-FFF2-40B4-BE49-F238E27FC236}">
                <a16:creationId xmlns:a16="http://schemas.microsoft.com/office/drawing/2014/main" id="{1FB43A5B-A53B-B553-C95E-DD5312A85861}"/>
              </a:ext>
            </a:extLst>
          </p:cNvPr>
          <p:cNvSpPr txBox="1"/>
          <p:nvPr/>
        </p:nvSpPr>
        <p:spPr>
          <a:xfrm>
            <a:off x="6237481" y="4917638"/>
            <a:ext cx="883575" cy="1477328"/>
          </a:xfrm>
          <a:prstGeom prst="rect">
            <a:avLst/>
          </a:prstGeom>
          <a:noFill/>
        </p:spPr>
        <p:txBody>
          <a:bodyPr wrap="none" rtlCol="0" anchor="ctr" anchorCtr="0">
            <a:spAutoFit/>
          </a:bodyPr>
          <a:lstStyle/>
          <a:p>
            <a:pPr algn="ctr"/>
            <a:r>
              <a:rPr lang="en-US" sz="9000" b="1" dirty="0">
                <a:solidFill>
                  <a:schemeClr val="accent6"/>
                </a:solidFill>
                <a:latin typeface="Poppins" pitchFamily="2" charset="77"/>
                <a:ea typeface="League Spartan" charset="0"/>
                <a:cs typeface="Poppins" pitchFamily="2" charset="77"/>
              </a:rPr>
              <a:t>3</a:t>
            </a:r>
          </a:p>
        </p:txBody>
      </p:sp>
      <p:sp>
        <p:nvSpPr>
          <p:cNvPr id="22" name="TextBox 21">
            <a:extLst>
              <a:ext uri="{FF2B5EF4-FFF2-40B4-BE49-F238E27FC236}">
                <a16:creationId xmlns:a16="http://schemas.microsoft.com/office/drawing/2014/main" id="{FC0475F3-5C85-68EE-E74E-122F38AF3E15}"/>
              </a:ext>
            </a:extLst>
          </p:cNvPr>
          <p:cNvSpPr txBox="1"/>
          <p:nvPr/>
        </p:nvSpPr>
        <p:spPr>
          <a:xfrm>
            <a:off x="7423157" y="5474044"/>
            <a:ext cx="3155031" cy="523220"/>
          </a:xfrm>
          <a:prstGeom prst="rect">
            <a:avLst/>
          </a:prstGeom>
          <a:noFill/>
        </p:spPr>
        <p:txBody>
          <a:bodyPr wrap="square" rtlCol="0">
            <a:spAutoFit/>
          </a:bodyPr>
          <a:lstStyle/>
          <a:p>
            <a:r>
              <a:rPr lang="en-US" sz="1400" dirty="0">
                <a:solidFill>
                  <a:schemeClr val="tx1">
                    <a:lumMod val="85000"/>
                    <a:lumOff val="15000"/>
                  </a:schemeClr>
                </a:solidFill>
                <a:latin typeface="Poppins" panose="00000500000000000000" pitchFamily="2" charset="0"/>
                <a:cs typeface="Poppins" panose="00000500000000000000" pitchFamily="2" charset="0"/>
              </a:rPr>
              <a:t>Regional Development at the Core of New Generation SEZs</a:t>
            </a:r>
          </a:p>
        </p:txBody>
      </p:sp>
      <p:pic>
        <p:nvPicPr>
          <p:cNvPr id="11" name="Picture 10">
            <a:extLst>
              <a:ext uri="{FF2B5EF4-FFF2-40B4-BE49-F238E27FC236}">
                <a16:creationId xmlns:a16="http://schemas.microsoft.com/office/drawing/2014/main" id="{8AE3A23E-0FE8-BD79-5AE9-C1ED61BE1F76}"/>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0" y="0"/>
            <a:ext cx="3969565" cy="6858000"/>
          </a:xfrm>
          <a:prstGeom prst="rect">
            <a:avLst/>
          </a:prstGeom>
        </p:spPr>
      </p:pic>
    </p:spTree>
    <p:extLst>
      <p:ext uri="{BB962C8B-B14F-4D97-AF65-F5344CB8AC3E}">
        <p14:creationId xmlns:p14="http://schemas.microsoft.com/office/powerpoint/2010/main" val="30482758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9F6528-B8D8-8B54-BAB1-2F8E5639108B}"/>
            </a:ext>
          </a:extLst>
        </p:cNvPr>
        <p:cNvGrpSpPr/>
        <p:nvPr/>
      </p:nvGrpSpPr>
      <p:grpSpPr>
        <a:xfrm>
          <a:off x="0" y="0"/>
          <a:ext cx="0" cy="0"/>
          <a:chOff x="0" y="0"/>
          <a:chExt cx="0" cy="0"/>
        </a:xfrm>
      </p:grpSpPr>
      <p:sp>
        <p:nvSpPr>
          <p:cNvPr id="24" name="Off-page Connector 9">
            <a:extLst>
              <a:ext uri="{FF2B5EF4-FFF2-40B4-BE49-F238E27FC236}">
                <a16:creationId xmlns:a16="http://schemas.microsoft.com/office/drawing/2014/main" id="{E5864B1C-5D6D-938F-1D99-FE568F5FFEB3}"/>
              </a:ext>
            </a:extLst>
          </p:cNvPr>
          <p:cNvSpPr/>
          <p:nvPr/>
        </p:nvSpPr>
        <p:spPr>
          <a:xfrm rot="10800000">
            <a:off x="1396008" y="1661330"/>
            <a:ext cx="4185642" cy="2765064"/>
          </a:xfrm>
          <a:prstGeom prst="flowChartOffpageConnector">
            <a:avLst/>
          </a:pr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52" name="Off-page Connector 9">
            <a:extLst>
              <a:ext uri="{FF2B5EF4-FFF2-40B4-BE49-F238E27FC236}">
                <a16:creationId xmlns:a16="http://schemas.microsoft.com/office/drawing/2014/main" id="{2BF954C3-01F9-00A7-3CED-462A4E9E5176}"/>
              </a:ext>
            </a:extLst>
          </p:cNvPr>
          <p:cNvSpPr/>
          <p:nvPr/>
        </p:nvSpPr>
        <p:spPr>
          <a:xfrm rot="5400000">
            <a:off x="5205404" y="1049101"/>
            <a:ext cx="1781189" cy="9399987"/>
          </a:xfrm>
          <a:prstGeom prst="rect">
            <a:avLst/>
          </a:prstGeom>
          <a:solidFill>
            <a:schemeClr val="accent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23" name="Freeform 8">
            <a:extLst>
              <a:ext uri="{FF2B5EF4-FFF2-40B4-BE49-F238E27FC236}">
                <a16:creationId xmlns:a16="http://schemas.microsoft.com/office/drawing/2014/main" id="{B6AB68DF-5458-6530-B3A6-90F162C7CED1}"/>
              </a:ext>
            </a:extLst>
          </p:cNvPr>
          <p:cNvSpPr/>
          <p:nvPr/>
        </p:nvSpPr>
        <p:spPr>
          <a:xfrm>
            <a:off x="1396008" y="1123156"/>
            <a:ext cx="4185642" cy="2478834"/>
          </a:xfrm>
          <a:custGeom>
            <a:avLst/>
            <a:gdLst>
              <a:gd name="connsiteX0" fmla="*/ 0 w 4855912"/>
              <a:gd name="connsiteY0" fmla="*/ 9143998 h 9144000"/>
              <a:gd name="connsiteX1" fmla="*/ 4855912 w 4855912"/>
              <a:gd name="connsiteY1" fmla="*/ 9143998 h 9144000"/>
              <a:gd name="connsiteX2" fmla="*/ 4855912 w 4855912"/>
              <a:gd name="connsiteY2" fmla="*/ 9144000 h 9144000"/>
              <a:gd name="connsiteX3" fmla="*/ 0 w 4855912"/>
              <a:gd name="connsiteY3" fmla="*/ 9144000 h 9144000"/>
              <a:gd name="connsiteX4" fmla="*/ 0 w 4855912"/>
              <a:gd name="connsiteY4" fmla="*/ 0 h 9144000"/>
              <a:gd name="connsiteX5" fmla="*/ 4855912 w 4855912"/>
              <a:gd name="connsiteY5" fmla="*/ 0 h 9144000"/>
              <a:gd name="connsiteX6" fmla="*/ 4855912 w 4855912"/>
              <a:gd name="connsiteY6" fmla="*/ 4215866 h 9144000"/>
              <a:gd name="connsiteX7" fmla="*/ 2427956 w 4855912"/>
              <a:gd name="connsiteY7" fmla="*/ 2983833 h 9144000"/>
              <a:gd name="connsiteX8" fmla="*/ 0 w 4855912"/>
              <a:gd name="connsiteY8" fmla="*/ 4215866 h 914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55912" h="9144000">
                <a:moveTo>
                  <a:pt x="0" y="9143998"/>
                </a:moveTo>
                <a:lnTo>
                  <a:pt x="4855912" y="9143998"/>
                </a:lnTo>
                <a:lnTo>
                  <a:pt x="4855912" y="9144000"/>
                </a:lnTo>
                <a:lnTo>
                  <a:pt x="0" y="9144000"/>
                </a:lnTo>
                <a:close/>
                <a:moveTo>
                  <a:pt x="0" y="0"/>
                </a:moveTo>
                <a:lnTo>
                  <a:pt x="4855912" y="0"/>
                </a:lnTo>
                <a:lnTo>
                  <a:pt x="4855912" y="4215866"/>
                </a:lnTo>
                <a:lnTo>
                  <a:pt x="2427956" y="2983833"/>
                </a:lnTo>
                <a:lnTo>
                  <a:pt x="0" y="4215866"/>
                </a:lnTo>
                <a:close/>
              </a:path>
            </a:pathLst>
          </a:custGeom>
          <a:solidFill>
            <a:srgbClr val="2E37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25" name="TextBox 24">
            <a:extLst>
              <a:ext uri="{FF2B5EF4-FFF2-40B4-BE49-F238E27FC236}">
                <a16:creationId xmlns:a16="http://schemas.microsoft.com/office/drawing/2014/main" id="{78519BE4-B54A-1168-9808-BD316EA0DE4A}"/>
              </a:ext>
            </a:extLst>
          </p:cNvPr>
          <p:cNvSpPr txBox="1"/>
          <p:nvPr/>
        </p:nvSpPr>
        <p:spPr>
          <a:xfrm>
            <a:off x="2259964" y="1179869"/>
            <a:ext cx="2457724" cy="707886"/>
          </a:xfrm>
          <a:prstGeom prst="rect">
            <a:avLst/>
          </a:prstGeom>
          <a:noFill/>
        </p:spPr>
        <p:txBody>
          <a:bodyPr wrap="none" rtlCol="0" anchor="ctr" anchorCtr="0">
            <a:spAutoFit/>
          </a:bodyPr>
          <a:lstStyle/>
          <a:p>
            <a:pPr algn="ctr"/>
            <a:r>
              <a:rPr lang="en-US" sz="2000" b="1" dirty="0">
                <a:solidFill>
                  <a:schemeClr val="bg1"/>
                </a:solidFill>
                <a:latin typeface="Poppins" pitchFamily="2" charset="77"/>
                <a:ea typeface="League Spartan" charset="0"/>
                <a:cs typeface="Poppins" pitchFamily="2" charset="77"/>
              </a:rPr>
              <a:t>SDI GOVERNANCE</a:t>
            </a:r>
            <a:br>
              <a:rPr lang="en-US" sz="2000" b="1" dirty="0">
                <a:solidFill>
                  <a:schemeClr val="bg1"/>
                </a:solidFill>
                <a:latin typeface="Poppins" pitchFamily="2" charset="77"/>
                <a:ea typeface="League Spartan" charset="0"/>
                <a:cs typeface="Poppins" pitchFamily="2" charset="77"/>
              </a:rPr>
            </a:br>
            <a:r>
              <a:rPr lang="en-US" sz="2000" b="1" dirty="0">
                <a:solidFill>
                  <a:schemeClr val="bg1"/>
                </a:solidFill>
                <a:latin typeface="Poppins" pitchFamily="2" charset="77"/>
                <a:ea typeface="League Spartan" charset="0"/>
                <a:cs typeface="Poppins" pitchFamily="2" charset="77"/>
              </a:rPr>
              <a:t>OVERVIEW</a:t>
            </a:r>
          </a:p>
        </p:txBody>
      </p:sp>
      <p:sp>
        <p:nvSpPr>
          <p:cNvPr id="29" name="Freeform 17">
            <a:extLst>
              <a:ext uri="{FF2B5EF4-FFF2-40B4-BE49-F238E27FC236}">
                <a16:creationId xmlns:a16="http://schemas.microsoft.com/office/drawing/2014/main" id="{ABE9A7A1-6E88-B060-D93C-717A949A993B}"/>
              </a:ext>
            </a:extLst>
          </p:cNvPr>
          <p:cNvSpPr/>
          <p:nvPr/>
        </p:nvSpPr>
        <p:spPr>
          <a:xfrm>
            <a:off x="6610350" y="1123156"/>
            <a:ext cx="4185642" cy="2478834"/>
          </a:xfrm>
          <a:custGeom>
            <a:avLst/>
            <a:gdLst>
              <a:gd name="connsiteX0" fmla="*/ 0 w 4855912"/>
              <a:gd name="connsiteY0" fmla="*/ 9143998 h 9144000"/>
              <a:gd name="connsiteX1" fmla="*/ 4855912 w 4855912"/>
              <a:gd name="connsiteY1" fmla="*/ 9143998 h 9144000"/>
              <a:gd name="connsiteX2" fmla="*/ 4855912 w 4855912"/>
              <a:gd name="connsiteY2" fmla="*/ 9144000 h 9144000"/>
              <a:gd name="connsiteX3" fmla="*/ 0 w 4855912"/>
              <a:gd name="connsiteY3" fmla="*/ 9144000 h 9144000"/>
              <a:gd name="connsiteX4" fmla="*/ 0 w 4855912"/>
              <a:gd name="connsiteY4" fmla="*/ 0 h 9144000"/>
              <a:gd name="connsiteX5" fmla="*/ 4855912 w 4855912"/>
              <a:gd name="connsiteY5" fmla="*/ 0 h 9144000"/>
              <a:gd name="connsiteX6" fmla="*/ 4855912 w 4855912"/>
              <a:gd name="connsiteY6" fmla="*/ 4215866 h 9144000"/>
              <a:gd name="connsiteX7" fmla="*/ 2427956 w 4855912"/>
              <a:gd name="connsiteY7" fmla="*/ 2983833 h 9144000"/>
              <a:gd name="connsiteX8" fmla="*/ 0 w 4855912"/>
              <a:gd name="connsiteY8" fmla="*/ 4215866 h 914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55912" h="9144000">
                <a:moveTo>
                  <a:pt x="0" y="9143998"/>
                </a:moveTo>
                <a:lnTo>
                  <a:pt x="4855912" y="9143998"/>
                </a:lnTo>
                <a:lnTo>
                  <a:pt x="4855912" y="9144000"/>
                </a:lnTo>
                <a:lnTo>
                  <a:pt x="0" y="9144000"/>
                </a:lnTo>
                <a:close/>
                <a:moveTo>
                  <a:pt x="0" y="0"/>
                </a:moveTo>
                <a:lnTo>
                  <a:pt x="4855912" y="0"/>
                </a:lnTo>
                <a:lnTo>
                  <a:pt x="4855912" y="4215866"/>
                </a:lnTo>
                <a:lnTo>
                  <a:pt x="2427956" y="2983833"/>
                </a:lnTo>
                <a:lnTo>
                  <a:pt x="0" y="4215866"/>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0" name="Off-page Connector 18">
            <a:extLst>
              <a:ext uri="{FF2B5EF4-FFF2-40B4-BE49-F238E27FC236}">
                <a16:creationId xmlns:a16="http://schemas.microsoft.com/office/drawing/2014/main" id="{507E8C0D-D668-CC13-611A-943449AC680A}"/>
              </a:ext>
            </a:extLst>
          </p:cNvPr>
          <p:cNvSpPr/>
          <p:nvPr/>
        </p:nvSpPr>
        <p:spPr>
          <a:xfrm rot="10800000">
            <a:off x="6610350" y="1276154"/>
            <a:ext cx="4185642" cy="3150240"/>
          </a:xfrm>
          <a:prstGeom prst="flowChartOffpageConnector">
            <a:avLst/>
          </a:prstGeom>
          <a:solidFill>
            <a:schemeClr val="accent6">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1" name="TextBox 30">
            <a:extLst>
              <a:ext uri="{FF2B5EF4-FFF2-40B4-BE49-F238E27FC236}">
                <a16:creationId xmlns:a16="http://schemas.microsoft.com/office/drawing/2014/main" id="{CF9B41BC-411D-1565-866F-EFCF0398A85A}"/>
              </a:ext>
            </a:extLst>
          </p:cNvPr>
          <p:cNvSpPr txBox="1"/>
          <p:nvPr/>
        </p:nvSpPr>
        <p:spPr>
          <a:xfrm>
            <a:off x="7744415" y="1179869"/>
            <a:ext cx="1917512" cy="707886"/>
          </a:xfrm>
          <a:prstGeom prst="rect">
            <a:avLst/>
          </a:prstGeom>
          <a:noFill/>
        </p:spPr>
        <p:txBody>
          <a:bodyPr wrap="none" rtlCol="0" anchor="ctr" anchorCtr="0">
            <a:spAutoFit/>
          </a:bodyPr>
          <a:lstStyle/>
          <a:p>
            <a:pPr algn="ctr"/>
            <a:r>
              <a:rPr lang="en-US" sz="2000" b="1" dirty="0">
                <a:solidFill>
                  <a:schemeClr val="bg1"/>
                </a:solidFill>
                <a:latin typeface="Poppins" pitchFamily="2" charset="77"/>
                <a:ea typeface="League Spartan" charset="0"/>
                <a:cs typeface="Poppins" pitchFamily="2" charset="77"/>
              </a:rPr>
              <a:t>INTEGRATION</a:t>
            </a:r>
          </a:p>
          <a:p>
            <a:pPr algn="ctr"/>
            <a:r>
              <a:rPr lang="en-US" sz="2000" b="1" dirty="0">
                <a:solidFill>
                  <a:schemeClr val="bg1"/>
                </a:solidFill>
                <a:latin typeface="Poppins" pitchFamily="2" charset="77"/>
                <a:ea typeface="League Spartan" charset="0"/>
                <a:cs typeface="Poppins" pitchFamily="2" charset="77"/>
              </a:rPr>
              <a:t>LEVELS</a:t>
            </a:r>
          </a:p>
        </p:txBody>
      </p:sp>
      <p:sp>
        <p:nvSpPr>
          <p:cNvPr id="42" name="TextBox 41">
            <a:extLst>
              <a:ext uri="{FF2B5EF4-FFF2-40B4-BE49-F238E27FC236}">
                <a16:creationId xmlns:a16="http://schemas.microsoft.com/office/drawing/2014/main" id="{8F55EDF8-BD1E-6BF0-3CEB-D83090EC84B8}"/>
              </a:ext>
            </a:extLst>
          </p:cNvPr>
          <p:cNvSpPr txBox="1"/>
          <p:nvPr/>
        </p:nvSpPr>
        <p:spPr>
          <a:xfrm>
            <a:off x="1396006" y="2334371"/>
            <a:ext cx="4185641" cy="2031325"/>
          </a:xfrm>
          <a:prstGeom prst="rect">
            <a:avLst/>
          </a:prstGeom>
          <a:noFill/>
        </p:spPr>
        <p:txBody>
          <a:bodyPr wrap="square" rtlCol="0">
            <a:spAutoFit/>
          </a:bodyPr>
          <a:lstStyle/>
          <a:p>
            <a:r>
              <a:rPr lang="en-US" sz="1400" b="1" dirty="0">
                <a:latin typeface="Poppins"/>
              </a:rPr>
              <a:t>Strategic Investment Frameworks</a:t>
            </a:r>
          </a:p>
          <a:p>
            <a:r>
              <a:rPr lang="en-GB" sz="1400" dirty="0">
                <a:latin typeface="Poppins"/>
              </a:rPr>
              <a:t>SDIs are strategic frameworks guiding public-private investment in land use, infrastructure, mobility, human resources, and environmental resilience</a:t>
            </a:r>
          </a:p>
          <a:p>
            <a:endParaRPr lang="en-GB" sz="1400" dirty="0">
              <a:latin typeface="Poppins"/>
            </a:endParaRPr>
          </a:p>
          <a:p>
            <a:r>
              <a:rPr lang="en-GB" sz="1400" b="1" dirty="0">
                <a:latin typeface="Poppins"/>
              </a:rPr>
              <a:t>Multi-Sector Coordination</a:t>
            </a:r>
          </a:p>
          <a:p>
            <a:r>
              <a:rPr lang="en-GB" sz="1400" dirty="0">
                <a:latin typeface="Poppins"/>
              </a:rPr>
              <a:t>Comprehensive coordination across multiple sectors and governance levels</a:t>
            </a:r>
          </a:p>
        </p:txBody>
      </p:sp>
      <p:sp>
        <p:nvSpPr>
          <p:cNvPr id="73" name="Rectangle 72">
            <a:extLst>
              <a:ext uri="{FF2B5EF4-FFF2-40B4-BE49-F238E27FC236}">
                <a16:creationId xmlns:a16="http://schemas.microsoft.com/office/drawing/2014/main" id="{E3BF7018-BFC2-6F45-AB8F-A1B3DB196A9C}"/>
              </a:ext>
            </a:extLst>
          </p:cNvPr>
          <p:cNvSpPr/>
          <p:nvPr/>
        </p:nvSpPr>
        <p:spPr>
          <a:xfrm>
            <a:off x="1393510" y="4543478"/>
            <a:ext cx="9409226" cy="379853"/>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b="1" dirty="0">
                <a:latin typeface="Poppins" panose="00000500000000000000" pitchFamily="2" charset="0"/>
                <a:cs typeface="Poppins" panose="00000500000000000000" pitchFamily="2" charset="0"/>
              </a:rPr>
              <a:t>CRITICAL SDI IMPLEMENTATION CHALLENGES</a:t>
            </a:r>
            <a:endParaRPr lang="en-ZA" sz="1400" b="1" dirty="0">
              <a:latin typeface="Poppins" panose="00000500000000000000" pitchFamily="2" charset="0"/>
              <a:cs typeface="Poppins" panose="00000500000000000000" pitchFamily="2" charset="0"/>
            </a:endParaRPr>
          </a:p>
        </p:txBody>
      </p:sp>
      <p:sp>
        <p:nvSpPr>
          <p:cNvPr id="2" name="TextBox 1">
            <a:extLst>
              <a:ext uri="{FF2B5EF4-FFF2-40B4-BE49-F238E27FC236}">
                <a16:creationId xmlns:a16="http://schemas.microsoft.com/office/drawing/2014/main" id="{BB756DB5-222D-767F-80BD-F4AED16D5BE7}"/>
              </a:ext>
            </a:extLst>
          </p:cNvPr>
          <p:cNvSpPr txBox="1"/>
          <p:nvPr/>
        </p:nvSpPr>
        <p:spPr>
          <a:xfrm>
            <a:off x="6635436" y="2549814"/>
            <a:ext cx="4185641" cy="1600438"/>
          </a:xfrm>
          <a:prstGeom prst="rect">
            <a:avLst/>
          </a:prstGeom>
          <a:noFill/>
        </p:spPr>
        <p:txBody>
          <a:bodyPr wrap="square" rtlCol="0">
            <a:spAutoFit/>
          </a:bodyPr>
          <a:lstStyle/>
          <a:p>
            <a:r>
              <a:rPr lang="en-GB" sz="1400" b="1" dirty="0">
                <a:latin typeface="Poppins"/>
              </a:rPr>
              <a:t>1. Vertical Integration</a:t>
            </a:r>
          </a:p>
          <a:p>
            <a:r>
              <a:rPr lang="en-GB" sz="1400" dirty="0">
                <a:latin typeface="Poppins"/>
              </a:rPr>
              <a:t>National-Regional-Municipal policy alignment</a:t>
            </a:r>
          </a:p>
          <a:p>
            <a:endParaRPr lang="en-GB" sz="1400" dirty="0">
              <a:latin typeface="Poppins"/>
            </a:endParaRPr>
          </a:p>
          <a:p>
            <a:r>
              <a:rPr lang="en-GB" sz="1400" b="1" dirty="0">
                <a:latin typeface="Poppins"/>
              </a:rPr>
              <a:t>2. Horizontal Integration</a:t>
            </a:r>
          </a:p>
          <a:p>
            <a:r>
              <a:rPr lang="en-GB" sz="1400" dirty="0">
                <a:latin typeface="Poppins"/>
              </a:rPr>
              <a:t>Land use, transport, environment, and social services coordination</a:t>
            </a:r>
          </a:p>
        </p:txBody>
      </p:sp>
      <p:sp>
        <p:nvSpPr>
          <p:cNvPr id="4" name="TextBox 3">
            <a:extLst>
              <a:ext uri="{FF2B5EF4-FFF2-40B4-BE49-F238E27FC236}">
                <a16:creationId xmlns:a16="http://schemas.microsoft.com/office/drawing/2014/main" id="{A8A1FCC6-8B7D-7B6B-037E-A807D46B9361}"/>
              </a:ext>
            </a:extLst>
          </p:cNvPr>
          <p:cNvSpPr txBox="1"/>
          <p:nvPr/>
        </p:nvSpPr>
        <p:spPr>
          <a:xfrm>
            <a:off x="1453497" y="5051605"/>
            <a:ext cx="9285006" cy="1528624"/>
          </a:xfrm>
          <a:prstGeom prst="rect">
            <a:avLst/>
          </a:prstGeom>
          <a:noFill/>
        </p:spPr>
        <p:txBody>
          <a:bodyPr wrap="square" rtlCol="0">
            <a:spAutoFit/>
          </a:bodyPr>
          <a:lstStyle/>
          <a:p>
            <a:pPr>
              <a:spcBef>
                <a:spcPts val="700"/>
              </a:spcBef>
            </a:pPr>
            <a:r>
              <a:rPr lang="en-GB" sz="1400" dirty="0">
                <a:latin typeface="Poppins"/>
              </a:rPr>
              <a:t>Persistent infrastructure deficits – limiting connectivity</a:t>
            </a:r>
          </a:p>
          <a:p>
            <a:pPr>
              <a:spcBef>
                <a:spcPts val="700"/>
              </a:spcBef>
            </a:pPr>
            <a:r>
              <a:rPr lang="en-GB" sz="1400" dirty="0">
                <a:latin typeface="Poppins"/>
              </a:rPr>
              <a:t>Financing gaps – preventing timely execution of planned operations</a:t>
            </a:r>
          </a:p>
          <a:p>
            <a:pPr>
              <a:spcBef>
                <a:spcPts val="700"/>
              </a:spcBef>
            </a:pPr>
            <a:r>
              <a:rPr lang="en-GB" sz="1400" dirty="0">
                <a:latin typeface="Poppins"/>
              </a:rPr>
              <a:t>Project implementation delays – Due to bureaucratic bottlenecks</a:t>
            </a:r>
          </a:p>
          <a:p>
            <a:pPr>
              <a:spcBef>
                <a:spcPts val="700"/>
              </a:spcBef>
            </a:pPr>
            <a:r>
              <a:rPr lang="en-GB" sz="1400" dirty="0">
                <a:latin typeface="Poppins"/>
              </a:rPr>
              <a:t>Weak governance accountability – Undermining coordination</a:t>
            </a:r>
          </a:p>
          <a:p>
            <a:pPr>
              <a:spcBef>
                <a:spcPts val="700"/>
              </a:spcBef>
            </a:pPr>
            <a:r>
              <a:rPr lang="en-GB" sz="1400" dirty="0">
                <a:latin typeface="Poppins"/>
              </a:rPr>
              <a:t>Environmental impact assessments – Water scarcity and mining discharge extending timelines</a:t>
            </a:r>
          </a:p>
        </p:txBody>
      </p:sp>
      <p:sp>
        <p:nvSpPr>
          <p:cNvPr id="7" name="Title 2">
            <a:extLst>
              <a:ext uri="{FF2B5EF4-FFF2-40B4-BE49-F238E27FC236}">
                <a16:creationId xmlns:a16="http://schemas.microsoft.com/office/drawing/2014/main" id="{22D2817F-6EA8-FED8-CE00-9FBE6E71D5BE}"/>
              </a:ext>
            </a:extLst>
          </p:cNvPr>
          <p:cNvSpPr txBox="1">
            <a:spLocks/>
          </p:cNvSpPr>
          <p:nvPr/>
        </p:nvSpPr>
        <p:spPr>
          <a:xfrm>
            <a:off x="123825" y="170481"/>
            <a:ext cx="11944350" cy="717050"/>
          </a:xfrm>
          <a:prstGeom prst="rect">
            <a:avLst/>
          </a:prstGeom>
        </p:spPr>
        <p:txBody>
          <a:bodyPr vert="horz" lIns="91440" tIns="45720" rIns="91440" bIns="45720" rtlCol="0" anchor="t" anchorCtr="0">
            <a:normAutofit/>
          </a:bodyPr>
          <a:lstStyle>
            <a:lvl1pPr algn="l" defTabSz="914400" rtl="0" eaLnBrk="1" latinLnBrk="0" hangingPunct="1">
              <a:lnSpc>
                <a:spcPct val="90000"/>
              </a:lnSpc>
              <a:spcBef>
                <a:spcPct val="0"/>
              </a:spcBef>
              <a:buNone/>
              <a:defRPr sz="4400" b="0" kern="1200" cap="none" spc="-150" baseline="0">
                <a:solidFill>
                  <a:srgbClr val="2E3790"/>
                </a:solidFill>
                <a:latin typeface="DIN" panose="02000503040000020004" pitchFamily="2" charset="0"/>
                <a:ea typeface="+mj-ea"/>
                <a:cs typeface="+mj-cs"/>
              </a:defRPr>
            </a:lvl1pPr>
          </a:lstStyle>
          <a:p>
            <a:pPr algn="ctr"/>
            <a:r>
              <a:rPr lang="en-GB" sz="2200" b="1" spc="0" dirty="0">
                <a:latin typeface="Poppins" panose="00000500000000000000" pitchFamily="2" charset="0"/>
                <a:cs typeface="Poppins" panose="00000500000000000000" pitchFamily="2" charset="0"/>
              </a:rPr>
              <a:t>SPATIAL DEVELOPMENT INITIATIVES</a:t>
            </a:r>
            <a:endParaRPr lang="en-GB" sz="1400" b="1" spc="0" dirty="0">
              <a:latin typeface="Poppins" panose="00000500000000000000" pitchFamily="2" charset="0"/>
              <a:cs typeface="Poppins" panose="00000500000000000000" pitchFamily="2" charset="0"/>
            </a:endParaRPr>
          </a:p>
          <a:p>
            <a:pPr algn="ctr"/>
            <a:r>
              <a:rPr lang="en-GB" sz="1400" spc="0" dirty="0">
                <a:latin typeface="Poppins" panose="00000500000000000000" pitchFamily="2" charset="0"/>
                <a:cs typeface="Poppins" panose="00000500000000000000" pitchFamily="2" charset="0"/>
              </a:rPr>
              <a:t>A framework for local economic development</a:t>
            </a:r>
            <a:endParaRPr lang="en-ZA" sz="1400" spc="0" dirty="0">
              <a:latin typeface="Poppins" panose="00000500000000000000" pitchFamily="2" charset="0"/>
              <a:cs typeface="Poppins" panose="00000500000000000000" pitchFamily="2" charset="0"/>
            </a:endParaRPr>
          </a:p>
        </p:txBody>
      </p:sp>
      <p:sp>
        <p:nvSpPr>
          <p:cNvPr id="8" name="Rectangle 7">
            <a:extLst>
              <a:ext uri="{FF2B5EF4-FFF2-40B4-BE49-F238E27FC236}">
                <a16:creationId xmlns:a16="http://schemas.microsoft.com/office/drawing/2014/main" id="{FBEC4E80-E017-80D0-225D-42C6D41F02C4}"/>
              </a:ext>
            </a:extLst>
          </p:cNvPr>
          <p:cNvSpPr/>
          <p:nvPr/>
        </p:nvSpPr>
        <p:spPr>
          <a:xfrm>
            <a:off x="0" y="6696075"/>
            <a:ext cx="12192000" cy="161925"/>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22781833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0EAEB2-96CB-B64C-1574-D7A335FC471F}"/>
            </a:ext>
          </a:extLst>
        </p:cNvPr>
        <p:cNvGrpSpPr/>
        <p:nvPr/>
      </p:nvGrpSpPr>
      <p:grpSpPr>
        <a:xfrm>
          <a:off x="0" y="0"/>
          <a:ext cx="0" cy="0"/>
          <a:chOff x="0" y="0"/>
          <a:chExt cx="0" cy="0"/>
        </a:xfrm>
      </p:grpSpPr>
      <p:sp>
        <p:nvSpPr>
          <p:cNvPr id="41" name="Title 2">
            <a:extLst>
              <a:ext uri="{FF2B5EF4-FFF2-40B4-BE49-F238E27FC236}">
                <a16:creationId xmlns:a16="http://schemas.microsoft.com/office/drawing/2014/main" id="{137BAF88-62AD-BDF9-6819-0EE7F1BCCA69}"/>
              </a:ext>
            </a:extLst>
          </p:cNvPr>
          <p:cNvSpPr txBox="1">
            <a:spLocks/>
          </p:cNvSpPr>
          <p:nvPr/>
        </p:nvSpPr>
        <p:spPr>
          <a:xfrm>
            <a:off x="123825" y="170481"/>
            <a:ext cx="11944350" cy="717050"/>
          </a:xfrm>
          <a:prstGeom prst="rect">
            <a:avLst/>
          </a:prstGeom>
        </p:spPr>
        <p:txBody>
          <a:bodyPr vert="horz" lIns="91440" tIns="45720" rIns="91440" bIns="45720" rtlCol="0" anchor="t" anchorCtr="0">
            <a:normAutofit/>
          </a:bodyPr>
          <a:lstStyle>
            <a:lvl1pPr algn="l" defTabSz="914400" rtl="0" eaLnBrk="1" latinLnBrk="0" hangingPunct="1">
              <a:lnSpc>
                <a:spcPct val="90000"/>
              </a:lnSpc>
              <a:spcBef>
                <a:spcPct val="0"/>
              </a:spcBef>
              <a:buNone/>
              <a:defRPr sz="4400" b="0" kern="1200" cap="none" spc="-150" baseline="0">
                <a:solidFill>
                  <a:srgbClr val="2E3790"/>
                </a:solidFill>
                <a:latin typeface="DIN" panose="02000503040000020004" pitchFamily="2" charset="0"/>
                <a:ea typeface="+mj-ea"/>
                <a:cs typeface="+mj-cs"/>
              </a:defRPr>
            </a:lvl1pPr>
          </a:lstStyle>
          <a:p>
            <a:pPr algn="ctr"/>
            <a:r>
              <a:rPr lang="en-GB" sz="2200" b="1" spc="0" dirty="0">
                <a:latin typeface="Poppins" panose="00000500000000000000" pitchFamily="2" charset="0"/>
                <a:cs typeface="Poppins" panose="00000500000000000000" pitchFamily="2" charset="0"/>
              </a:rPr>
              <a:t>SEZ INTEGRATION IN SPATIAL DEVELOPMENT INITIATIVES</a:t>
            </a:r>
            <a:endParaRPr lang="en-GB" sz="1400" b="1" spc="0" dirty="0">
              <a:latin typeface="Poppins" panose="00000500000000000000" pitchFamily="2" charset="0"/>
              <a:cs typeface="Poppins" panose="00000500000000000000" pitchFamily="2" charset="0"/>
            </a:endParaRPr>
          </a:p>
          <a:p>
            <a:pPr algn="ctr"/>
            <a:r>
              <a:rPr lang="en-GB" sz="1400" spc="0" dirty="0">
                <a:latin typeface="Poppins" panose="00000500000000000000" pitchFamily="2" charset="0"/>
                <a:cs typeface="Poppins" panose="00000500000000000000" pitchFamily="2" charset="0"/>
              </a:rPr>
              <a:t>South Africa: A reference model</a:t>
            </a:r>
            <a:endParaRPr lang="en-ZA" sz="1400" spc="0" dirty="0">
              <a:latin typeface="Poppins" panose="00000500000000000000" pitchFamily="2" charset="0"/>
              <a:cs typeface="Poppins" panose="00000500000000000000" pitchFamily="2" charset="0"/>
            </a:endParaRPr>
          </a:p>
        </p:txBody>
      </p:sp>
      <p:sp>
        <p:nvSpPr>
          <p:cNvPr id="10" name="Right Arrow 4">
            <a:extLst>
              <a:ext uri="{FF2B5EF4-FFF2-40B4-BE49-F238E27FC236}">
                <a16:creationId xmlns:a16="http://schemas.microsoft.com/office/drawing/2014/main" id="{B63245DD-8A72-28D7-17EA-D763FE6EE406}"/>
              </a:ext>
            </a:extLst>
          </p:cNvPr>
          <p:cNvSpPr/>
          <p:nvPr/>
        </p:nvSpPr>
        <p:spPr>
          <a:xfrm>
            <a:off x="9220200" y="3820350"/>
            <a:ext cx="2632290" cy="541070"/>
          </a:xfrm>
          <a:prstGeom prst="rightArrow">
            <a:avLst>
              <a:gd name="adj1" fmla="val 50000"/>
              <a:gd name="adj2" fmla="val 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Arrow 4">
            <a:extLst>
              <a:ext uri="{FF2B5EF4-FFF2-40B4-BE49-F238E27FC236}">
                <a16:creationId xmlns:a16="http://schemas.microsoft.com/office/drawing/2014/main" id="{AB8BE41B-7DB2-66EB-3F03-B66587E4F1C4}"/>
              </a:ext>
            </a:extLst>
          </p:cNvPr>
          <p:cNvSpPr/>
          <p:nvPr/>
        </p:nvSpPr>
        <p:spPr>
          <a:xfrm>
            <a:off x="6962775" y="3820350"/>
            <a:ext cx="2632290" cy="541070"/>
          </a:xfrm>
          <a:prstGeom prst="rightArrow">
            <a:avLst>
              <a:gd name="adj1" fmla="val 50000"/>
              <a:gd name="adj2" fmla="val 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Arrow 4">
            <a:extLst>
              <a:ext uri="{FF2B5EF4-FFF2-40B4-BE49-F238E27FC236}">
                <a16:creationId xmlns:a16="http://schemas.microsoft.com/office/drawing/2014/main" id="{9F4D1BB5-3EE3-2154-A4D2-D8321BA99A19}"/>
              </a:ext>
            </a:extLst>
          </p:cNvPr>
          <p:cNvSpPr/>
          <p:nvPr/>
        </p:nvSpPr>
        <p:spPr>
          <a:xfrm>
            <a:off x="4705350" y="3820350"/>
            <a:ext cx="2632290" cy="541070"/>
          </a:xfrm>
          <a:prstGeom prst="rightArrow">
            <a:avLst>
              <a:gd name="adj1" fmla="val 50000"/>
              <a:gd name="adj2" fmla="val 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Arrow 4">
            <a:extLst>
              <a:ext uri="{FF2B5EF4-FFF2-40B4-BE49-F238E27FC236}">
                <a16:creationId xmlns:a16="http://schemas.microsoft.com/office/drawing/2014/main" id="{91CC72D4-0C62-8B60-D1E6-E823891B6933}"/>
              </a:ext>
            </a:extLst>
          </p:cNvPr>
          <p:cNvSpPr/>
          <p:nvPr/>
        </p:nvSpPr>
        <p:spPr>
          <a:xfrm>
            <a:off x="2435010" y="3820350"/>
            <a:ext cx="2632290" cy="541070"/>
          </a:xfrm>
          <a:prstGeom prst="rightArrow">
            <a:avLst>
              <a:gd name="adj1" fmla="val 50000"/>
              <a:gd name="adj2" fmla="val 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ight Arrow 4">
            <a:extLst>
              <a:ext uri="{FF2B5EF4-FFF2-40B4-BE49-F238E27FC236}">
                <a16:creationId xmlns:a16="http://schemas.microsoft.com/office/drawing/2014/main" id="{1749FB03-DE2A-E87C-A639-170BB7F5BAC9}"/>
              </a:ext>
            </a:extLst>
          </p:cNvPr>
          <p:cNvSpPr/>
          <p:nvPr/>
        </p:nvSpPr>
        <p:spPr>
          <a:xfrm>
            <a:off x="177585" y="3820350"/>
            <a:ext cx="2632290" cy="541070"/>
          </a:xfrm>
          <a:prstGeom prst="rightArrow">
            <a:avLst>
              <a:gd name="adj1" fmla="val 50000"/>
              <a:gd name="adj2" fmla="val 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F33FEDD9-3659-812A-BD11-38712AC002B6}"/>
              </a:ext>
            </a:extLst>
          </p:cNvPr>
          <p:cNvSpPr txBox="1"/>
          <p:nvPr/>
        </p:nvSpPr>
        <p:spPr>
          <a:xfrm>
            <a:off x="720067" y="1631356"/>
            <a:ext cx="2197869" cy="523220"/>
          </a:xfrm>
          <a:prstGeom prst="rect">
            <a:avLst/>
          </a:prstGeom>
          <a:noFill/>
        </p:spPr>
        <p:txBody>
          <a:bodyPr wrap="square" rtlCol="0" anchor="ctr" anchorCtr="0">
            <a:spAutoFit/>
          </a:bodyPr>
          <a:lstStyle/>
          <a:p>
            <a:r>
              <a:rPr lang="en-US" sz="1400" b="1" dirty="0">
                <a:solidFill>
                  <a:schemeClr val="tx2"/>
                </a:solidFill>
                <a:latin typeface="Poppins" panose="00000500000000000000" pitchFamily="2" charset="0"/>
                <a:ea typeface="League Spartan" charset="0"/>
                <a:cs typeface="Poppins" panose="00000500000000000000" pitchFamily="2" charset="0"/>
              </a:rPr>
              <a:t>1. Richards Bay IDZ (KwaZulu-Natal)</a:t>
            </a:r>
          </a:p>
        </p:txBody>
      </p:sp>
      <p:sp>
        <p:nvSpPr>
          <p:cNvPr id="20" name="Subtitle 2">
            <a:extLst>
              <a:ext uri="{FF2B5EF4-FFF2-40B4-BE49-F238E27FC236}">
                <a16:creationId xmlns:a16="http://schemas.microsoft.com/office/drawing/2014/main" id="{09648E59-10AD-91E4-7E13-87235D7A2BDE}"/>
              </a:ext>
            </a:extLst>
          </p:cNvPr>
          <p:cNvSpPr txBox="1">
            <a:spLocks/>
          </p:cNvSpPr>
          <p:nvPr/>
        </p:nvSpPr>
        <p:spPr>
          <a:xfrm>
            <a:off x="720067" y="2154576"/>
            <a:ext cx="2197869" cy="1015663"/>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sz="1200" dirty="0">
                <a:solidFill>
                  <a:schemeClr val="tx1"/>
                </a:solidFill>
                <a:latin typeface="Poppins" panose="00000500000000000000" pitchFamily="2" charset="0"/>
                <a:ea typeface="Lato Light" panose="020F0502020204030203" pitchFamily="34" charset="0"/>
                <a:cs typeface="Poppins" panose="00000500000000000000" pitchFamily="2" charset="0"/>
              </a:rPr>
              <a:t>Supplier Development Program supporting local SMEs, strategically linked to the Maputo Corridor trade route</a:t>
            </a:r>
          </a:p>
        </p:txBody>
      </p:sp>
      <p:sp>
        <p:nvSpPr>
          <p:cNvPr id="21" name="TextBox 20">
            <a:extLst>
              <a:ext uri="{FF2B5EF4-FFF2-40B4-BE49-F238E27FC236}">
                <a16:creationId xmlns:a16="http://schemas.microsoft.com/office/drawing/2014/main" id="{D82BEE64-D110-8977-4187-B9903459A757}"/>
              </a:ext>
            </a:extLst>
          </p:cNvPr>
          <p:cNvSpPr txBox="1"/>
          <p:nvPr/>
        </p:nvSpPr>
        <p:spPr>
          <a:xfrm>
            <a:off x="1582457" y="4797454"/>
            <a:ext cx="4648976" cy="307777"/>
          </a:xfrm>
          <a:prstGeom prst="rect">
            <a:avLst/>
          </a:prstGeom>
          <a:noFill/>
        </p:spPr>
        <p:txBody>
          <a:bodyPr wrap="square" rtlCol="0" anchor="ctr" anchorCtr="0">
            <a:spAutoFit/>
          </a:bodyPr>
          <a:lstStyle/>
          <a:p>
            <a:r>
              <a:rPr lang="en-US" sz="1400" b="1" dirty="0">
                <a:solidFill>
                  <a:schemeClr val="tx2"/>
                </a:solidFill>
                <a:latin typeface="Poppins" panose="00000500000000000000" pitchFamily="2" charset="0"/>
                <a:ea typeface="League Spartan" charset="0"/>
                <a:cs typeface="Poppins" panose="00000500000000000000" pitchFamily="2" charset="0"/>
              </a:rPr>
              <a:t>2. Saldanha Bay IDZ (Western Cape)</a:t>
            </a:r>
          </a:p>
        </p:txBody>
      </p:sp>
      <p:sp>
        <p:nvSpPr>
          <p:cNvPr id="22" name="Subtitle 2">
            <a:extLst>
              <a:ext uri="{FF2B5EF4-FFF2-40B4-BE49-F238E27FC236}">
                <a16:creationId xmlns:a16="http://schemas.microsoft.com/office/drawing/2014/main" id="{42153D6A-BD0F-1F96-9E75-E0450DF1309B}"/>
              </a:ext>
            </a:extLst>
          </p:cNvPr>
          <p:cNvSpPr txBox="1">
            <a:spLocks/>
          </p:cNvSpPr>
          <p:nvPr/>
        </p:nvSpPr>
        <p:spPr>
          <a:xfrm>
            <a:off x="1582457" y="5105231"/>
            <a:ext cx="4648976" cy="1200329"/>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sz="1200" dirty="0">
                <a:solidFill>
                  <a:schemeClr val="tx1"/>
                </a:solidFill>
                <a:latin typeface="Poppins" panose="00000500000000000000" pitchFamily="2" charset="0"/>
                <a:ea typeface="Lato Light" panose="020F0502020204030203" pitchFamily="34" charset="0"/>
                <a:cs typeface="Poppins" panose="00000500000000000000" pitchFamily="2" charset="0"/>
              </a:rPr>
              <a:t>Marginalized coastal region transformed into a dynamic industrial zone . Saldanha Bay IDZ has  contributed to local economic development through industrial diversification, job creation, infrastructure upgrading, skills development, and the attraction of investment linked to the maritime, logistics, energy, and oil and gas service sectors.</a:t>
            </a:r>
          </a:p>
        </p:txBody>
      </p:sp>
      <p:sp>
        <p:nvSpPr>
          <p:cNvPr id="26" name="TextBox 25">
            <a:extLst>
              <a:ext uri="{FF2B5EF4-FFF2-40B4-BE49-F238E27FC236}">
                <a16:creationId xmlns:a16="http://schemas.microsoft.com/office/drawing/2014/main" id="{F7A454CE-DEDC-3155-9E9C-6DA9BF18E7D4}"/>
              </a:ext>
            </a:extLst>
          </p:cNvPr>
          <p:cNvSpPr txBox="1"/>
          <p:nvPr/>
        </p:nvSpPr>
        <p:spPr>
          <a:xfrm>
            <a:off x="3806289" y="1631356"/>
            <a:ext cx="3430695" cy="307777"/>
          </a:xfrm>
          <a:prstGeom prst="rect">
            <a:avLst/>
          </a:prstGeom>
          <a:noFill/>
        </p:spPr>
        <p:txBody>
          <a:bodyPr wrap="square" rtlCol="0" anchor="ctr" anchorCtr="0">
            <a:spAutoFit/>
          </a:bodyPr>
          <a:lstStyle/>
          <a:p>
            <a:r>
              <a:rPr lang="en-US" sz="1400" b="1" dirty="0">
                <a:solidFill>
                  <a:schemeClr val="tx2"/>
                </a:solidFill>
                <a:latin typeface="Poppins" panose="00000500000000000000" pitchFamily="2" charset="0"/>
                <a:ea typeface="League Spartan" charset="0"/>
                <a:cs typeface="Poppins" panose="00000500000000000000" pitchFamily="2" charset="0"/>
              </a:rPr>
              <a:t>3. COEGA IDZ (Eastern Cape)</a:t>
            </a:r>
          </a:p>
        </p:txBody>
      </p:sp>
      <p:sp>
        <p:nvSpPr>
          <p:cNvPr id="27" name="Subtitle 2">
            <a:extLst>
              <a:ext uri="{FF2B5EF4-FFF2-40B4-BE49-F238E27FC236}">
                <a16:creationId xmlns:a16="http://schemas.microsoft.com/office/drawing/2014/main" id="{F0507B70-2020-335E-832E-2488F55BD47F}"/>
              </a:ext>
            </a:extLst>
          </p:cNvPr>
          <p:cNvSpPr txBox="1">
            <a:spLocks/>
          </p:cNvSpPr>
          <p:nvPr/>
        </p:nvSpPr>
        <p:spPr>
          <a:xfrm>
            <a:off x="3806289" y="1939133"/>
            <a:ext cx="3586710" cy="1384995"/>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sz="1200" dirty="0">
                <a:solidFill>
                  <a:schemeClr val="tx1"/>
                </a:solidFill>
                <a:latin typeface="Poppins" panose="00000500000000000000" pitchFamily="2" charset="0"/>
                <a:ea typeface="Lato Light" panose="020F0502020204030203" pitchFamily="34" charset="0"/>
                <a:cs typeface="Poppins" panose="00000500000000000000" pitchFamily="2" charset="0"/>
              </a:rPr>
              <a:t>Integrated with Nelson Mandela Bay Municipality (NMBM) for regional economic development. Dedicated SME upgrading program with local impact targets. Planned vaccine manufacturing hub and 440-hectare aquaculture project for ocean economy acceleration.</a:t>
            </a:r>
          </a:p>
        </p:txBody>
      </p:sp>
      <p:sp>
        <p:nvSpPr>
          <p:cNvPr id="32" name="TextBox 31">
            <a:extLst>
              <a:ext uri="{FF2B5EF4-FFF2-40B4-BE49-F238E27FC236}">
                <a16:creationId xmlns:a16="http://schemas.microsoft.com/office/drawing/2014/main" id="{DF8AA348-E92F-67DC-0E9E-A9EF9BAA60EC}"/>
              </a:ext>
            </a:extLst>
          </p:cNvPr>
          <p:cNvSpPr txBox="1"/>
          <p:nvPr/>
        </p:nvSpPr>
        <p:spPr>
          <a:xfrm>
            <a:off x="7879512" y="1631832"/>
            <a:ext cx="3972978" cy="307777"/>
          </a:xfrm>
          <a:prstGeom prst="rect">
            <a:avLst/>
          </a:prstGeom>
          <a:noFill/>
        </p:spPr>
        <p:txBody>
          <a:bodyPr wrap="square" rtlCol="0" anchor="ctr" anchorCtr="0">
            <a:spAutoFit/>
          </a:bodyPr>
          <a:lstStyle/>
          <a:p>
            <a:r>
              <a:rPr lang="en-US" sz="1400" b="1" dirty="0">
                <a:solidFill>
                  <a:schemeClr val="tx2"/>
                </a:solidFill>
                <a:latin typeface="Poppins" panose="00000500000000000000" pitchFamily="2" charset="0"/>
                <a:ea typeface="League Spartan" charset="0"/>
                <a:cs typeface="Poppins" panose="00000500000000000000" pitchFamily="2" charset="0"/>
              </a:rPr>
              <a:t>5. Limpopo SDO (Limpopo)</a:t>
            </a:r>
          </a:p>
        </p:txBody>
      </p:sp>
      <p:sp>
        <p:nvSpPr>
          <p:cNvPr id="33" name="Subtitle 2">
            <a:extLst>
              <a:ext uri="{FF2B5EF4-FFF2-40B4-BE49-F238E27FC236}">
                <a16:creationId xmlns:a16="http://schemas.microsoft.com/office/drawing/2014/main" id="{58677EAF-C5BC-2B69-32AF-7E8D729A82F5}"/>
              </a:ext>
            </a:extLst>
          </p:cNvPr>
          <p:cNvSpPr txBox="1">
            <a:spLocks/>
          </p:cNvSpPr>
          <p:nvPr/>
        </p:nvSpPr>
        <p:spPr>
          <a:xfrm>
            <a:off x="7879512" y="1939609"/>
            <a:ext cx="4114800" cy="1569660"/>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sz="1200" dirty="0">
                <a:solidFill>
                  <a:schemeClr val="tx1"/>
                </a:solidFill>
                <a:latin typeface="Poppins" panose="00000500000000000000" pitchFamily="2" charset="0"/>
                <a:ea typeface="Lato Light" panose="020F0502020204030203" pitchFamily="34" charset="0"/>
                <a:cs typeface="Poppins" panose="00000500000000000000" pitchFamily="2" charset="0"/>
              </a:rPr>
              <a:t>Musina-Makhado SEZ positioned as logistics hub along North-South corridor to Zimbabwe. Target sectors: energy, mining, agro-processing, light manufacturing. Environmental impact assessment addressing water scarcity and mining discharge is prerequisite for approval. Success factor across all cases: public-private collaboration across national, provincial, municipal authorities.</a:t>
            </a:r>
          </a:p>
        </p:txBody>
      </p:sp>
      <p:sp>
        <p:nvSpPr>
          <p:cNvPr id="34" name="TextBox 33">
            <a:extLst>
              <a:ext uri="{FF2B5EF4-FFF2-40B4-BE49-F238E27FC236}">
                <a16:creationId xmlns:a16="http://schemas.microsoft.com/office/drawing/2014/main" id="{52FEE8BF-59B7-3B96-1C43-B5C3165E0790}"/>
              </a:ext>
            </a:extLst>
          </p:cNvPr>
          <p:cNvSpPr txBox="1"/>
          <p:nvPr/>
        </p:nvSpPr>
        <p:spPr>
          <a:xfrm>
            <a:off x="6962775" y="4797454"/>
            <a:ext cx="4059393" cy="307777"/>
          </a:xfrm>
          <a:prstGeom prst="rect">
            <a:avLst/>
          </a:prstGeom>
          <a:noFill/>
        </p:spPr>
        <p:txBody>
          <a:bodyPr wrap="square" rtlCol="0" anchor="ctr" anchorCtr="0">
            <a:spAutoFit/>
          </a:bodyPr>
          <a:lstStyle/>
          <a:p>
            <a:r>
              <a:rPr lang="en-US" sz="1400" b="1" dirty="0">
                <a:solidFill>
                  <a:schemeClr val="tx2"/>
                </a:solidFill>
                <a:latin typeface="Poppins" panose="00000500000000000000" pitchFamily="2" charset="0"/>
                <a:ea typeface="League Spartan" charset="0"/>
                <a:cs typeface="Poppins" panose="00000500000000000000" pitchFamily="2" charset="0"/>
              </a:rPr>
              <a:t>4. East London IDZ (ELIDZ) (Eastern Cape)</a:t>
            </a:r>
          </a:p>
        </p:txBody>
      </p:sp>
      <p:sp>
        <p:nvSpPr>
          <p:cNvPr id="35" name="Subtitle 2">
            <a:extLst>
              <a:ext uri="{FF2B5EF4-FFF2-40B4-BE49-F238E27FC236}">
                <a16:creationId xmlns:a16="http://schemas.microsoft.com/office/drawing/2014/main" id="{3790446C-E944-3802-47A8-A5711C16D027}"/>
              </a:ext>
            </a:extLst>
          </p:cNvPr>
          <p:cNvSpPr txBox="1">
            <a:spLocks/>
          </p:cNvSpPr>
          <p:nvPr/>
        </p:nvSpPr>
        <p:spPr>
          <a:xfrm>
            <a:off x="6962776" y="5105231"/>
            <a:ext cx="4059392" cy="1015663"/>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sz="1200" dirty="0">
                <a:solidFill>
                  <a:schemeClr val="tx1"/>
                </a:solidFill>
                <a:latin typeface="Poppins" panose="00000500000000000000" pitchFamily="2" charset="0"/>
                <a:ea typeface="Lato Light" panose="020F0502020204030203" pitchFamily="34" charset="0"/>
                <a:cs typeface="Poppins" panose="00000500000000000000" pitchFamily="2" charset="0"/>
              </a:rPr>
              <a:t>Automotive manufacturing, agro-processing, and renewable energy focus. Local SME engineering service contracts enhance regional workforce technical capabilities and create sustainable supplier relationships.</a:t>
            </a:r>
          </a:p>
        </p:txBody>
      </p:sp>
      <p:sp>
        <p:nvSpPr>
          <p:cNvPr id="36" name="Oval 35">
            <a:extLst>
              <a:ext uri="{FF2B5EF4-FFF2-40B4-BE49-F238E27FC236}">
                <a16:creationId xmlns:a16="http://schemas.microsoft.com/office/drawing/2014/main" id="{C7A05E98-2927-99D9-F1AC-9E3AD08F2855}"/>
              </a:ext>
            </a:extLst>
          </p:cNvPr>
          <p:cNvSpPr/>
          <p:nvPr/>
        </p:nvSpPr>
        <p:spPr>
          <a:xfrm>
            <a:off x="900281" y="3714647"/>
            <a:ext cx="752475" cy="752475"/>
          </a:xfrm>
          <a:prstGeom prst="ellipse">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600" b="1" dirty="0">
                <a:latin typeface="Poppins" panose="00000500000000000000" pitchFamily="2" charset="0"/>
                <a:cs typeface="Poppins" panose="00000500000000000000" pitchFamily="2" charset="0"/>
              </a:rPr>
              <a:t>1</a:t>
            </a:r>
            <a:endParaRPr lang="en-ZA" sz="3600" b="1" dirty="0">
              <a:latin typeface="Poppins" panose="00000500000000000000" pitchFamily="2" charset="0"/>
              <a:cs typeface="Poppins" panose="00000500000000000000" pitchFamily="2" charset="0"/>
            </a:endParaRPr>
          </a:p>
        </p:txBody>
      </p:sp>
      <p:sp>
        <p:nvSpPr>
          <p:cNvPr id="37" name="Oval 36">
            <a:extLst>
              <a:ext uri="{FF2B5EF4-FFF2-40B4-BE49-F238E27FC236}">
                <a16:creationId xmlns:a16="http://schemas.microsoft.com/office/drawing/2014/main" id="{750D821C-C243-5C65-C036-5482E9912FBC}"/>
              </a:ext>
            </a:extLst>
          </p:cNvPr>
          <p:cNvSpPr/>
          <p:nvPr/>
        </p:nvSpPr>
        <p:spPr>
          <a:xfrm>
            <a:off x="10317270" y="3714646"/>
            <a:ext cx="752475" cy="752475"/>
          </a:xfrm>
          <a:prstGeom prst="ellipse">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600" b="1" dirty="0">
                <a:latin typeface="Poppins" panose="00000500000000000000" pitchFamily="2" charset="0"/>
                <a:cs typeface="Poppins" panose="00000500000000000000" pitchFamily="2" charset="0"/>
              </a:rPr>
              <a:t>5</a:t>
            </a:r>
            <a:endParaRPr lang="en-ZA" sz="3600" b="1" dirty="0">
              <a:latin typeface="Poppins" panose="00000500000000000000" pitchFamily="2" charset="0"/>
              <a:cs typeface="Poppins" panose="00000500000000000000" pitchFamily="2" charset="0"/>
            </a:endParaRPr>
          </a:p>
        </p:txBody>
      </p:sp>
      <p:sp>
        <p:nvSpPr>
          <p:cNvPr id="38" name="Oval 37">
            <a:extLst>
              <a:ext uri="{FF2B5EF4-FFF2-40B4-BE49-F238E27FC236}">
                <a16:creationId xmlns:a16="http://schemas.microsoft.com/office/drawing/2014/main" id="{C61DFAA3-8145-C561-9509-A1B5659B02C8}"/>
              </a:ext>
            </a:extLst>
          </p:cNvPr>
          <p:cNvSpPr/>
          <p:nvPr/>
        </p:nvSpPr>
        <p:spPr>
          <a:xfrm>
            <a:off x="5427555" y="3714645"/>
            <a:ext cx="752475" cy="752475"/>
          </a:xfrm>
          <a:prstGeom prst="ellipse">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600" b="1" dirty="0">
                <a:latin typeface="Poppins" panose="00000500000000000000" pitchFamily="2" charset="0"/>
                <a:cs typeface="Poppins" panose="00000500000000000000" pitchFamily="2" charset="0"/>
              </a:rPr>
              <a:t>3</a:t>
            </a:r>
            <a:endParaRPr lang="en-ZA" sz="3600" b="1" dirty="0">
              <a:latin typeface="Poppins" panose="00000500000000000000" pitchFamily="2" charset="0"/>
              <a:cs typeface="Poppins" panose="00000500000000000000" pitchFamily="2" charset="0"/>
            </a:endParaRPr>
          </a:p>
        </p:txBody>
      </p:sp>
      <p:sp>
        <p:nvSpPr>
          <p:cNvPr id="39" name="Oval 38">
            <a:extLst>
              <a:ext uri="{FF2B5EF4-FFF2-40B4-BE49-F238E27FC236}">
                <a16:creationId xmlns:a16="http://schemas.microsoft.com/office/drawing/2014/main" id="{C9412D94-4BF1-AD34-59CA-2852AC78F297}"/>
              </a:ext>
            </a:extLst>
          </p:cNvPr>
          <p:cNvSpPr/>
          <p:nvPr/>
        </p:nvSpPr>
        <p:spPr>
          <a:xfrm>
            <a:off x="7759807" y="3714643"/>
            <a:ext cx="752475" cy="752475"/>
          </a:xfrm>
          <a:prstGeom prst="ellipse">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600" b="1" dirty="0">
                <a:latin typeface="Poppins" panose="00000500000000000000" pitchFamily="2" charset="0"/>
                <a:cs typeface="Poppins" panose="00000500000000000000" pitchFamily="2" charset="0"/>
              </a:rPr>
              <a:t>4</a:t>
            </a:r>
            <a:endParaRPr lang="en-ZA" sz="3600" b="1" dirty="0">
              <a:latin typeface="Poppins" panose="00000500000000000000" pitchFamily="2" charset="0"/>
              <a:cs typeface="Poppins" panose="00000500000000000000" pitchFamily="2" charset="0"/>
            </a:endParaRPr>
          </a:p>
        </p:txBody>
      </p:sp>
      <p:sp>
        <p:nvSpPr>
          <p:cNvPr id="40" name="Oval 39">
            <a:extLst>
              <a:ext uri="{FF2B5EF4-FFF2-40B4-BE49-F238E27FC236}">
                <a16:creationId xmlns:a16="http://schemas.microsoft.com/office/drawing/2014/main" id="{17F47F72-1852-2844-1C8E-A1018CE1067E}"/>
              </a:ext>
            </a:extLst>
          </p:cNvPr>
          <p:cNvSpPr/>
          <p:nvPr/>
        </p:nvSpPr>
        <p:spPr>
          <a:xfrm>
            <a:off x="3154470" y="3714644"/>
            <a:ext cx="752475" cy="752475"/>
          </a:xfrm>
          <a:prstGeom prst="ellipse">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600" b="1" dirty="0">
                <a:latin typeface="Poppins" panose="00000500000000000000" pitchFamily="2" charset="0"/>
                <a:cs typeface="Poppins" panose="00000500000000000000" pitchFamily="2" charset="0"/>
              </a:rPr>
              <a:t>2</a:t>
            </a:r>
            <a:endParaRPr lang="en-ZA" sz="3600" b="1" dirty="0">
              <a:latin typeface="Poppins" panose="00000500000000000000" pitchFamily="2" charset="0"/>
              <a:cs typeface="Poppins" panose="00000500000000000000" pitchFamily="2" charset="0"/>
            </a:endParaRPr>
          </a:p>
        </p:txBody>
      </p:sp>
      <p:sp>
        <p:nvSpPr>
          <p:cNvPr id="47" name="Rectangle 46">
            <a:extLst>
              <a:ext uri="{FF2B5EF4-FFF2-40B4-BE49-F238E27FC236}">
                <a16:creationId xmlns:a16="http://schemas.microsoft.com/office/drawing/2014/main" id="{88EDC167-E69A-1B56-9ECD-089869FE5A9C}"/>
              </a:ext>
            </a:extLst>
          </p:cNvPr>
          <p:cNvSpPr/>
          <p:nvPr/>
        </p:nvSpPr>
        <p:spPr>
          <a:xfrm>
            <a:off x="0" y="6696075"/>
            <a:ext cx="12192000" cy="161925"/>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35822989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144EB2-7B8F-6E67-81B1-47F5D92C1434}"/>
            </a:ext>
          </a:extLst>
        </p:cNvPr>
        <p:cNvGrpSpPr/>
        <p:nvPr/>
      </p:nvGrpSpPr>
      <p:grpSpPr>
        <a:xfrm>
          <a:off x="0" y="0"/>
          <a:ext cx="0" cy="0"/>
          <a:chOff x="0" y="0"/>
          <a:chExt cx="0" cy="0"/>
        </a:xfrm>
      </p:grpSpPr>
      <p:sp>
        <p:nvSpPr>
          <p:cNvPr id="5" name="Title 2">
            <a:extLst>
              <a:ext uri="{FF2B5EF4-FFF2-40B4-BE49-F238E27FC236}">
                <a16:creationId xmlns:a16="http://schemas.microsoft.com/office/drawing/2014/main" id="{F8657167-0796-2BA6-DB55-D76BB00A561E}"/>
              </a:ext>
            </a:extLst>
          </p:cNvPr>
          <p:cNvSpPr txBox="1">
            <a:spLocks/>
          </p:cNvSpPr>
          <p:nvPr/>
        </p:nvSpPr>
        <p:spPr>
          <a:xfrm>
            <a:off x="123825" y="170481"/>
            <a:ext cx="11944350" cy="717050"/>
          </a:xfrm>
          <a:prstGeom prst="rect">
            <a:avLst/>
          </a:prstGeom>
        </p:spPr>
        <p:txBody>
          <a:bodyPr vert="horz" lIns="91440" tIns="45720" rIns="91440" bIns="45720" rtlCol="0" anchor="t" anchorCtr="0">
            <a:normAutofit/>
          </a:bodyPr>
          <a:lstStyle>
            <a:lvl1pPr algn="l" defTabSz="914400" rtl="0" eaLnBrk="1" latinLnBrk="0" hangingPunct="1">
              <a:lnSpc>
                <a:spcPct val="90000"/>
              </a:lnSpc>
              <a:spcBef>
                <a:spcPct val="0"/>
              </a:spcBef>
              <a:buNone/>
              <a:defRPr sz="4400" b="0" kern="1200" cap="none" spc="-150" baseline="0">
                <a:solidFill>
                  <a:srgbClr val="2E3790"/>
                </a:solidFill>
                <a:latin typeface="DIN" panose="02000503040000020004" pitchFamily="2" charset="0"/>
                <a:ea typeface="+mj-ea"/>
                <a:cs typeface="+mj-cs"/>
              </a:defRPr>
            </a:lvl1pPr>
          </a:lstStyle>
          <a:p>
            <a:pPr algn="ctr"/>
            <a:r>
              <a:rPr lang="en-GB" sz="2200" b="1" spc="0" dirty="0">
                <a:latin typeface="Poppins" panose="00000500000000000000" pitchFamily="2" charset="0"/>
                <a:cs typeface="Poppins" panose="00000500000000000000" pitchFamily="2" charset="0"/>
              </a:rPr>
              <a:t>NAMIBIA’S WALVIS BAY EXPORT PROCESSING ZONE</a:t>
            </a:r>
            <a:endParaRPr lang="en-GB" sz="1400" b="1" spc="0" dirty="0">
              <a:latin typeface="Poppins" panose="00000500000000000000" pitchFamily="2" charset="0"/>
              <a:cs typeface="Poppins" panose="00000500000000000000" pitchFamily="2" charset="0"/>
            </a:endParaRPr>
          </a:p>
          <a:p>
            <a:pPr algn="ctr"/>
            <a:r>
              <a:rPr lang="en-GB" sz="1400" spc="0" dirty="0">
                <a:latin typeface="Poppins" panose="00000500000000000000" pitchFamily="2" charset="0"/>
                <a:cs typeface="Poppins" panose="00000500000000000000" pitchFamily="2" charset="0"/>
              </a:rPr>
              <a:t>Port-Centric Spatial Development Initiative</a:t>
            </a:r>
            <a:endParaRPr lang="en-ZA" sz="1400" spc="0" dirty="0">
              <a:latin typeface="Poppins" panose="00000500000000000000" pitchFamily="2" charset="0"/>
              <a:cs typeface="Poppins" panose="00000500000000000000" pitchFamily="2" charset="0"/>
            </a:endParaRPr>
          </a:p>
        </p:txBody>
      </p:sp>
      <p:sp>
        <p:nvSpPr>
          <p:cNvPr id="2" name="Rectangle 1">
            <a:extLst>
              <a:ext uri="{FF2B5EF4-FFF2-40B4-BE49-F238E27FC236}">
                <a16:creationId xmlns:a16="http://schemas.microsoft.com/office/drawing/2014/main" id="{55CF785D-C491-E12E-0448-9C8F518C5406}"/>
              </a:ext>
            </a:extLst>
          </p:cNvPr>
          <p:cNvSpPr/>
          <p:nvPr/>
        </p:nvSpPr>
        <p:spPr>
          <a:xfrm rot="5400000">
            <a:off x="-188448" y="2242939"/>
            <a:ext cx="4682562" cy="256349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4" name="Rectangle 3">
            <a:extLst>
              <a:ext uri="{FF2B5EF4-FFF2-40B4-BE49-F238E27FC236}">
                <a16:creationId xmlns:a16="http://schemas.microsoft.com/office/drawing/2014/main" id="{74E260EB-2394-AFB1-E47C-36248467969F}"/>
              </a:ext>
            </a:extLst>
          </p:cNvPr>
          <p:cNvSpPr/>
          <p:nvPr/>
        </p:nvSpPr>
        <p:spPr>
          <a:xfrm rot="5400000">
            <a:off x="2051313" y="124"/>
            <a:ext cx="196933" cy="2563494"/>
          </a:xfrm>
          <a:prstGeom prst="rect">
            <a:avLst/>
          </a:prstGeom>
          <a:solidFill>
            <a:srgbClr val="2E37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1" name="Rectangle 10">
            <a:extLst>
              <a:ext uri="{FF2B5EF4-FFF2-40B4-BE49-F238E27FC236}">
                <a16:creationId xmlns:a16="http://schemas.microsoft.com/office/drawing/2014/main" id="{00463CE8-A9DB-FD69-9C35-0D24655C6CD5}"/>
              </a:ext>
            </a:extLst>
          </p:cNvPr>
          <p:cNvSpPr/>
          <p:nvPr/>
        </p:nvSpPr>
        <p:spPr>
          <a:xfrm rot="5400000">
            <a:off x="2472972" y="2242939"/>
            <a:ext cx="4682562" cy="256349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12" name="Rectangle 11">
            <a:extLst>
              <a:ext uri="{FF2B5EF4-FFF2-40B4-BE49-F238E27FC236}">
                <a16:creationId xmlns:a16="http://schemas.microsoft.com/office/drawing/2014/main" id="{02BDBD17-07D2-8719-A005-40D92AE3B04B}"/>
              </a:ext>
            </a:extLst>
          </p:cNvPr>
          <p:cNvSpPr/>
          <p:nvPr/>
        </p:nvSpPr>
        <p:spPr>
          <a:xfrm rot="5400000">
            <a:off x="4712733" y="124"/>
            <a:ext cx="196933" cy="256349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3" name="Rectangle 12">
            <a:extLst>
              <a:ext uri="{FF2B5EF4-FFF2-40B4-BE49-F238E27FC236}">
                <a16:creationId xmlns:a16="http://schemas.microsoft.com/office/drawing/2014/main" id="{EC4F25D5-3CFA-6B9F-D1A0-072A590557BA}"/>
              </a:ext>
            </a:extLst>
          </p:cNvPr>
          <p:cNvSpPr/>
          <p:nvPr/>
        </p:nvSpPr>
        <p:spPr>
          <a:xfrm rot="5400000">
            <a:off x="5134394" y="2242940"/>
            <a:ext cx="4682562" cy="256349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14" name="Rectangle 13">
            <a:extLst>
              <a:ext uri="{FF2B5EF4-FFF2-40B4-BE49-F238E27FC236}">
                <a16:creationId xmlns:a16="http://schemas.microsoft.com/office/drawing/2014/main" id="{E4A90963-A253-1473-496C-0004E55C9816}"/>
              </a:ext>
            </a:extLst>
          </p:cNvPr>
          <p:cNvSpPr/>
          <p:nvPr/>
        </p:nvSpPr>
        <p:spPr>
          <a:xfrm rot="5400000">
            <a:off x="7374155" y="125"/>
            <a:ext cx="196933" cy="256349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5" name="Rectangle 14">
            <a:extLst>
              <a:ext uri="{FF2B5EF4-FFF2-40B4-BE49-F238E27FC236}">
                <a16:creationId xmlns:a16="http://schemas.microsoft.com/office/drawing/2014/main" id="{B150A8F0-868E-4C33-3074-57FB5253C487}"/>
              </a:ext>
            </a:extLst>
          </p:cNvPr>
          <p:cNvSpPr/>
          <p:nvPr/>
        </p:nvSpPr>
        <p:spPr>
          <a:xfrm rot="5400000">
            <a:off x="7792763" y="2242940"/>
            <a:ext cx="4682561" cy="256349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16" name="Rectangle 15">
            <a:extLst>
              <a:ext uri="{FF2B5EF4-FFF2-40B4-BE49-F238E27FC236}">
                <a16:creationId xmlns:a16="http://schemas.microsoft.com/office/drawing/2014/main" id="{05586885-A4A6-449B-728D-BB368A26510C}"/>
              </a:ext>
            </a:extLst>
          </p:cNvPr>
          <p:cNvSpPr/>
          <p:nvPr/>
        </p:nvSpPr>
        <p:spPr>
          <a:xfrm rot="5400000">
            <a:off x="10032524" y="125"/>
            <a:ext cx="196933" cy="256349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7" name="TextBox 16">
            <a:extLst>
              <a:ext uri="{FF2B5EF4-FFF2-40B4-BE49-F238E27FC236}">
                <a16:creationId xmlns:a16="http://schemas.microsoft.com/office/drawing/2014/main" id="{11685F2E-729A-C9E9-40D8-A7F50389C23A}"/>
              </a:ext>
            </a:extLst>
          </p:cNvPr>
          <p:cNvSpPr txBox="1"/>
          <p:nvPr/>
        </p:nvSpPr>
        <p:spPr>
          <a:xfrm>
            <a:off x="951037" y="1507852"/>
            <a:ext cx="2394776" cy="646331"/>
          </a:xfrm>
          <a:prstGeom prst="rect">
            <a:avLst/>
          </a:prstGeom>
          <a:noFill/>
        </p:spPr>
        <p:txBody>
          <a:bodyPr wrap="square" rtlCol="0" anchor="ctr" anchorCtr="0">
            <a:spAutoFit/>
          </a:bodyPr>
          <a:lstStyle/>
          <a:p>
            <a:pPr algn="ctr"/>
            <a:r>
              <a:rPr lang="en-US" b="1" dirty="0">
                <a:solidFill>
                  <a:schemeClr val="tx2"/>
                </a:solidFill>
                <a:latin typeface="Poppins" panose="00000500000000000000" pitchFamily="2" charset="0"/>
                <a:ea typeface="League Spartan" charset="0"/>
                <a:cs typeface="Poppins" panose="00000500000000000000" pitchFamily="2" charset="0"/>
              </a:rPr>
              <a:t>GOVERNANCE</a:t>
            </a:r>
          </a:p>
          <a:p>
            <a:pPr algn="ctr"/>
            <a:r>
              <a:rPr lang="en-US" b="1" dirty="0">
                <a:solidFill>
                  <a:schemeClr val="tx2"/>
                </a:solidFill>
                <a:latin typeface="Poppins" panose="00000500000000000000" pitchFamily="2" charset="0"/>
                <a:ea typeface="League Spartan" charset="0"/>
                <a:cs typeface="Poppins" panose="00000500000000000000" pitchFamily="2" charset="0"/>
              </a:rPr>
              <a:t>MODEL</a:t>
            </a:r>
          </a:p>
        </p:txBody>
      </p:sp>
      <p:sp>
        <p:nvSpPr>
          <p:cNvPr id="18" name="TextBox 17">
            <a:extLst>
              <a:ext uri="{FF2B5EF4-FFF2-40B4-BE49-F238E27FC236}">
                <a16:creationId xmlns:a16="http://schemas.microsoft.com/office/drawing/2014/main" id="{E10C0A88-6BBD-4F17-3C8D-84D26C7D14A4}"/>
              </a:ext>
            </a:extLst>
          </p:cNvPr>
          <p:cNvSpPr txBox="1"/>
          <p:nvPr/>
        </p:nvSpPr>
        <p:spPr>
          <a:xfrm>
            <a:off x="3617252" y="1507852"/>
            <a:ext cx="2394775" cy="646331"/>
          </a:xfrm>
          <a:prstGeom prst="rect">
            <a:avLst/>
          </a:prstGeom>
          <a:noFill/>
        </p:spPr>
        <p:txBody>
          <a:bodyPr wrap="square" rtlCol="0" anchor="ctr" anchorCtr="0">
            <a:spAutoFit/>
          </a:bodyPr>
          <a:lstStyle/>
          <a:p>
            <a:pPr algn="ctr"/>
            <a:r>
              <a:rPr lang="en-US" b="1" dirty="0">
                <a:solidFill>
                  <a:schemeClr val="tx2"/>
                </a:solidFill>
                <a:latin typeface="Poppins" panose="00000500000000000000" pitchFamily="2" charset="0"/>
                <a:ea typeface="League Spartan" charset="0"/>
                <a:cs typeface="Poppins" panose="00000500000000000000" pitchFamily="2" charset="0"/>
              </a:rPr>
              <a:t>FOUR KEY CORRIDORS</a:t>
            </a:r>
          </a:p>
        </p:txBody>
      </p:sp>
      <p:sp>
        <p:nvSpPr>
          <p:cNvPr id="23" name="TextBox 22">
            <a:extLst>
              <a:ext uri="{FF2B5EF4-FFF2-40B4-BE49-F238E27FC236}">
                <a16:creationId xmlns:a16="http://schemas.microsoft.com/office/drawing/2014/main" id="{E1E3CBC2-897D-BDC3-A55E-12674F637A91}"/>
              </a:ext>
            </a:extLst>
          </p:cNvPr>
          <p:cNvSpPr txBox="1"/>
          <p:nvPr/>
        </p:nvSpPr>
        <p:spPr>
          <a:xfrm>
            <a:off x="6280951" y="1507851"/>
            <a:ext cx="2389058" cy="646331"/>
          </a:xfrm>
          <a:prstGeom prst="rect">
            <a:avLst/>
          </a:prstGeom>
          <a:noFill/>
        </p:spPr>
        <p:txBody>
          <a:bodyPr wrap="square" rtlCol="0" anchor="ctr" anchorCtr="0">
            <a:spAutoFit/>
          </a:bodyPr>
          <a:lstStyle/>
          <a:p>
            <a:pPr algn="ctr"/>
            <a:r>
              <a:rPr lang="en-US" b="1" dirty="0">
                <a:solidFill>
                  <a:schemeClr val="tx2"/>
                </a:solidFill>
                <a:latin typeface="Poppins" panose="00000500000000000000" pitchFamily="2" charset="0"/>
                <a:ea typeface="League Spartan" charset="0"/>
                <a:cs typeface="Poppins" panose="00000500000000000000" pitchFamily="2" charset="0"/>
              </a:rPr>
              <a:t>URBAN PLANNING</a:t>
            </a:r>
          </a:p>
          <a:p>
            <a:pPr algn="ctr"/>
            <a:r>
              <a:rPr lang="en-US" b="1" dirty="0">
                <a:solidFill>
                  <a:schemeClr val="tx2"/>
                </a:solidFill>
                <a:latin typeface="Poppins" panose="00000500000000000000" pitchFamily="2" charset="0"/>
                <a:ea typeface="League Spartan" charset="0"/>
                <a:cs typeface="Poppins" panose="00000500000000000000" pitchFamily="2" charset="0"/>
              </a:rPr>
              <a:t>2022 - 2042</a:t>
            </a:r>
          </a:p>
        </p:txBody>
      </p:sp>
      <p:sp>
        <p:nvSpPr>
          <p:cNvPr id="24" name="TextBox 23">
            <a:extLst>
              <a:ext uri="{FF2B5EF4-FFF2-40B4-BE49-F238E27FC236}">
                <a16:creationId xmlns:a16="http://schemas.microsoft.com/office/drawing/2014/main" id="{BFBA371E-7199-AE6F-C2D5-2A71052B9054}"/>
              </a:ext>
            </a:extLst>
          </p:cNvPr>
          <p:cNvSpPr txBox="1"/>
          <p:nvPr/>
        </p:nvSpPr>
        <p:spPr>
          <a:xfrm>
            <a:off x="8933602" y="1507850"/>
            <a:ext cx="2394776" cy="646331"/>
          </a:xfrm>
          <a:prstGeom prst="rect">
            <a:avLst/>
          </a:prstGeom>
          <a:noFill/>
        </p:spPr>
        <p:txBody>
          <a:bodyPr wrap="square" rtlCol="0" anchor="ctr" anchorCtr="0">
            <a:spAutoFit/>
          </a:bodyPr>
          <a:lstStyle/>
          <a:p>
            <a:pPr algn="ctr"/>
            <a:r>
              <a:rPr lang="en-US" b="1" dirty="0">
                <a:solidFill>
                  <a:schemeClr val="tx2"/>
                </a:solidFill>
                <a:latin typeface="Poppins" panose="00000500000000000000" pitchFamily="2" charset="0"/>
                <a:ea typeface="League Spartan" charset="0"/>
                <a:cs typeface="Poppins" panose="00000500000000000000" pitchFamily="2" charset="0"/>
              </a:rPr>
              <a:t>CLIMATE STRATEGY</a:t>
            </a:r>
          </a:p>
        </p:txBody>
      </p:sp>
      <p:sp>
        <p:nvSpPr>
          <p:cNvPr id="25" name="Subtitle 2">
            <a:extLst>
              <a:ext uri="{FF2B5EF4-FFF2-40B4-BE49-F238E27FC236}">
                <a16:creationId xmlns:a16="http://schemas.microsoft.com/office/drawing/2014/main" id="{74EC6720-B84C-B445-CC5E-5F115F54177E}"/>
              </a:ext>
            </a:extLst>
          </p:cNvPr>
          <p:cNvSpPr txBox="1">
            <a:spLocks/>
          </p:cNvSpPr>
          <p:nvPr/>
        </p:nvSpPr>
        <p:spPr>
          <a:xfrm>
            <a:off x="951038" y="2154180"/>
            <a:ext cx="2394776" cy="3711785"/>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sz="1400" dirty="0">
                <a:solidFill>
                  <a:schemeClr val="tx1"/>
                </a:solidFill>
                <a:latin typeface="Poppins" panose="00000500000000000000" pitchFamily="2" charset="0"/>
                <a:ea typeface="Lato Light" panose="020F0502020204030203" pitchFamily="34" charset="0"/>
                <a:cs typeface="Poppins" panose="00000500000000000000" pitchFamily="2" charset="0"/>
              </a:rPr>
              <a:t>National Coordinating Committee led by Namibia Investment Promotion &amp; Development Board and  involving Ministry of Public Enterprises, Walvis Bay Industrial Development Initiative and Namport authorities</a:t>
            </a:r>
          </a:p>
          <a:p>
            <a:pPr algn="l">
              <a:lnSpc>
                <a:spcPct val="100000"/>
              </a:lnSpc>
            </a:pPr>
            <a:endParaRPr lang="en-GB" sz="1400" dirty="0">
              <a:solidFill>
                <a:schemeClr val="tx1"/>
              </a:solidFill>
              <a:latin typeface="Poppins" panose="00000500000000000000" pitchFamily="2" charset="0"/>
              <a:ea typeface="Lato Light" panose="020F0502020204030203" pitchFamily="34" charset="0"/>
              <a:cs typeface="Poppins" panose="00000500000000000000" pitchFamily="2" charset="0"/>
            </a:endParaRPr>
          </a:p>
          <a:p>
            <a:pPr algn="l">
              <a:lnSpc>
                <a:spcPct val="100000"/>
              </a:lnSpc>
            </a:pPr>
            <a:r>
              <a:rPr lang="en-GB" sz="1400" dirty="0">
                <a:solidFill>
                  <a:schemeClr val="tx1"/>
                </a:solidFill>
                <a:latin typeface="Poppins" panose="00000500000000000000" pitchFamily="2" charset="0"/>
                <a:ea typeface="Lato Light" panose="020F0502020204030203" pitchFamily="34" charset="0"/>
                <a:cs typeface="Poppins" panose="00000500000000000000" pitchFamily="2" charset="0"/>
              </a:rPr>
              <a:t>National Single Window system</a:t>
            </a:r>
          </a:p>
          <a:p>
            <a:pPr algn="l">
              <a:lnSpc>
                <a:spcPct val="100000"/>
              </a:lnSpc>
            </a:pPr>
            <a:r>
              <a:rPr lang="en-GB" sz="1400" dirty="0">
                <a:solidFill>
                  <a:schemeClr val="tx1"/>
                </a:solidFill>
                <a:latin typeface="Poppins" panose="00000500000000000000" pitchFamily="2" charset="0"/>
                <a:ea typeface="Lato Light" panose="020F0502020204030203" pitchFamily="34" charset="0"/>
                <a:cs typeface="Poppins" panose="00000500000000000000" pitchFamily="2" charset="0"/>
              </a:rPr>
              <a:t> </a:t>
            </a:r>
          </a:p>
          <a:p>
            <a:pPr algn="l">
              <a:lnSpc>
                <a:spcPct val="100000"/>
              </a:lnSpc>
            </a:pPr>
            <a:r>
              <a:rPr lang="en-GB" sz="1400" dirty="0">
                <a:solidFill>
                  <a:schemeClr val="tx1"/>
                </a:solidFill>
                <a:latin typeface="Poppins" panose="00000500000000000000" pitchFamily="2" charset="0"/>
                <a:ea typeface="Lato Light" panose="020F0502020204030203" pitchFamily="34" charset="0"/>
                <a:cs typeface="Poppins" panose="00000500000000000000" pitchFamily="2" charset="0"/>
              </a:rPr>
              <a:t>SEZ for raw material processing.</a:t>
            </a:r>
          </a:p>
        </p:txBody>
      </p:sp>
      <p:sp>
        <p:nvSpPr>
          <p:cNvPr id="29" name="Subtitle 2">
            <a:extLst>
              <a:ext uri="{FF2B5EF4-FFF2-40B4-BE49-F238E27FC236}">
                <a16:creationId xmlns:a16="http://schemas.microsoft.com/office/drawing/2014/main" id="{B1092DE1-B35C-C274-01B7-7F49D7940449}"/>
              </a:ext>
            </a:extLst>
          </p:cNvPr>
          <p:cNvSpPr txBox="1">
            <a:spLocks/>
          </p:cNvSpPr>
          <p:nvPr/>
        </p:nvSpPr>
        <p:spPr>
          <a:xfrm>
            <a:off x="3619531" y="2154180"/>
            <a:ext cx="2394776" cy="3625608"/>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sz="1400" b="1" dirty="0">
                <a:solidFill>
                  <a:schemeClr val="tx1"/>
                </a:solidFill>
                <a:latin typeface="Poppins" panose="00000500000000000000" pitchFamily="2" charset="0"/>
                <a:ea typeface="Lato Light" panose="020F0502020204030203" pitchFamily="34" charset="0"/>
                <a:cs typeface="Poppins" panose="00000500000000000000" pitchFamily="2" charset="0"/>
              </a:rPr>
              <a:t>Trans-Kalahari</a:t>
            </a:r>
            <a:br>
              <a:rPr lang="en-GB" sz="1400" b="1" dirty="0">
                <a:solidFill>
                  <a:schemeClr val="tx1"/>
                </a:solidFill>
                <a:latin typeface="Poppins" panose="00000500000000000000" pitchFamily="2" charset="0"/>
                <a:ea typeface="Lato Light" panose="020F0502020204030203" pitchFamily="34" charset="0"/>
                <a:cs typeface="Poppins" panose="00000500000000000000" pitchFamily="2" charset="0"/>
              </a:rPr>
            </a:br>
            <a:r>
              <a:rPr lang="en-GB" sz="1400" dirty="0">
                <a:solidFill>
                  <a:schemeClr val="tx1"/>
                </a:solidFill>
                <a:latin typeface="Poppins" panose="00000500000000000000" pitchFamily="2" charset="0"/>
                <a:ea typeface="Lato Light" panose="020F0502020204030203" pitchFamily="34" charset="0"/>
                <a:cs typeface="Poppins" panose="00000500000000000000" pitchFamily="2" charset="0"/>
              </a:rPr>
              <a:t>(Botswana-Gauteng-Maputo)</a:t>
            </a:r>
          </a:p>
          <a:p>
            <a:pPr algn="l">
              <a:lnSpc>
                <a:spcPct val="100000"/>
              </a:lnSpc>
            </a:pPr>
            <a:endParaRPr lang="en-GB" sz="1400" dirty="0">
              <a:solidFill>
                <a:schemeClr val="tx1"/>
              </a:solidFill>
              <a:latin typeface="Poppins" panose="00000500000000000000" pitchFamily="2" charset="0"/>
              <a:ea typeface="Lato Light" panose="020F0502020204030203" pitchFamily="34" charset="0"/>
              <a:cs typeface="Poppins" panose="00000500000000000000" pitchFamily="2" charset="0"/>
            </a:endParaRPr>
          </a:p>
          <a:p>
            <a:pPr algn="l">
              <a:lnSpc>
                <a:spcPct val="100000"/>
              </a:lnSpc>
            </a:pPr>
            <a:r>
              <a:rPr lang="en-GB" sz="1400" b="1" dirty="0">
                <a:solidFill>
                  <a:schemeClr val="tx1"/>
                </a:solidFill>
                <a:latin typeface="Poppins" panose="00000500000000000000" pitchFamily="2" charset="0"/>
                <a:ea typeface="Lato Light" panose="020F0502020204030203" pitchFamily="34" charset="0"/>
                <a:cs typeface="Poppins" panose="00000500000000000000" pitchFamily="2" charset="0"/>
              </a:rPr>
              <a:t>Walvis Bay-Ndola-Lubumbashi</a:t>
            </a:r>
            <a:br>
              <a:rPr lang="en-GB" sz="1400" b="1" dirty="0">
                <a:solidFill>
                  <a:schemeClr val="tx1"/>
                </a:solidFill>
                <a:latin typeface="Poppins" panose="00000500000000000000" pitchFamily="2" charset="0"/>
                <a:ea typeface="Lato Light" panose="020F0502020204030203" pitchFamily="34" charset="0"/>
                <a:cs typeface="Poppins" panose="00000500000000000000" pitchFamily="2" charset="0"/>
              </a:rPr>
            </a:br>
            <a:r>
              <a:rPr lang="en-GB" sz="1400" dirty="0">
                <a:solidFill>
                  <a:schemeClr val="tx1"/>
                </a:solidFill>
                <a:latin typeface="Poppins" panose="00000500000000000000" pitchFamily="2" charset="0"/>
                <a:ea typeface="Lato Light" panose="020F0502020204030203" pitchFamily="34" charset="0"/>
                <a:cs typeface="Poppins" panose="00000500000000000000" pitchFamily="2" charset="0"/>
              </a:rPr>
              <a:t>(DRC-Malawi- Zambia- Zimbabwe)</a:t>
            </a:r>
          </a:p>
          <a:p>
            <a:pPr algn="l">
              <a:lnSpc>
                <a:spcPct val="100000"/>
              </a:lnSpc>
            </a:pPr>
            <a:endParaRPr lang="en-GB" sz="1400" dirty="0">
              <a:solidFill>
                <a:schemeClr val="tx1"/>
              </a:solidFill>
              <a:latin typeface="Poppins" panose="00000500000000000000" pitchFamily="2" charset="0"/>
              <a:ea typeface="Lato Light" panose="020F0502020204030203" pitchFamily="34" charset="0"/>
              <a:cs typeface="Poppins" panose="00000500000000000000" pitchFamily="2" charset="0"/>
            </a:endParaRPr>
          </a:p>
          <a:p>
            <a:pPr algn="l">
              <a:lnSpc>
                <a:spcPct val="100000"/>
              </a:lnSpc>
            </a:pPr>
            <a:r>
              <a:rPr lang="en-GB" sz="1400" b="1" dirty="0">
                <a:solidFill>
                  <a:schemeClr val="tx1"/>
                </a:solidFill>
                <a:latin typeface="Poppins" panose="00000500000000000000" pitchFamily="2" charset="0"/>
                <a:ea typeface="Lato Light" panose="020F0502020204030203" pitchFamily="34" charset="0"/>
                <a:cs typeface="Poppins" panose="00000500000000000000" pitchFamily="2" charset="0"/>
              </a:rPr>
              <a:t>Trans-Cunene</a:t>
            </a:r>
            <a:r>
              <a:rPr lang="en-GB" sz="1400" dirty="0">
                <a:solidFill>
                  <a:schemeClr val="tx1"/>
                </a:solidFill>
                <a:latin typeface="Poppins" panose="00000500000000000000" pitchFamily="2" charset="0"/>
                <a:ea typeface="Lato Light" panose="020F0502020204030203" pitchFamily="34" charset="0"/>
                <a:cs typeface="Poppins" panose="00000500000000000000" pitchFamily="2" charset="0"/>
              </a:rPr>
              <a:t> (Southern Angola)</a:t>
            </a:r>
          </a:p>
          <a:p>
            <a:pPr algn="l">
              <a:lnSpc>
                <a:spcPct val="100000"/>
              </a:lnSpc>
            </a:pPr>
            <a:endParaRPr lang="en-GB" sz="1400" dirty="0">
              <a:solidFill>
                <a:schemeClr val="tx1"/>
              </a:solidFill>
              <a:latin typeface="Poppins" panose="00000500000000000000" pitchFamily="2" charset="0"/>
              <a:ea typeface="Lato Light" panose="020F0502020204030203" pitchFamily="34" charset="0"/>
              <a:cs typeface="Poppins" panose="00000500000000000000" pitchFamily="2" charset="0"/>
            </a:endParaRPr>
          </a:p>
          <a:p>
            <a:pPr algn="l">
              <a:lnSpc>
                <a:spcPct val="100000"/>
              </a:lnSpc>
            </a:pPr>
            <a:r>
              <a:rPr lang="en-GB" sz="1400" b="1" dirty="0">
                <a:solidFill>
                  <a:schemeClr val="tx1"/>
                </a:solidFill>
                <a:latin typeface="Poppins" panose="00000500000000000000" pitchFamily="2" charset="0"/>
                <a:ea typeface="Lato Light" panose="020F0502020204030203" pitchFamily="34" charset="0"/>
                <a:cs typeface="Poppins" panose="00000500000000000000" pitchFamily="2" charset="0"/>
              </a:rPr>
              <a:t>Trans-</a:t>
            </a:r>
            <a:r>
              <a:rPr lang="en-GB" sz="1400" b="1" dirty="0" err="1">
                <a:solidFill>
                  <a:schemeClr val="tx1"/>
                </a:solidFill>
                <a:latin typeface="Poppins" panose="00000500000000000000" pitchFamily="2" charset="0"/>
                <a:ea typeface="Lato Light" panose="020F0502020204030203" pitchFamily="34" charset="0"/>
                <a:cs typeface="Poppins" panose="00000500000000000000" pitchFamily="2" charset="0"/>
              </a:rPr>
              <a:t>Oranje</a:t>
            </a:r>
            <a:endParaRPr lang="en-GB" sz="1400" b="1" dirty="0">
              <a:solidFill>
                <a:schemeClr val="tx1"/>
              </a:solidFill>
              <a:latin typeface="Poppins" panose="00000500000000000000" pitchFamily="2" charset="0"/>
              <a:ea typeface="Lato Light" panose="020F0502020204030203" pitchFamily="34" charset="0"/>
              <a:cs typeface="Poppins" panose="00000500000000000000" pitchFamily="2" charset="0"/>
            </a:endParaRPr>
          </a:p>
          <a:p>
            <a:pPr algn="l">
              <a:lnSpc>
                <a:spcPct val="100000"/>
              </a:lnSpc>
            </a:pPr>
            <a:r>
              <a:rPr lang="en-GB" sz="1400" dirty="0">
                <a:solidFill>
                  <a:schemeClr val="tx1"/>
                </a:solidFill>
                <a:latin typeface="Poppins" panose="00000500000000000000" pitchFamily="2" charset="0"/>
                <a:ea typeface="Lato Light" panose="020F0502020204030203" pitchFamily="34" charset="0"/>
                <a:cs typeface="Poppins" panose="00000500000000000000" pitchFamily="2" charset="0"/>
              </a:rPr>
              <a:t>(South Africa's Northern Cape).</a:t>
            </a:r>
          </a:p>
        </p:txBody>
      </p:sp>
      <p:sp>
        <p:nvSpPr>
          <p:cNvPr id="30" name="Subtitle 2">
            <a:extLst>
              <a:ext uri="{FF2B5EF4-FFF2-40B4-BE49-F238E27FC236}">
                <a16:creationId xmlns:a16="http://schemas.microsoft.com/office/drawing/2014/main" id="{E22BA0C1-9B55-A1CD-E3CA-30465E45E528}"/>
              </a:ext>
            </a:extLst>
          </p:cNvPr>
          <p:cNvSpPr txBox="1">
            <a:spLocks/>
          </p:cNvSpPr>
          <p:nvPr/>
        </p:nvSpPr>
        <p:spPr>
          <a:xfrm>
            <a:off x="6275233" y="2154180"/>
            <a:ext cx="2394776" cy="3065455"/>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sz="1400" dirty="0">
                <a:solidFill>
                  <a:schemeClr val="tx1"/>
                </a:solidFill>
                <a:latin typeface="Poppins" panose="00000500000000000000" pitchFamily="2" charset="0"/>
                <a:ea typeface="Lato Light" panose="020F0502020204030203" pitchFamily="34" charset="0"/>
                <a:cs typeface="Poppins" panose="00000500000000000000" pitchFamily="2" charset="0"/>
              </a:rPr>
              <a:t>Reduce urban migration</a:t>
            </a:r>
          </a:p>
          <a:p>
            <a:pPr algn="l">
              <a:lnSpc>
                <a:spcPct val="100000"/>
              </a:lnSpc>
            </a:pPr>
            <a:endParaRPr lang="en-GB" sz="1400" dirty="0">
              <a:solidFill>
                <a:schemeClr val="tx1"/>
              </a:solidFill>
              <a:latin typeface="Poppins" panose="00000500000000000000" pitchFamily="2" charset="0"/>
              <a:ea typeface="Lato Light" panose="020F0502020204030203" pitchFamily="34" charset="0"/>
              <a:cs typeface="Poppins" panose="00000500000000000000" pitchFamily="2" charset="0"/>
            </a:endParaRPr>
          </a:p>
          <a:p>
            <a:pPr algn="l">
              <a:lnSpc>
                <a:spcPct val="100000"/>
              </a:lnSpc>
            </a:pPr>
            <a:r>
              <a:rPr lang="en-GB" sz="1400" dirty="0">
                <a:solidFill>
                  <a:schemeClr val="tx1"/>
                </a:solidFill>
                <a:latin typeface="Poppins" panose="00000500000000000000" pitchFamily="2" charset="0"/>
                <a:ea typeface="Lato Light" panose="020F0502020204030203" pitchFamily="34" charset="0"/>
                <a:cs typeface="Poppins" panose="00000500000000000000" pitchFamily="2" charset="0"/>
              </a:rPr>
              <a:t>Social housing with recreation</a:t>
            </a:r>
          </a:p>
          <a:p>
            <a:pPr algn="l">
              <a:lnSpc>
                <a:spcPct val="100000"/>
              </a:lnSpc>
            </a:pPr>
            <a:endParaRPr lang="en-GB" sz="1400" dirty="0">
              <a:solidFill>
                <a:schemeClr val="tx1"/>
              </a:solidFill>
              <a:latin typeface="Poppins" panose="00000500000000000000" pitchFamily="2" charset="0"/>
              <a:ea typeface="Lato Light" panose="020F0502020204030203" pitchFamily="34" charset="0"/>
              <a:cs typeface="Poppins" panose="00000500000000000000" pitchFamily="2" charset="0"/>
            </a:endParaRPr>
          </a:p>
          <a:p>
            <a:pPr algn="l">
              <a:lnSpc>
                <a:spcPct val="100000"/>
              </a:lnSpc>
            </a:pPr>
            <a:r>
              <a:rPr lang="en-GB" sz="1400" dirty="0">
                <a:solidFill>
                  <a:schemeClr val="tx1"/>
                </a:solidFill>
                <a:latin typeface="Poppins" panose="00000500000000000000" pitchFamily="2" charset="0"/>
                <a:ea typeface="Lato Light" panose="020F0502020204030203" pitchFamily="34" charset="0"/>
                <a:cs typeface="Poppins" panose="00000500000000000000" pitchFamily="2" charset="0"/>
              </a:rPr>
              <a:t>Desalination</a:t>
            </a:r>
          </a:p>
          <a:p>
            <a:pPr algn="l">
              <a:lnSpc>
                <a:spcPct val="100000"/>
              </a:lnSpc>
            </a:pPr>
            <a:endParaRPr lang="en-GB" sz="1400" dirty="0">
              <a:solidFill>
                <a:schemeClr val="tx1"/>
              </a:solidFill>
              <a:latin typeface="Poppins" panose="00000500000000000000" pitchFamily="2" charset="0"/>
              <a:ea typeface="Lato Light" panose="020F0502020204030203" pitchFamily="34" charset="0"/>
              <a:cs typeface="Poppins" panose="00000500000000000000" pitchFamily="2" charset="0"/>
            </a:endParaRPr>
          </a:p>
          <a:p>
            <a:pPr algn="l">
              <a:lnSpc>
                <a:spcPct val="100000"/>
              </a:lnSpc>
            </a:pPr>
            <a:r>
              <a:rPr lang="en-GB" sz="1400" dirty="0">
                <a:solidFill>
                  <a:schemeClr val="tx1"/>
                </a:solidFill>
                <a:latin typeface="Poppins" panose="00000500000000000000" pitchFamily="2" charset="0"/>
                <a:ea typeface="Lato Light" panose="020F0502020204030203" pitchFamily="34" charset="0"/>
                <a:cs typeface="Poppins" panose="00000500000000000000" pitchFamily="2" charset="0"/>
              </a:rPr>
              <a:t>Road-rail upgrades</a:t>
            </a:r>
          </a:p>
          <a:p>
            <a:pPr algn="l">
              <a:lnSpc>
                <a:spcPct val="100000"/>
              </a:lnSpc>
            </a:pPr>
            <a:endParaRPr lang="en-GB" sz="1400" dirty="0">
              <a:solidFill>
                <a:schemeClr val="tx1"/>
              </a:solidFill>
              <a:latin typeface="Poppins" panose="00000500000000000000" pitchFamily="2" charset="0"/>
              <a:ea typeface="Lato Light" panose="020F0502020204030203" pitchFamily="34" charset="0"/>
              <a:cs typeface="Poppins" panose="00000500000000000000" pitchFamily="2" charset="0"/>
            </a:endParaRPr>
          </a:p>
          <a:p>
            <a:pPr algn="l">
              <a:lnSpc>
                <a:spcPct val="100000"/>
              </a:lnSpc>
            </a:pPr>
            <a:r>
              <a:rPr lang="en-GB" sz="1400" dirty="0">
                <a:solidFill>
                  <a:schemeClr val="tx1"/>
                </a:solidFill>
                <a:latin typeface="Poppins" panose="00000500000000000000" pitchFamily="2" charset="0"/>
                <a:ea typeface="Lato Light" panose="020F0502020204030203" pitchFamily="34" charset="0"/>
                <a:cs typeface="Poppins" panose="00000500000000000000" pitchFamily="2" charset="0"/>
              </a:rPr>
              <a:t>Financial sustainability via revenue increase and PPP</a:t>
            </a:r>
          </a:p>
        </p:txBody>
      </p:sp>
      <p:sp>
        <p:nvSpPr>
          <p:cNvPr id="31" name="Subtitle 2">
            <a:extLst>
              <a:ext uri="{FF2B5EF4-FFF2-40B4-BE49-F238E27FC236}">
                <a16:creationId xmlns:a16="http://schemas.microsoft.com/office/drawing/2014/main" id="{5C78995B-15BF-138C-FAE3-735195269DEF}"/>
              </a:ext>
            </a:extLst>
          </p:cNvPr>
          <p:cNvSpPr txBox="1">
            <a:spLocks/>
          </p:cNvSpPr>
          <p:nvPr/>
        </p:nvSpPr>
        <p:spPr>
          <a:xfrm>
            <a:off x="8933602" y="2154180"/>
            <a:ext cx="2394776" cy="1471172"/>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sz="1400" dirty="0">
                <a:solidFill>
                  <a:schemeClr val="tx1"/>
                </a:solidFill>
                <a:latin typeface="Poppins" panose="00000500000000000000" pitchFamily="2" charset="0"/>
                <a:ea typeface="Lato Light" panose="020F0502020204030203" pitchFamily="34" charset="0"/>
                <a:cs typeface="Poppins" panose="00000500000000000000" pitchFamily="2" charset="0"/>
              </a:rPr>
              <a:t>Academic collaboration on climate impact preparation, </a:t>
            </a:r>
          </a:p>
          <a:p>
            <a:pPr algn="l">
              <a:lnSpc>
                <a:spcPct val="100000"/>
              </a:lnSpc>
            </a:pPr>
            <a:endParaRPr lang="en-GB" sz="1400" dirty="0">
              <a:solidFill>
                <a:schemeClr val="tx1"/>
              </a:solidFill>
              <a:latin typeface="Poppins" panose="00000500000000000000" pitchFamily="2" charset="0"/>
              <a:ea typeface="Lato Light" panose="020F0502020204030203" pitchFamily="34" charset="0"/>
              <a:cs typeface="Poppins" panose="00000500000000000000" pitchFamily="2" charset="0"/>
            </a:endParaRPr>
          </a:p>
          <a:p>
            <a:pPr algn="l">
              <a:lnSpc>
                <a:spcPct val="100000"/>
              </a:lnSpc>
            </a:pPr>
            <a:r>
              <a:rPr lang="en-GB" sz="1400" dirty="0">
                <a:solidFill>
                  <a:schemeClr val="tx1"/>
                </a:solidFill>
                <a:latin typeface="Poppins" panose="00000500000000000000" pitchFamily="2" charset="0"/>
                <a:ea typeface="Lato Light" panose="020F0502020204030203" pitchFamily="34" charset="0"/>
                <a:cs typeface="Poppins" panose="00000500000000000000" pitchFamily="2" charset="0"/>
              </a:rPr>
              <a:t>Supports desalination projects</a:t>
            </a:r>
          </a:p>
        </p:txBody>
      </p:sp>
      <p:sp>
        <p:nvSpPr>
          <p:cNvPr id="6" name="Rectangle 5">
            <a:extLst>
              <a:ext uri="{FF2B5EF4-FFF2-40B4-BE49-F238E27FC236}">
                <a16:creationId xmlns:a16="http://schemas.microsoft.com/office/drawing/2014/main" id="{8D648AE2-A861-9A15-CDBF-5494C8911D94}"/>
              </a:ext>
            </a:extLst>
          </p:cNvPr>
          <p:cNvSpPr/>
          <p:nvPr/>
        </p:nvSpPr>
        <p:spPr>
          <a:xfrm>
            <a:off x="0" y="6696075"/>
            <a:ext cx="12192000" cy="161925"/>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9935774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AF63D5-8403-6683-0490-72926A4612C5}"/>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29A9718C-CC11-76FC-F923-B61F7ECFE896}"/>
              </a:ext>
            </a:extLst>
          </p:cNvPr>
          <p:cNvSpPr/>
          <p:nvPr/>
        </p:nvSpPr>
        <p:spPr>
          <a:xfrm rot="5400000">
            <a:off x="3738017" y="527284"/>
            <a:ext cx="2163908" cy="256349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7" name="TextBox 6">
            <a:extLst>
              <a:ext uri="{FF2B5EF4-FFF2-40B4-BE49-F238E27FC236}">
                <a16:creationId xmlns:a16="http://schemas.microsoft.com/office/drawing/2014/main" id="{5D6994DD-3F95-92CA-E5A3-ACEDCE747ECD}"/>
              </a:ext>
            </a:extLst>
          </p:cNvPr>
          <p:cNvSpPr txBox="1"/>
          <p:nvPr/>
        </p:nvSpPr>
        <p:spPr>
          <a:xfrm>
            <a:off x="3702891" y="724235"/>
            <a:ext cx="2394776" cy="523220"/>
          </a:xfrm>
          <a:prstGeom prst="rect">
            <a:avLst/>
          </a:prstGeom>
          <a:noFill/>
        </p:spPr>
        <p:txBody>
          <a:bodyPr wrap="square" rtlCol="0" anchor="ctr" anchorCtr="0">
            <a:spAutoFit/>
          </a:bodyPr>
          <a:lstStyle/>
          <a:p>
            <a:r>
              <a:rPr lang="en-US" sz="1400" b="1" dirty="0">
                <a:solidFill>
                  <a:schemeClr val="tx2"/>
                </a:solidFill>
                <a:latin typeface="Poppins" panose="00000500000000000000" pitchFamily="2" charset="0"/>
                <a:ea typeface="League Spartan" charset="0"/>
                <a:cs typeface="Poppins" panose="00000500000000000000" pitchFamily="2" charset="0"/>
              </a:rPr>
              <a:t>INFRASTRUCTURE DEVELOPMENT</a:t>
            </a:r>
          </a:p>
        </p:txBody>
      </p:sp>
      <p:sp>
        <p:nvSpPr>
          <p:cNvPr id="3" name="Title 2">
            <a:extLst>
              <a:ext uri="{FF2B5EF4-FFF2-40B4-BE49-F238E27FC236}">
                <a16:creationId xmlns:a16="http://schemas.microsoft.com/office/drawing/2014/main" id="{334E8C93-8593-57B5-8E1E-118B5EDCCFED}"/>
              </a:ext>
            </a:extLst>
          </p:cNvPr>
          <p:cNvSpPr>
            <a:spLocks noGrp="1"/>
          </p:cNvSpPr>
          <p:nvPr>
            <p:ph type="title"/>
          </p:nvPr>
        </p:nvSpPr>
        <p:spPr>
          <a:xfrm>
            <a:off x="123825" y="170481"/>
            <a:ext cx="11944350" cy="717050"/>
          </a:xfrm>
        </p:spPr>
        <p:txBody>
          <a:bodyPr anchor="t">
            <a:normAutofit/>
          </a:bodyPr>
          <a:lstStyle/>
          <a:p>
            <a:pPr algn="ctr"/>
            <a:r>
              <a:rPr lang="en-GB" sz="2200" b="1" spc="0" dirty="0">
                <a:latin typeface="Poppins" panose="00000500000000000000" pitchFamily="2" charset="0"/>
                <a:cs typeface="Poppins" panose="00000500000000000000" pitchFamily="2" charset="0"/>
              </a:rPr>
              <a:t>POLICY RECOMMENDATIONS FOR NEW GENERATION SEZs</a:t>
            </a:r>
            <a:endParaRPr lang="en-ZA" sz="2200" b="1" spc="0" dirty="0">
              <a:latin typeface="Poppins" panose="00000500000000000000" pitchFamily="2" charset="0"/>
              <a:cs typeface="Poppins" panose="00000500000000000000" pitchFamily="2" charset="0"/>
            </a:endParaRPr>
          </a:p>
        </p:txBody>
      </p:sp>
      <p:sp>
        <p:nvSpPr>
          <p:cNvPr id="2" name="Rectangle 1">
            <a:extLst>
              <a:ext uri="{FF2B5EF4-FFF2-40B4-BE49-F238E27FC236}">
                <a16:creationId xmlns:a16="http://schemas.microsoft.com/office/drawing/2014/main" id="{0D36CE55-C7E1-CA2F-244B-D139B84AF8A6}"/>
              </a:ext>
            </a:extLst>
          </p:cNvPr>
          <p:cNvSpPr/>
          <p:nvPr/>
        </p:nvSpPr>
        <p:spPr>
          <a:xfrm rot="5400000">
            <a:off x="1070879" y="527284"/>
            <a:ext cx="2163908" cy="256349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4" name="Rectangle 3">
            <a:extLst>
              <a:ext uri="{FF2B5EF4-FFF2-40B4-BE49-F238E27FC236}">
                <a16:creationId xmlns:a16="http://schemas.microsoft.com/office/drawing/2014/main" id="{0AC48336-3F25-2ABB-0A9E-6F7C500FD8AC}"/>
              </a:ext>
            </a:extLst>
          </p:cNvPr>
          <p:cNvSpPr/>
          <p:nvPr/>
        </p:nvSpPr>
        <p:spPr>
          <a:xfrm>
            <a:off x="871087" y="727075"/>
            <a:ext cx="136979" cy="432702"/>
          </a:xfrm>
          <a:prstGeom prst="rect">
            <a:avLst/>
          </a:prstGeom>
          <a:solidFill>
            <a:srgbClr val="2E37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7" name="TextBox 16">
            <a:extLst>
              <a:ext uri="{FF2B5EF4-FFF2-40B4-BE49-F238E27FC236}">
                <a16:creationId xmlns:a16="http://schemas.microsoft.com/office/drawing/2014/main" id="{A937576F-5EA2-82EF-C10C-044DD5E8CB8D}"/>
              </a:ext>
            </a:extLst>
          </p:cNvPr>
          <p:cNvSpPr txBox="1"/>
          <p:nvPr/>
        </p:nvSpPr>
        <p:spPr>
          <a:xfrm>
            <a:off x="1036750" y="833418"/>
            <a:ext cx="2394776" cy="307777"/>
          </a:xfrm>
          <a:prstGeom prst="rect">
            <a:avLst/>
          </a:prstGeom>
          <a:noFill/>
        </p:spPr>
        <p:txBody>
          <a:bodyPr wrap="square" rtlCol="0" anchor="ctr" anchorCtr="0">
            <a:spAutoFit/>
          </a:bodyPr>
          <a:lstStyle/>
          <a:p>
            <a:r>
              <a:rPr lang="en-US" sz="1400" b="1" dirty="0">
                <a:solidFill>
                  <a:schemeClr val="tx2"/>
                </a:solidFill>
                <a:latin typeface="Poppins" panose="00000500000000000000" pitchFamily="2" charset="0"/>
                <a:ea typeface="League Spartan" charset="0"/>
                <a:cs typeface="Poppins" panose="00000500000000000000" pitchFamily="2" charset="0"/>
              </a:rPr>
              <a:t>GOVERNANCE MODEL</a:t>
            </a:r>
          </a:p>
        </p:txBody>
      </p:sp>
      <p:sp>
        <p:nvSpPr>
          <p:cNvPr id="25" name="Subtitle 2">
            <a:extLst>
              <a:ext uri="{FF2B5EF4-FFF2-40B4-BE49-F238E27FC236}">
                <a16:creationId xmlns:a16="http://schemas.microsoft.com/office/drawing/2014/main" id="{884F3056-19AD-2177-EE80-2841ABC862AB}"/>
              </a:ext>
            </a:extLst>
          </p:cNvPr>
          <p:cNvSpPr txBox="1">
            <a:spLocks/>
          </p:cNvSpPr>
          <p:nvPr/>
        </p:nvSpPr>
        <p:spPr>
          <a:xfrm>
            <a:off x="951038" y="1247455"/>
            <a:ext cx="2394776" cy="1643527"/>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72800" indent="-172800" algn="l">
              <a:lnSpc>
                <a:spcPct val="100000"/>
              </a:lnSpc>
              <a:buFont typeface="Arial" panose="020B0604020202020204" pitchFamily="34" charset="0"/>
              <a:buChar char="•"/>
            </a:pPr>
            <a:r>
              <a:rPr lang="en-GB" sz="1200" dirty="0">
                <a:solidFill>
                  <a:schemeClr val="tx1"/>
                </a:solidFill>
                <a:latin typeface="Poppins" panose="00000500000000000000" pitchFamily="2" charset="0"/>
                <a:ea typeface="Lato Light" panose="020F0502020204030203" pitchFamily="34" charset="0"/>
                <a:cs typeface="Poppins" panose="00000500000000000000" pitchFamily="2" charset="0"/>
              </a:rPr>
              <a:t>Effective oversight</a:t>
            </a:r>
          </a:p>
          <a:p>
            <a:pPr marL="172800" indent="-172800" algn="l">
              <a:lnSpc>
                <a:spcPct val="100000"/>
              </a:lnSpc>
              <a:buFont typeface="Arial" panose="020B0604020202020204" pitchFamily="34" charset="0"/>
              <a:buChar char="•"/>
            </a:pPr>
            <a:r>
              <a:rPr lang="en-GB" sz="1200" dirty="0">
                <a:solidFill>
                  <a:schemeClr val="tx1"/>
                </a:solidFill>
                <a:latin typeface="Poppins" panose="00000500000000000000" pitchFamily="2" charset="0"/>
                <a:ea typeface="Lato Light" panose="020F0502020204030203" pitchFamily="34" charset="0"/>
                <a:cs typeface="Poppins" panose="00000500000000000000" pitchFamily="2" charset="0"/>
              </a:rPr>
              <a:t>Policy accountability</a:t>
            </a:r>
          </a:p>
          <a:p>
            <a:pPr marL="172800" indent="-172800" algn="l">
              <a:lnSpc>
                <a:spcPct val="100000"/>
              </a:lnSpc>
              <a:buFont typeface="Arial" panose="020B0604020202020204" pitchFamily="34" charset="0"/>
              <a:buChar char="•"/>
            </a:pPr>
            <a:r>
              <a:rPr lang="en-GB" sz="1200" dirty="0">
                <a:solidFill>
                  <a:schemeClr val="tx1"/>
                </a:solidFill>
                <a:latin typeface="Poppins" panose="00000500000000000000" pitchFamily="2" charset="0"/>
                <a:ea typeface="Lato Light" panose="020F0502020204030203" pitchFamily="34" charset="0"/>
                <a:cs typeface="Poppins" panose="00000500000000000000" pitchFamily="2" charset="0"/>
              </a:rPr>
              <a:t>Strengthened Board representativeness (participation of the private sector and improved gender) balance.</a:t>
            </a:r>
          </a:p>
        </p:txBody>
      </p:sp>
      <p:sp>
        <p:nvSpPr>
          <p:cNvPr id="8" name="Subtitle 2">
            <a:extLst>
              <a:ext uri="{FF2B5EF4-FFF2-40B4-BE49-F238E27FC236}">
                <a16:creationId xmlns:a16="http://schemas.microsoft.com/office/drawing/2014/main" id="{5A944438-C3D5-6681-26F1-F956124CEBA7}"/>
              </a:ext>
            </a:extLst>
          </p:cNvPr>
          <p:cNvSpPr txBox="1">
            <a:spLocks/>
          </p:cNvSpPr>
          <p:nvPr/>
        </p:nvSpPr>
        <p:spPr>
          <a:xfrm>
            <a:off x="3618175" y="1241176"/>
            <a:ext cx="2394776" cy="1495794"/>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72800" indent="-172800" algn="l">
              <a:lnSpc>
                <a:spcPct val="100000"/>
              </a:lnSpc>
              <a:buFont typeface="Arial" panose="020B0604020202020204" pitchFamily="34" charset="0"/>
              <a:buChar char="•"/>
            </a:pPr>
            <a:r>
              <a:rPr lang="en-GB" sz="1200" dirty="0">
                <a:solidFill>
                  <a:schemeClr val="tx1"/>
                </a:solidFill>
                <a:latin typeface="Poppins" panose="00000500000000000000" pitchFamily="2" charset="0"/>
                <a:ea typeface="Lato Light" panose="020F0502020204030203" pitchFamily="34" charset="0"/>
                <a:cs typeface="Poppins" panose="00000500000000000000" pitchFamily="2" charset="0"/>
              </a:rPr>
              <a:t>Embed SEZs in transport corridors</a:t>
            </a:r>
          </a:p>
          <a:p>
            <a:pPr marL="172800" indent="-172800" algn="l">
              <a:lnSpc>
                <a:spcPct val="100000"/>
              </a:lnSpc>
              <a:buFont typeface="Arial" panose="020B0604020202020204" pitchFamily="34" charset="0"/>
              <a:buChar char="•"/>
            </a:pPr>
            <a:r>
              <a:rPr lang="en-GB" sz="1200" dirty="0">
                <a:solidFill>
                  <a:schemeClr val="tx1"/>
                </a:solidFill>
                <a:latin typeface="Poppins" panose="00000500000000000000" pitchFamily="2" charset="0"/>
                <a:ea typeface="Lato Light" panose="020F0502020204030203" pitchFamily="34" charset="0"/>
                <a:cs typeface="Poppins" panose="00000500000000000000" pitchFamily="2" charset="0"/>
              </a:rPr>
              <a:t>Reliable utilities</a:t>
            </a:r>
          </a:p>
          <a:p>
            <a:pPr marL="172800" indent="-172800" algn="l">
              <a:lnSpc>
                <a:spcPct val="100000"/>
              </a:lnSpc>
              <a:buFont typeface="Arial" panose="020B0604020202020204" pitchFamily="34" charset="0"/>
              <a:buChar char="•"/>
            </a:pPr>
            <a:r>
              <a:rPr lang="en-GB" sz="1200" dirty="0">
                <a:solidFill>
                  <a:schemeClr val="tx1"/>
                </a:solidFill>
                <a:latin typeface="Poppins" panose="00000500000000000000" pitchFamily="2" charset="0"/>
                <a:ea typeface="Lato Light" panose="020F0502020204030203" pitchFamily="34" charset="0"/>
                <a:cs typeface="Poppins" panose="00000500000000000000" pitchFamily="2" charset="0"/>
              </a:rPr>
              <a:t>Digital infrastructure</a:t>
            </a:r>
          </a:p>
          <a:p>
            <a:pPr marL="172800" indent="-172800" algn="l">
              <a:lnSpc>
                <a:spcPct val="100000"/>
              </a:lnSpc>
              <a:buFont typeface="Arial" panose="020B0604020202020204" pitchFamily="34" charset="0"/>
              <a:buChar char="•"/>
            </a:pPr>
            <a:r>
              <a:rPr lang="en-GB" sz="1200" dirty="0">
                <a:solidFill>
                  <a:schemeClr val="tx1"/>
                </a:solidFill>
                <a:latin typeface="Poppins" panose="00000500000000000000" pitchFamily="2" charset="0"/>
                <a:ea typeface="Lato Light" panose="020F0502020204030203" pitchFamily="34" charset="0"/>
                <a:cs typeface="Poppins" panose="00000500000000000000" pitchFamily="2" charset="0"/>
              </a:rPr>
              <a:t>Integrated services (interoperability of systems)</a:t>
            </a:r>
          </a:p>
        </p:txBody>
      </p:sp>
      <p:sp>
        <p:nvSpPr>
          <p:cNvPr id="9" name="Rectangle 8">
            <a:extLst>
              <a:ext uri="{FF2B5EF4-FFF2-40B4-BE49-F238E27FC236}">
                <a16:creationId xmlns:a16="http://schemas.microsoft.com/office/drawing/2014/main" id="{BA7BB742-5403-EFA6-372E-CB37225CEB30}"/>
              </a:ext>
            </a:extLst>
          </p:cNvPr>
          <p:cNvSpPr/>
          <p:nvPr/>
        </p:nvSpPr>
        <p:spPr>
          <a:xfrm rot="5400000">
            <a:off x="9069239" y="527284"/>
            <a:ext cx="2163907" cy="256349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19" name="TextBox 18">
            <a:extLst>
              <a:ext uri="{FF2B5EF4-FFF2-40B4-BE49-F238E27FC236}">
                <a16:creationId xmlns:a16="http://schemas.microsoft.com/office/drawing/2014/main" id="{991170CD-A2FA-1521-5FBC-DDE5864AF2FA}"/>
              </a:ext>
            </a:extLst>
          </p:cNvPr>
          <p:cNvSpPr txBox="1"/>
          <p:nvPr/>
        </p:nvSpPr>
        <p:spPr>
          <a:xfrm>
            <a:off x="9028204" y="725696"/>
            <a:ext cx="2401683" cy="523220"/>
          </a:xfrm>
          <a:prstGeom prst="rect">
            <a:avLst/>
          </a:prstGeom>
          <a:noFill/>
        </p:spPr>
        <p:txBody>
          <a:bodyPr wrap="square" rtlCol="0" anchor="ctr" anchorCtr="0">
            <a:spAutoFit/>
          </a:bodyPr>
          <a:lstStyle/>
          <a:p>
            <a:r>
              <a:rPr lang="en-US" sz="1400" b="1" dirty="0">
                <a:solidFill>
                  <a:schemeClr val="tx2"/>
                </a:solidFill>
                <a:latin typeface="Poppins" panose="00000500000000000000" pitchFamily="2" charset="0"/>
                <a:ea typeface="League Spartan" charset="0"/>
                <a:cs typeface="Poppins" panose="00000500000000000000" pitchFamily="2" charset="0"/>
              </a:rPr>
              <a:t>REDUCED TAX DEPENDENCY</a:t>
            </a:r>
          </a:p>
        </p:txBody>
      </p:sp>
      <p:sp>
        <p:nvSpPr>
          <p:cNvPr id="20" name="Rectangle 19">
            <a:extLst>
              <a:ext uri="{FF2B5EF4-FFF2-40B4-BE49-F238E27FC236}">
                <a16:creationId xmlns:a16="http://schemas.microsoft.com/office/drawing/2014/main" id="{8ABC5A7D-48F1-A7D1-B7F3-732173FDF2AE}"/>
              </a:ext>
            </a:extLst>
          </p:cNvPr>
          <p:cNvSpPr/>
          <p:nvPr/>
        </p:nvSpPr>
        <p:spPr>
          <a:xfrm rot="5400000">
            <a:off x="6402101" y="527285"/>
            <a:ext cx="2163908" cy="256349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22" name="TextBox 21">
            <a:extLst>
              <a:ext uri="{FF2B5EF4-FFF2-40B4-BE49-F238E27FC236}">
                <a16:creationId xmlns:a16="http://schemas.microsoft.com/office/drawing/2014/main" id="{87EF3BA7-2810-754B-2492-D733A906D118}"/>
              </a:ext>
            </a:extLst>
          </p:cNvPr>
          <p:cNvSpPr txBox="1"/>
          <p:nvPr/>
        </p:nvSpPr>
        <p:spPr>
          <a:xfrm>
            <a:off x="6367573" y="724235"/>
            <a:ext cx="2394776" cy="523220"/>
          </a:xfrm>
          <a:prstGeom prst="rect">
            <a:avLst/>
          </a:prstGeom>
          <a:noFill/>
        </p:spPr>
        <p:txBody>
          <a:bodyPr wrap="square" rtlCol="0" anchor="ctr" anchorCtr="0">
            <a:spAutoFit/>
          </a:bodyPr>
          <a:lstStyle/>
          <a:p>
            <a:r>
              <a:rPr lang="en-US" sz="1400" b="1" dirty="0">
                <a:solidFill>
                  <a:schemeClr val="tx2"/>
                </a:solidFill>
                <a:latin typeface="Poppins" panose="00000500000000000000" pitchFamily="2" charset="0"/>
                <a:ea typeface="League Spartan" charset="0"/>
                <a:cs typeface="Poppins" panose="00000500000000000000" pitchFamily="2" charset="0"/>
              </a:rPr>
              <a:t>LOCAL PARTICIPATION &amp; SME INTEGRATION</a:t>
            </a:r>
          </a:p>
        </p:txBody>
      </p:sp>
      <p:sp>
        <p:nvSpPr>
          <p:cNvPr id="26" name="Subtitle 2">
            <a:extLst>
              <a:ext uri="{FF2B5EF4-FFF2-40B4-BE49-F238E27FC236}">
                <a16:creationId xmlns:a16="http://schemas.microsoft.com/office/drawing/2014/main" id="{E0006453-E97E-2648-D503-D4D90DE5606C}"/>
              </a:ext>
            </a:extLst>
          </p:cNvPr>
          <p:cNvSpPr txBox="1">
            <a:spLocks/>
          </p:cNvSpPr>
          <p:nvPr/>
        </p:nvSpPr>
        <p:spPr>
          <a:xfrm>
            <a:off x="6282260" y="1237444"/>
            <a:ext cx="2394776" cy="1348061"/>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72800" indent="-172800" algn="l">
              <a:lnSpc>
                <a:spcPct val="100000"/>
              </a:lnSpc>
              <a:buFont typeface="Arial" panose="020B0604020202020204" pitchFamily="34" charset="0"/>
              <a:buChar char="•"/>
            </a:pPr>
            <a:r>
              <a:rPr lang="en-GB" sz="1200" dirty="0">
                <a:solidFill>
                  <a:schemeClr val="tx1"/>
                </a:solidFill>
                <a:latin typeface="Poppins" panose="00000500000000000000" pitchFamily="2" charset="0"/>
                <a:ea typeface="Lato Light" panose="020F0502020204030203" pitchFamily="34" charset="0"/>
                <a:cs typeface="Poppins" panose="00000500000000000000" pitchFamily="2" charset="0"/>
              </a:rPr>
              <a:t>SME–Large enterprise linkages</a:t>
            </a:r>
          </a:p>
          <a:p>
            <a:pPr marL="172800" indent="-172800" algn="l">
              <a:lnSpc>
                <a:spcPct val="100000"/>
              </a:lnSpc>
              <a:buFont typeface="Arial" panose="020B0604020202020204" pitchFamily="34" charset="0"/>
              <a:buChar char="•"/>
            </a:pPr>
            <a:r>
              <a:rPr lang="en-GB" sz="1200" dirty="0">
                <a:solidFill>
                  <a:schemeClr val="tx1"/>
                </a:solidFill>
                <a:latin typeface="Poppins" panose="00000500000000000000" pitchFamily="2" charset="0"/>
                <a:ea typeface="Lato Light" panose="020F0502020204030203" pitchFamily="34" charset="0"/>
                <a:cs typeface="Poppins" panose="00000500000000000000" pitchFamily="2" charset="0"/>
              </a:rPr>
              <a:t>Local resource utilization</a:t>
            </a:r>
          </a:p>
          <a:p>
            <a:pPr marL="172800" indent="-172800" algn="l">
              <a:lnSpc>
                <a:spcPct val="100000"/>
              </a:lnSpc>
              <a:buFont typeface="Arial" panose="020B0604020202020204" pitchFamily="34" charset="0"/>
              <a:buChar char="•"/>
            </a:pPr>
            <a:r>
              <a:rPr lang="en-GB" sz="1200" dirty="0">
                <a:solidFill>
                  <a:schemeClr val="tx1"/>
                </a:solidFill>
                <a:latin typeface="Poppins" panose="00000500000000000000" pitchFamily="2" charset="0"/>
                <a:ea typeface="Lato Light" panose="020F0502020204030203" pitchFamily="34" charset="0"/>
                <a:cs typeface="Poppins" panose="00000500000000000000" pitchFamily="2" charset="0"/>
              </a:rPr>
              <a:t>Technology transfer</a:t>
            </a:r>
          </a:p>
          <a:p>
            <a:pPr marL="172800" indent="-172800" algn="l">
              <a:lnSpc>
                <a:spcPct val="100000"/>
              </a:lnSpc>
              <a:buFont typeface="Arial" panose="020B0604020202020204" pitchFamily="34" charset="0"/>
              <a:buChar char="•"/>
            </a:pPr>
            <a:r>
              <a:rPr lang="en-GB" sz="1200" dirty="0">
                <a:solidFill>
                  <a:schemeClr val="tx1"/>
                </a:solidFill>
                <a:latin typeface="Poppins" panose="00000500000000000000" pitchFamily="2" charset="0"/>
                <a:ea typeface="Lato Light" panose="020F0502020204030203" pitchFamily="34" charset="0"/>
                <a:cs typeface="Poppins" panose="00000500000000000000" pitchFamily="2" charset="0"/>
              </a:rPr>
              <a:t>Skills development</a:t>
            </a:r>
          </a:p>
          <a:p>
            <a:pPr marL="172800" indent="-172800" algn="l">
              <a:lnSpc>
                <a:spcPct val="100000"/>
              </a:lnSpc>
              <a:buFont typeface="Arial" panose="020B0604020202020204" pitchFamily="34" charset="0"/>
              <a:buChar char="•"/>
            </a:pPr>
            <a:r>
              <a:rPr lang="en-GB" sz="1200" dirty="0">
                <a:solidFill>
                  <a:schemeClr val="tx1"/>
                </a:solidFill>
                <a:latin typeface="Poppins" panose="00000500000000000000" pitchFamily="2" charset="0"/>
                <a:ea typeface="Lato Light" panose="020F0502020204030203" pitchFamily="34" charset="0"/>
                <a:cs typeface="Poppins" panose="00000500000000000000" pitchFamily="2" charset="0"/>
              </a:rPr>
              <a:t>Access to finance</a:t>
            </a:r>
          </a:p>
        </p:txBody>
      </p:sp>
      <p:sp>
        <p:nvSpPr>
          <p:cNvPr id="27" name="Subtitle 2">
            <a:extLst>
              <a:ext uri="{FF2B5EF4-FFF2-40B4-BE49-F238E27FC236}">
                <a16:creationId xmlns:a16="http://schemas.microsoft.com/office/drawing/2014/main" id="{92F5D985-0ACC-DAF9-2CF8-08C6B833A79A}"/>
              </a:ext>
            </a:extLst>
          </p:cNvPr>
          <p:cNvSpPr txBox="1">
            <a:spLocks/>
          </p:cNvSpPr>
          <p:nvPr/>
        </p:nvSpPr>
        <p:spPr>
          <a:xfrm>
            <a:off x="8949397" y="1241907"/>
            <a:ext cx="2394776" cy="1126462"/>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72800" indent="-172800" algn="l">
              <a:lnSpc>
                <a:spcPct val="100000"/>
              </a:lnSpc>
              <a:buFont typeface="Arial" panose="020B0604020202020204" pitchFamily="34" charset="0"/>
              <a:buChar char="•"/>
            </a:pPr>
            <a:r>
              <a:rPr lang="en-GB" sz="1200" dirty="0">
                <a:solidFill>
                  <a:schemeClr val="tx1"/>
                </a:solidFill>
                <a:latin typeface="Poppins" panose="00000500000000000000" pitchFamily="2" charset="0"/>
                <a:ea typeface="Lato Light" panose="020F0502020204030203" pitchFamily="34" charset="0"/>
                <a:cs typeface="Poppins" panose="00000500000000000000" pitchFamily="2" charset="0"/>
              </a:rPr>
              <a:t>Diversify revenue sources</a:t>
            </a:r>
          </a:p>
          <a:p>
            <a:pPr marL="172800" indent="-172800" algn="l">
              <a:lnSpc>
                <a:spcPct val="100000"/>
              </a:lnSpc>
              <a:buFont typeface="Arial" panose="020B0604020202020204" pitchFamily="34" charset="0"/>
              <a:buChar char="•"/>
            </a:pPr>
            <a:r>
              <a:rPr lang="en-GB" sz="1200" dirty="0">
                <a:solidFill>
                  <a:schemeClr val="tx1"/>
                </a:solidFill>
                <a:latin typeface="Poppins" panose="00000500000000000000" pitchFamily="2" charset="0"/>
                <a:ea typeface="Lato Light" panose="020F0502020204030203" pitchFamily="34" charset="0"/>
                <a:cs typeface="Poppins" panose="00000500000000000000" pitchFamily="2" charset="0"/>
              </a:rPr>
              <a:t>Reduce tax dependency</a:t>
            </a:r>
          </a:p>
          <a:p>
            <a:pPr marL="172800" indent="-172800" algn="l">
              <a:lnSpc>
                <a:spcPct val="100000"/>
              </a:lnSpc>
              <a:buFont typeface="Arial" panose="020B0604020202020204" pitchFamily="34" charset="0"/>
              <a:buChar char="•"/>
            </a:pPr>
            <a:r>
              <a:rPr lang="en-GB" sz="1200" dirty="0">
                <a:solidFill>
                  <a:schemeClr val="tx1"/>
                </a:solidFill>
                <a:latin typeface="Poppins" panose="00000500000000000000" pitchFamily="2" charset="0"/>
                <a:ea typeface="Lato Light" panose="020F0502020204030203" pitchFamily="34" charset="0"/>
                <a:cs typeface="Poppins" panose="00000500000000000000" pitchFamily="2" charset="0"/>
              </a:rPr>
              <a:t>Fiscal sustainability</a:t>
            </a:r>
          </a:p>
          <a:p>
            <a:pPr marL="172800" indent="-172800" algn="l">
              <a:lnSpc>
                <a:spcPct val="100000"/>
              </a:lnSpc>
              <a:buFont typeface="Arial" panose="020B0604020202020204" pitchFamily="34" charset="0"/>
              <a:buChar char="•"/>
            </a:pPr>
            <a:r>
              <a:rPr lang="en-GB" sz="1200" dirty="0">
                <a:solidFill>
                  <a:schemeClr val="tx1"/>
                </a:solidFill>
                <a:latin typeface="Poppins" panose="00000500000000000000" pitchFamily="2" charset="0"/>
                <a:ea typeface="Lato Light" panose="020F0502020204030203" pitchFamily="34" charset="0"/>
                <a:cs typeface="Poppins" panose="00000500000000000000" pitchFamily="2" charset="0"/>
              </a:rPr>
              <a:t>Alternative income streams</a:t>
            </a:r>
          </a:p>
        </p:txBody>
      </p:sp>
      <p:sp>
        <p:nvSpPr>
          <p:cNvPr id="47" name="Rectangle 46">
            <a:extLst>
              <a:ext uri="{FF2B5EF4-FFF2-40B4-BE49-F238E27FC236}">
                <a16:creationId xmlns:a16="http://schemas.microsoft.com/office/drawing/2014/main" id="{9A68251D-0A9C-E0F5-9A79-2BAE596D9777}"/>
              </a:ext>
            </a:extLst>
          </p:cNvPr>
          <p:cNvSpPr/>
          <p:nvPr/>
        </p:nvSpPr>
        <p:spPr>
          <a:xfrm>
            <a:off x="3536697" y="731902"/>
            <a:ext cx="136979" cy="432702"/>
          </a:xfrm>
          <a:prstGeom prst="rect">
            <a:avLst/>
          </a:prstGeom>
          <a:solidFill>
            <a:srgbClr val="2E37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48" name="Rectangle 47">
            <a:extLst>
              <a:ext uri="{FF2B5EF4-FFF2-40B4-BE49-F238E27FC236}">
                <a16:creationId xmlns:a16="http://schemas.microsoft.com/office/drawing/2014/main" id="{A95C08CB-C40C-ECE2-EBDD-D14929CDD126}"/>
              </a:ext>
            </a:extLst>
          </p:cNvPr>
          <p:cNvSpPr/>
          <p:nvPr/>
        </p:nvSpPr>
        <p:spPr>
          <a:xfrm>
            <a:off x="6212211" y="727075"/>
            <a:ext cx="136979" cy="432702"/>
          </a:xfrm>
          <a:prstGeom prst="rect">
            <a:avLst/>
          </a:prstGeom>
          <a:solidFill>
            <a:srgbClr val="2E37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49" name="Rectangle 48">
            <a:extLst>
              <a:ext uri="{FF2B5EF4-FFF2-40B4-BE49-F238E27FC236}">
                <a16:creationId xmlns:a16="http://schemas.microsoft.com/office/drawing/2014/main" id="{AF26B5C8-0B10-FC15-5847-BD4CA526D7ED}"/>
              </a:ext>
            </a:extLst>
          </p:cNvPr>
          <p:cNvSpPr/>
          <p:nvPr/>
        </p:nvSpPr>
        <p:spPr>
          <a:xfrm>
            <a:off x="8870590" y="731224"/>
            <a:ext cx="136979" cy="432702"/>
          </a:xfrm>
          <a:prstGeom prst="rect">
            <a:avLst/>
          </a:prstGeom>
          <a:solidFill>
            <a:srgbClr val="2E37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50" name="Rectangle 49">
            <a:extLst>
              <a:ext uri="{FF2B5EF4-FFF2-40B4-BE49-F238E27FC236}">
                <a16:creationId xmlns:a16="http://schemas.microsoft.com/office/drawing/2014/main" id="{E0D939B9-B73C-C7E5-F20C-74BB1E141149}"/>
              </a:ext>
            </a:extLst>
          </p:cNvPr>
          <p:cNvSpPr/>
          <p:nvPr/>
        </p:nvSpPr>
        <p:spPr>
          <a:xfrm rot="5400000">
            <a:off x="3824195" y="2806022"/>
            <a:ext cx="1991551" cy="256349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51" name="TextBox 50">
            <a:extLst>
              <a:ext uri="{FF2B5EF4-FFF2-40B4-BE49-F238E27FC236}">
                <a16:creationId xmlns:a16="http://schemas.microsoft.com/office/drawing/2014/main" id="{207B2D05-EC01-2836-FD9E-3B6E682DD0D9}"/>
              </a:ext>
            </a:extLst>
          </p:cNvPr>
          <p:cNvSpPr txBox="1"/>
          <p:nvPr/>
        </p:nvSpPr>
        <p:spPr>
          <a:xfrm>
            <a:off x="3702891" y="3089153"/>
            <a:ext cx="2394776" cy="523220"/>
          </a:xfrm>
          <a:prstGeom prst="rect">
            <a:avLst/>
          </a:prstGeom>
          <a:noFill/>
        </p:spPr>
        <p:txBody>
          <a:bodyPr wrap="square" rtlCol="0" anchor="ctr" anchorCtr="0">
            <a:spAutoFit/>
          </a:bodyPr>
          <a:lstStyle/>
          <a:p>
            <a:r>
              <a:rPr lang="en-US" sz="1400" b="1" dirty="0">
                <a:solidFill>
                  <a:schemeClr val="tx2"/>
                </a:solidFill>
                <a:latin typeface="Poppins" panose="00000500000000000000" pitchFamily="2" charset="0"/>
                <a:ea typeface="League Spartan" charset="0"/>
                <a:cs typeface="Poppins" panose="00000500000000000000" pitchFamily="2" charset="0"/>
              </a:rPr>
              <a:t>MANDATORY ESG COMPLIANCE</a:t>
            </a:r>
          </a:p>
        </p:txBody>
      </p:sp>
      <p:sp>
        <p:nvSpPr>
          <p:cNvPr id="52" name="Rectangle 51">
            <a:extLst>
              <a:ext uri="{FF2B5EF4-FFF2-40B4-BE49-F238E27FC236}">
                <a16:creationId xmlns:a16="http://schemas.microsoft.com/office/drawing/2014/main" id="{BFDA2BF8-A22B-FF16-9D71-09373BA40271}"/>
              </a:ext>
            </a:extLst>
          </p:cNvPr>
          <p:cNvSpPr/>
          <p:nvPr/>
        </p:nvSpPr>
        <p:spPr>
          <a:xfrm rot="5400000">
            <a:off x="1157057" y="2806022"/>
            <a:ext cx="1991551" cy="256349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53" name="Rectangle 52">
            <a:extLst>
              <a:ext uri="{FF2B5EF4-FFF2-40B4-BE49-F238E27FC236}">
                <a16:creationId xmlns:a16="http://schemas.microsoft.com/office/drawing/2014/main" id="{CDEA466A-F914-3A07-78E9-A76C2B8B1662}"/>
              </a:ext>
            </a:extLst>
          </p:cNvPr>
          <p:cNvSpPr/>
          <p:nvPr/>
        </p:nvSpPr>
        <p:spPr>
          <a:xfrm>
            <a:off x="871087" y="3091993"/>
            <a:ext cx="136979" cy="43270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54" name="TextBox 53">
            <a:extLst>
              <a:ext uri="{FF2B5EF4-FFF2-40B4-BE49-F238E27FC236}">
                <a16:creationId xmlns:a16="http://schemas.microsoft.com/office/drawing/2014/main" id="{54D1E661-393F-83F1-0DA9-7383901F8AAD}"/>
              </a:ext>
            </a:extLst>
          </p:cNvPr>
          <p:cNvSpPr txBox="1"/>
          <p:nvPr/>
        </p:nvSpPr>
        <p:spPr>
          <a:xfrm>
            <a:off x="1036750" y="3090615"/>
            <a:ext cx="2394776" cy="523220"/>
          </a:xfrm>
          <a:prstGeom prst="rect">
            <a:avLst/>
          </a:prstGeom>
          <a:noFill/>
        </p:spPr>
        <p:txBody>
          <a:bodyPr wrap="square" rtlCol="0" anchor="ctr" anchorCtr="0">
            <a:spAutoFit/>
          </a:bodyPr>
          <a:lstStyle/>
          <a:p>
            <a:r>
              <a:rPr lang="en-US" sz="1400" b="1" dirty="0">
                <a:solidFill>
                  <a:schemeClr val="tx2"/>
                </a:solidFill>
                <a:latin typeface="Poppins" panose="00000500000000000000" pitchFamily="2" charset="0"/>
                <a:ea typeface="League Spartan" charset="0"/>
                <a:cs typeface="Poppins" panose="00000500000000000000" pitchFamily="2" charset="0"/>
              </a:rPr>
              <a:t>TRANSITIONING TO EMERGING SECTORs</a:t>
            </a:r>
          </a:p>
        </p:txBody>
      </p:sp>
      <p:sp>
        <p:nvSpPr>
          <p:cNvPr id="55" name="Subtitle 2">
            <a:extLst>
              <a:ext uri="{FF2B5EF4-FFF2-40B4-BE49-F238E27FC236}">
                <a16:creationId xmlns:a16="http://schemas.microsoft.com/office/drawing/2014/main" id="{ADF97606-02A1-076E-B9A8-0C25C6055993}"/>
              </a:ext>
            </a:extLst>
          </p:cNvPr>
          <p:cNvSpPr txBox="1">
            <a:spLocks/>
          </p:cNvSpPr>
          <p:nvPr/>
        </p:nvSpPr>
        <p:spPr>
          <a:xfrm>
            <a:off x="951038" y="3610253"/>
            <a:ext cx="2394776" cy="1052596"/>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72800" indent="-172800" algn="l">
              <a:lnSpc>
                <a:spcPct val="100000"/>
              </a:lnSpc>
              <a:buFont typeface="Arial" panose="020B0604020202020204" pitchFamily="34" charset="0"/>
              <a:buChar char="•"/>
            </a:pPr>
            <a:r>
              <a:rPr lang="en-GB" sz="1200" dirty="0">
                <a:solidFill>
                  <a:schemeClr val="tx1"/>
                </a:solidFill>
                <a:latin typeface="Poppins" panose="00000500000000000000" pitchFamily="2" charset="0"/>
                <a:ea typeface="Lato Light" panose="020F0502020204030203" pitchFamily="34" charset="0"/>
                <a:cs typeface="Poppins" panose="00000500000000000000" pitchFamily="2" charset="0"/>
              </a:rPr>
              <a:t>Invest in renewables, communication technology, biotech, Artificial Intelligence</a:t>
            </a:r>
          </a:p>
          <a:p>
            <a:pPr marL="172800" indent="-172800" algn="l">
              <a:lnSpc>
                <a:spcPct val="100000"/>
              </a:lnSpc>
              <a:buFont typeface="Arial" panose="020B0604020202020204" pitchFamily="34" charset="0"/>
              <a:buChar char="•"/>
            </a:pPr>
            <a:r>
              <a:rPr lang="en-GB" sz="1200" dirty="0">
                <a:solidFill>
                  <a:schemeClr val="tx1"/>
                </a:solidFill>
                <a:latin typeface="Poppins" panose="00000500000000000000" pitchFamily="2" charset="0"/>
                <a:ea typeface="Lato Light" panose="020F0502020204030203" pitchFamily="34" charset="0"/>
                <a:cs typeface="Poppins" panose="00000500000000000000" pitchFamily="2" charset="0"/>
              </a:rPr>
              <a:t>Circular economy </a:t>
            </a:r>
          </a:p>
        </p:txBody>
      </p:sp>
      <p:sp>
        <p:nvSpPr>
          <p:cNvPr id="56" name="Subtitle 2">
            <a:extLst>
              <a:ext uri="{FF2B5EF4-FFF2-40B4-BE49-F238E27FC236}">
                <a16:creationId xmlns:a16="http://schemas.microsoft.com/office/drawing/2014/main" id="{C90B8BD0-4E47-C956-7642-D7F5B8F91F9A}"/>
              </a:ext>
            </a:extLst>
          </p:cNvPr>
          <p:cNvSpPr txBox="1">
            <a:spLocks/>
          </p:cNvSpPr>
          <p:nvPr/>
        </p:nvSpPr>
        <p:spPr>
          <a:xfrm>
            <a:off x="3618175" y="3617199"/>
            <a:ext cx="2394776" cy="904863"/>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72800" indent="-172800" algn="l">
              <a:lnSpc>
                <a:spcPct val="100000"/>
              </a:lnSpc>
              <a:buFont typeface="Arial" panose="020B0604020202020204" pitchFamily="34" charset="0"/>
              <a:buChar char="•"/>
            </a:pPr>
            <a:r>
              <a:rPr lang="en-GB" sz="1200" dirty="0">
                <a:solidFill>
                  <a:schemeClr val="tx1"/>
                </a:solidFill>
                <a:latin typeface="Poppins" panose="00000500000000000000" pitchFamily="2" charset="0"/>
                <a:ea typeface="Lato Light" panose="020F0502020204030203" pitchFamily="34" charset="0"/>
                <a:cs typeface="Poppins" panose="00000500000000000000" pitchFamily="2" charset="0"/>
              </a:rPr>
              <a:t>Mandatory ESG standards</a:t>
            </a:r>
          </a:p>
          <a:p>
            <a:pPr marL="172800" indent="-172800" algn="l">
              <a:lnSpc>
                <a:spcPct val="100000"/>
              </a:lnSpc>
              <a:buFont typeface="Arial" panose="020B0604020202020204" pitchFamily="34" charset="0"/>
              <a:buChar char="•"/>
            </a:pPr>
            <a:r>
              <a:rPr lang="en-GB" sz="1200" dirty="0">
                <a:solidFill>
                  <a:schemeClr val="tx1"/>
                </a:solidFill>
                <a:latin typeface="Poppins" panose="00000500000000000000" pitchFamily="2" charset="0"/>
                <a:ea typeface="Lato Light" panose="020F0502020204030203" pitchFamily="34" charset="0"/>
                <a:cs typeface="Poppins" panose="00000500000000000000" pitchFamily="2" charset="0"/>
              </a:rPr>
              <a:t>Sustainable business practices</a:t>
            </a:r>
          </a:p>
          <a:p>
            <a:pPr marL="172800" indent="-172800" algn="l">
              <a:lnSpc>
                <a:spcPct val="100000"/>
              </a:lnSpc>
              <a:buFont typeface="Arial" panose="020B0604020202020204" pitchFamily="34" charset="0"/>
              <a:buChar char="•"/>
            </a:pPr>
            <a:r>
              <a:rPr lang="en-GB" sz="1200" dirty="0">
                <a:solidFill>
                  <a:schemeClr val="tx1"/>
                </a:solidFill>
                <a:latin typeface="Poppins" panose="00000500000000000000" pitchFamily="2" charset="0"/>
                <a:ea typeface="Lato Light" panose="020F0502020204030203" pitchFamily="34" charset="0"/>
                <a:cs typeface="Poppins" panose="00000500000000000000" pitchFamily="2" charset="0"/>
              </a:rPr>
              <a:t>ESG monitoring systems</a:t>
            </a:r>
          </a:p>
        </p:txBody>
      </p:sp>
      <p:sp>
        <p:nvSpPr>
          <p:cNvPr id="57" name="Rectangle 56">
            <a:extLst>
              <a:ext uri="{FF2B5EF4-FFF2-40B4-BE49-F238E27FC236}">
                <a16:creationId xmlns:a16="http://schemas.microsoft.com/office/drawing/2014/main" id="{F13B0BDD-5891-4A71-5E6B-A219BB686073}"/>
              </a:ext>
            </a:extLst>
          </p:cNvPr>
          <p:cNvSpPr/>
          <p:nvPr/>
        </p:nvSpPr>
        <p:spPr>
          <a:xfrm rot="5400000">
            <a:off x="9155417" y="2806023"/>
            <a:ext cx="1991551" cy="256349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58" name="TextBox 57">
            <a:extLst>
              <a:ext uri="{FF2B5EF4-FFF2-40B4-BE49-F238E27FC236}">
                <a16:creationId xmlns:a16="http://schemas.microsoft.com/office/drawing/2014/main" id="{E0A576C6-E506-D1D2-37D6-5CE2752C2ABD}"/>
              </a:ext>
            </a:extLst>
          </p:cNvPr>
          <p:cNvSpPr txBox="1"/>
          <p:nvPr/>
        </p:nvSpPr>
        <p:spPr>
          <a:xfrm>
            <a:off x="9028204" y="3090614"/>
            <a:ext cx="2401683" cy="523220"/>
          </a:xfrm>
          <a:prstGeom prst="rect">
            <a:avLst/>
          </a:prstGeom>
          <a:noFill/>
        </p:spPr>
        <p:txBody>
          <a:bodyPr wrap="square" rtlCol="0" anchor="ctr" anchorCtr="0">
            <a:spAutoFit/>
          </a:bodyPr>
          <a:lstStyle/>
          <a:p>
            <a:r>
              <a:rPr lang="en-US" sz="1400" b="1" dirty="0">
                <a:solidFill>
                  <a:schemeClr val="tx2"/>
                </a:solidFill>
                <a:latin typeface="Poppins" panose="00000500000000000000" pitchFamily="2" charset="0"/>
                <a:ea typeface="League Spartan" charset="0"/>
                <a:cs typeface="Poppins" panose="00000500000000000000" pitchFamily="2" charset="0"/>
              </a:rPr>
              <a:t>ALIGNMENT WITH AFCFTA OPPORTUNITIES</a:t>
            </a:r>
          </a:p>
        </p:txBody>
      </p:sp>
      <p:sp>
        <p:nvSpPr>
          <p:cNvPr id="59" name="Rectangle 58">
            <a:extLst>
              <a:ext uri="{FF2B5EF4-FFF2-40B4-BE49-F238E27FC236}">
                <a16:creationId xmlns:a16="http://schemas.microsoft.com/office/drawing/2014/main" id="{B876DFE3-F795-6E41-D68B-6ADD5AC87F77}"/>
              </a:ext>
            </a:extLst>
          </p:cNvPr>
          <p:cNvSpPr/>
          <p:nvPr/>
        </p:nvSpPr>
        <p:spPr>
          <a:xfrm rot="5400000">
            <a:off x="6488279" y="2806023"/>
            <a:ext cx="1991551" cy="256349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60" name="TextBox 59">
            <a:extLst>
              <a:ext uri="{FF2B5EF4-FFF2-40B4-BE49-F238E27FC236}">
                <a16:creationId xmlns:a16="http://schemas.microsoft.com/office/drawing/2014/main" id="{CC71EA92-C448-9B74-E007-75F64C35CAC8}"/>
              </a:ext>
            </a:extLst>
          </p:cNvPr>
          <p:cNvSpPr txBox="1"/>
          <p:nvPr/>
        </p:nvSpPr>
        <p:spPr>
          <a:xfrm>
            <a:off x="6367573" y="3089153"/>
            <a:ext cx="2394776" cy="523220"/>
          </a:xfrm>
          <a:prstGeom prst="rect">
            <a:avLst/>
          </a:prstGeom>
          <a:noFill/>
        </p:spPr>
        <p:txBody>
          <a:bodyPr wrap="square" rtlCol="0" anchor="ctr" anchorCtr="0">
            <a:spAutoFit/>
          </a:bodyPr>
          <a:lstStyle/>
          <a:p>
            <a:r>
              <a:rPr lang="en-US" sz="1400" b="1" dirty="0">
                <a:solidFill>
                  <a:schemeClr val="tx2"/>
                </a:solidFill>
                <a:latin typeface="Poppins" panose="00000500000000000000" pitchFamily="2" charset="0"/>
                <a:ea typeface="League Spartan" charset="0"/>
                <a:cs typeface="Poppins" panose="00000500000000000000" pitchFamily="2" charset="0"/>
              </a:rPr>
              <a:t>BEST PRACTICES &amp;</a:t>
            </a:r>
            <a:br>
              <a:rPr lang="en-US" sz="1400" b="1" dirty="0">
                <a:solidFill>
                  <a:schemeClr val="tx2"/>
                </a:solidFill>
                <a:latin typeface="Poppins" panose="00000500000000000000" pitchFamily="2" charset="0"/>
                <a:ea typeface="League Spartan" charset="0"/>
                <a:cs typeface="Poppins" panose="00000500000000000000" pitchFamily="2" charset="0"/>
              </a:rPr>
            </a:br>
            <a:r>
              <a:rPr lang="en-US" sz="1400" b="1" dirty="0">
                <a:solidFill>
                  <a:schemeClr val="tx2"/>
                </a:solidFill>
                <a:latin typeface="Poppins" panose="00000500000000000000" pitchFamily="2" charset="0"/>
                <a:ea typeface="League Spartan" charset="0"/>
                <a:cs typeface="Poppins" panose="00000500000000000000" pitchFamily="2" charset="0"/>
              </a:rPr>
              <a:t>PEER LEARNING</a:t>
            </a:r>
          </a:p>
        </p:txBody>
      </p:sp>
      <p:sp>
        <p:nvSpPr>
          <p:cNvPr id="61" name="Subtitle 2">
            <a:extLst>
              <a:ext uri="{FF2B5EF4-FFF2-40B4-BE49-F238E27FC236}">
                <a16:creationId xmlns:a16="http://schemas.microsoft.com/office/drawing/2014/main" id="{B6F552DF-4765-6E13-DDA2-2D70FBBAC5F6}"/>
              </a:ext>
            </a:extLst>
          </p:cNvPr>
          <p:cNvSpPr txBox="1">
            <a:spLocks/>
          </p:cNvSpPr>
          <p:nvPr/>
        </p:nvSpPr>
        <p:spPr>
          <a:xfrm>
            <a:off x="6282260" y="3610253"/>
            <a:ext cx="2394776" cy="1089529"/>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72800" indent="-172800" algn="l">
              <a:lnSpc>
                <a:spcPct val="100000"/>
              </a:lnSpc>
              <a:buFont typeface="Arial" panose="020B0604020202020204" pitchFamily="34" charset="0"/>
              <a:buChar char="•"/>
            </a:pPr>
            <a:r>
              <a:rPr lang="en-GB" sz="1200" dirty="0">
                <a:solidFill>
                  <a:schemeClr val="tx1"/>
                </a:solidFill>
                <a:latin typeface="Poppins" panose="00000500000000000000" pitchFamily="2" charset="0"/>
                <a:ea typeface="Lato Light" panose="020F0502020204030203" pitchFamily="34" charset="0"/>
                <a:cs typeface="Poppins" panose="00000500000000000000" pitchFamily="2" charset="0"/>
              </a:rPr>
              <a:t>Learn from Atlantis SEZ &amp; Tatu City</a:t>
            </a:r>
          </a:p>
          <a:p>
            <a:pPr marL="172800" indent="-172800" algn="l">
              <a:lnSpc>
                <a:spcPct val="100000"/>
              </a:lnSpc>
              <a:buFont typeface="Arial" panose="020B0604020202020204" pitchFamily="34" charset="0"/>
              <a:buChar char="•"/>
            </a:pPr>
            <a:r>
              <a:rPr lang="en-GB" sz="1200" dirty="0">
                <a:solidFill>
                  <a:schemeClr val="tx1"/>
                </a:solidFill>
                <a:latin typeface="Poppins" panose="00000500000000000000" pitchFamily="2" charset="0"/>
                <a:ea typeface="Lato Light" panose="020F0502020204030203" pitchFamily="34" charset="0"/>
                <a:cs typeface="Poppins" panose="00000500000000000000" pitchFamily="2" charset="0"/>
              </a:rPr>
              <a:t>Benchmark African best practices</a:t>
            </a:r>
          </a:p>
          <a:p>
            <a:pPr marL="172800" indent="-172800" algn="l">
              <a:lnSpc>
                <a:spcPct val="100000"/>
              </a:lnSpc>
              <a:buFont typeface="Arial" panose="020B0604020202020204" pitchFamily="34" charset="0"/>
              <a:buChar char="•"/>
            </a:pPr>
            <a:r>
              <a:rPr lang="en-GB" sz="1200" dirty="0">
                <a:solidFill>
                  <a:schemeClr val="tx1"/>
                </a:solidFill>
                <a:latin typeface="Poppins" panose="00000500000000000000" pitchFamily="2" charset="0"/>
                <a:ea typeface="Lato Light" panose="020F0502020204030203" pitchFamily="34" charset="0"/>
                <a:cs typeface="Poppins" panose="00000500000000000000" pitchFamily="2" charset="0"/>
              </a:rPr>
              <a:t>Promote peer learning</a:t>
            </a:r>
          </a:p>
        </p:txBody>
      </p:sp>
      <p:sp>
        <p:nvSpPr>
          <p:cNvPr id="62" name="Subtitle 2">
            <a:extLst>
              <a:ext uri="{FF2B5EF4-FFF2-40B4-BE49-F238E27FC236}">
                <a16:creationId xmlns:a16="http://schemas.microsoft.com/office/drawing/2014/main" id="{43818CD9-2FCB-B793-DBAC-3DBADFF7A602}"/>
              </a:ext>
            </a:extLst>
          </p:cNvPr>
          <p:cNvSpPr txBox="1">
            <a:spLocks/>
          </p:cNvSpPr>
          <p:nvPr/>
        </p:nvSpPr>
        <p:spPr>
          <a:xfrm>
            <a:off x="8949397" y="3612373"/>
            <a:ext cx="2394776" cy="1089529"/>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72800" indent="-172800" algn="l">
              <a:lnSpc>
                <a:spcPct val="100000"/>
              </a:lnSpc>
              <a:buFont typeface="Arial" panose="020B0604020202020204" pitchFamily="34" charset="0"/>
              <a:buChar char="•"/>
            </a:pPr>
            <a:r>
              <a:rPr lang="en-GB" sz="1200" dirty="0">
                <a:solidFill>
                  <a:schemeClr val="tx1"/>
                </a:solidFill>
                <a:latin typeface="Poppins" panose="00000500000000000000" pitchFamily="2" charset="0"/>
                <a:ea typeface="Lato Light" panose="020F0502020204030203" pitchFamily="34" charset="0"/>
                <a:cs typeface="Poppins" panose="00000500000000000000" pitchFamily="2" charset="0"/>
              </a:rPr>
              <a:t>Position SEZs for AfCFTA</a:t>
            </a:r>
          </a:p>
          <a:p>
            <a:pPr marL="172800" indent="-172800" algn="l">
              <a:lnSpc>
                <a:spcPct val="100000"/>
              </a:lnSpc>
              <a:buFont typeface="Arial" panose="020B0604020202020204" pitchFamily="34" charset="0"/>
              <a:buChar char="•"/>
            </a:pPr>
            <a:r>
              <a:rPr lang="en-GB" sz="1200" dirty="0">
                <a:solidFill>
                  <a:schemeClr val="tx1"/>
                </a:solidFill>
                <a:latin typeface="Poppins" panose="00000500000000000000" pitchFamily="2" charset="0"/>
                <a:ea typeface="Lato Light" panose="020F0502020204030203" pitchFamily="34" charset="0"/>
                <a:cs typeface="Poppins" panose="00000500000000000000" pitchFamily="2" charset="0"/>
              </a:rPr>
              <a:t>Traceability  systems of trade goods</a:t>
            </a:r>
          </a:p>
          <a:p>
            <a:pPr marL="172800" indent="-172800" algn="l">
              <a:lnSpc>
                <a:spcPct val="100000"/>
              </a:lnSpc>
              <a:buFont typeface="Arial" panose="020B0604020202020204" pitchFamily="34" charset="0"/>
              <a:buChar char="•"/>
            </a:pPr>
            <a:r>
              <a:rPr lang="en-GB" sz="1200" dirty="0">
                <a:solidFill>
                  <a:schemeClr val="tx1"/>
                </a:solidFill>
                <a:latin typeface="Poppins" panose="00000500000000000000" pitchFamily="2" charset="0"/>
                <a:ea typeface="Lato Light" panose="020F0502020204030203" pitchFamily="34" charset="0"/>
                <a:cs typeface="Poppins" panose="00000500000000000000" pitchFamily="2" charset="0"/>
              </a:rPr>
              <a:t>Accelerate customs digitalisation systems</a:t>
            </a:r>
          </a:p>
        </p:txBody>
      </p:sp>
      <p:sp>
        <p:nvSpPr>
          <p:cNvPr id="63" name="Rectangle 62">
            <a:extLst>
              <a:ext uri="{FF2B5EF4-FFF2-40B4-BE49-F238E27FC236}">
                <a16:creationId xmlns:a16="http://schemas.microsoft.com/office/drawing/2014/main" id="{00478193-6B25-E58F-1C88-636B60C316FC}"/>
              </a:ext>
            </a:extLst>
          </p:cNvPr>
          <p:cNvSpPr/>
          <p:nvPr/>
        </p:nvSpPr>
        <p:spPr>
          <a:xfrm>
            <a:off x="3536697" y="3096820"/>
            <a:ext cx="136979" cy="43270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64" name="Rectangle 63">
            <a:extLst>
              <a:ext uri="{FF2B5EF4-FFF2-40B4-BE49-F238E27FC236}">
                <a16:creationId xmlns:a16="http://schemas.microsoft.com/office/drawing/2014/main" id="{5CB84F57-F904-5331-D4F0-A605014E3E20}"/>
              </a:ext>
            </a:extLst>
          </p:cNvPr>
          <p:cNvSpPr/>
          <p:nvPr/>
        </p:nvSpPr>
        <p:spPr>
          <a:xfrm>
            <a:off x="6194443" y="3091992"/>
            <a:ext cx="136979" cy="43270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65" name="Rectangle 64">
            <a:extLst>
              <a:ext uri="{FF2B5EF4-FFF2-40B4-BE49-F238E27FC236}">
                <a16:creationId xmlns:a16="http://schemas.microsoft.com/office/drawing/2014/main" id="{6883B355-1069-A0EA-99BC-C90A16E38716}"/>
              </a:ext>
            </a:extLst>
          </p:cNvPr>
          <p:cNvSpPr/>
          <p:nvPr/>
        </p:nvSpPr>
        <p:spPr>
          <a:xfrm>
            <a:off x="8870590" y="3096142"/>
            <a:ext cx="136979" cy="43270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66" name="Rectangle 65">
            <a:extLst>
              <a:ext uri="{FF2B5EF4-FFF2-40B4-BE49-F238E27FC236}">
                <a16:creationId xmlns:a16="http://schemas.microsoft.com/office/drawing/2014/main" id="{94B2E012-156F-EEC3-F648-BF874DE99D6D}"/>
              </a:ext>
            </a:extLst>
          </p:cNvPr>
          <p:cNvSpPr/>
          <p:nvPr/>
        </p:nvSpPr>
        <p:spPr>
          <a:xfrm rot="5400000">
            <a:off x="5566596" y="526424"/>
            <a:ext cx="1164723" cy="1056185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67" name="Rectangle 66">
            <a:extLst>
              <a:ext uri="{FF2B5EF4-FFF2-40B4-BE49-F238E27FC236}">
                <a16:creationId xmlns:a16="http://schemas.microsoft.com/office/drawing/2014/main" id="{334B1FC7-A2D3-3EB6-AC62-A66EAED702D2}"/>
              </a:ext>
            </a:extLst>
          </p:cNvPr>
          <p:cNvSpPr/>
          <p:nvPr/>
        </p:nvSpPr>
        <p:spPr>
          <a:xfrm>
            <a:off x="868033" y="5224988"/>
            <a:ext cx="136978" cy="116472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68" name="TextBox 67">
            <a:extLst>
              <a:ext uri="{FF2B5EF4-FFF2-40B4-BE49-F238E27FC236}">
                <a16:creationId xmlns:a16="http://schemas.microsoft.com/office/drawing/2014/main" id="{00F41A09-3A3D-F7D5-A64A-E8EC4A1DD3E4}"/>
              </a:ext>
            </a:extLst>
          </p:cNvPr>
          <p:cNvSpPr txBox="1"/>
          <p:nvPr/>
        </p:nvSpPr>
        <p:spPr>
          <a:xfrm>
            <a:off x="1033696" y="5327884"/>
            <a:ext cx="1814279" cy="954107"/>
          </a:xfrm>
          <a:prstGeom prst="rect">
            <a:avLst/>
          </a:prstGeom>
          <a:noFill/>
        </p:spPr>
        <p:txBody>
          <a:bodyPr wrap="square" rtlCol="0" anchor="ctr" anchorCtr="0">
            <a:spAutoFit/>
          </a:bodyPr>
          <a:lstStyle/>
          <a:p>
            <a:r>
              <a:rPr lang="en-US" sz="1400" b="1" dirty="0">
                <a:solidFill>
                  <a:schemeClr val="tx2"/>
                </a:solidFill>
                <a:latin typeface="Poppins" panose="00000500000000000000" pitchFamily="2" charset="0"/>
                <a:ea typeface="League Spartan" charset="0"/>
                <a:cs typeface="Poppins" panose="00000500000000000000" pitchFamily="2" charset="0"/>
              </a:rPr>
              <a:t>SPATIAL DEVELOPMENT</a:t>
            </a:r>
          </a:p>
          <a:p>
            <a:r>
              <a:rPr lang="en-US" sz="1400" b="1" dirty="0">
                <a:solidFill>
                  <a:schemeClr val="tx2"/>
                </a:solidFill>
                <a:latin typeface="Poppins" panose="00000500000000000000" pitchFamily="2" charset="0"/>
                <a:ea typeface="League Spartan" charset="0"/>
                <a:cs typeface="Poppins" panose="00000500000000000000" pitchFamily="2" charset="0"/>
              </a:rPr>
              <a:t>INITIATIVE AS</a:t>
            </a:r>
          </a:p>
          <a:p>
            <a:r>
              <a:rPr lang="en-US" sz="1400" b="1" dirty="0">
                <a:solidFill>
                  <a:schemeClr val="tx2"/>
                </a:solidFill>
                <a:latin typeface="Poppins" panose="00000500000000000000" pitchFamily="2" charset="0"/>
                <a:ea typeface="League Spartan" charset="0"/>
                <a:cs typeface="Poppins" panose="00000500000000000000" pitchFamily="2" charset="0"/>
              </a:rPr>
              <a:t>A FRAMEWORK</a:t>
            </a:r>
          </a:p>
        </p:txBody>
      </p:sp>
      <p:sp>
        <p:nvSpPr>
          <p:cNvPr id="69" name="Subtitle 2">
            <a:extLst>
              <a:ext uri="{FF2B5EF4-FFF2-40B4-BE49-F238E27FC236}">
                <a16:creationId xmlns:a16="http://schemas.microsoft.com/office/drawing/2014/main" id="{5AB06160-3F2D-6F96-4418-91F0ABAD37B4}"/>
              </a:ext>
            </a:extLst>
          </p:cNvPr>
          <p:cNvSpPr txBox="1">
            <a:spLocks/>
          </p:cNvSpPr>
          <p:nvPr/>
        </p:nvSpPr>
        <p:spPr>
          <a:xfrm>
            <a:off x="2700750" y="5330374"/>
            <a:ext cx="2394776" cy="461665"/>
          </a:xfrm>
          <a:prstGeom prst="rect">
            <a:avLst/>
          </a:prstGeom>
        </p:spPr>
        <p:txBody>
          <a:bodyPr vert="horz" wrap="square" lIns="91440" tIns="45720" rIns="91440" bIns="45720" numCol="1"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72800" indent="-172800" algn="l">
              <a:lnSpc>
                <a:spcPct val="100000"/>
              </a:lnSpc>
              <a:buFont typeface="Arial" panose="020B0604020202020204" pitchFamily="34" charset="0"/>
              <a:buChar char="•"/>
            </a:pPr>
            <a:r>
              <a:rPr lang="en-GB" sz="1200" dirty="0">
                <a:solidFill>
                  <a:schemeClr val="tx1"/>
                </a:solidFill>
                <a:latin typeface="Poppins" panose="00000500000000000000" pitchFamily="2" charset="0"/>
                <a:ea typeface="Lato Light" panose="020F0502020204030203" pitchFamily="34" charset="0"/>
                <a:cs typeface="Poppins" panose="00000500000000000000" pitchFamily="2" charset="0"/>
              </a:rPr>
              <a:t>Align SEZ Policies with Spatial Development</a:t>
            </a:r>
          </a:p>
        </p:txBody>
      </p:sp>
      <p:sp>
        <p:nvSpPr>
          <p:cNvPr id="70" name="Subtitle 2">
            <a:extLst>
              <a:ext uri="{FF2B5EF4-FFF2-40B4-BE49-F238E27FC236}">
                <a16:creationId xmlns:a16="http://schemas.microsoft.com/office/drawing/2014/main" id="{BB23864C-A7C4-1AAF-FCEC-950A1725A91C}"/>
              </a:ext>
            </a:extLst>
          </p:cNvPr>
          <p:cNvSpPr txBox="1">
            <a:spLocks/>
          </p:cNvSpPr>
          <p:nvPr/>
        </p:nvSpPr>
        <p:spPr>
          <a:xfrm>
            <a:off x="5212466" y="5306334"/>
            <a:ext cx="3316003" cy="646331"/>
          </a:xfrm>
          <a:prstGeom prst="rect">
            <a:avLst/>
          </a:prstGeom>
        </p:spPr>
        <p:txBody>
          <a:bodyPr vert="horz" wrap="square" lIns="91440" tIns="45720" rIns="91440" bIns="45720" numCol="1"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72800" indent="-172800" algn="l">
              <a:lnSpc>
                <a:spcPct val="100000"/>
              </a:lnSpc>
              <a:buFont typeface="Arial" panose="020B0604020202020204" pitchFamily="34" charset="0"/>
              <a:buChar char="•"/>
            </a:pPr>
            <a:r>
              <a:rPr lang="en-GB" sz="1200" dirty="0">
                <a:solidFill>
                  <a:schemeClr val="tx1"/>
                </a:solidFill>
                <a:latin typeface="Poppins" panose="00000500000000000000" pitchFamily="2" charset="0"/>
                <a:ea typeface="Lato Light" panose="020F0502020204030203" pitchFamily="34" charset="0"/>
                <a:cs typeface="Poppins" panose="00000500000000000000" pitchFamily="2" charset="0"/>
              </a:rPr>
              <a:t>Ensure coherence between land use planning, infrastructure investment, and SEZ development</a:t>
            </a:r>
          </a:p>
        </p:txBody>
      </p:sp>
      <p:sp>
        <p:nvSpPr>
          <p:cNvPr id="71" name="Subtitle 2">
            <a:extLst>
              <a:ext uri="{FF2B5EF4-FFF2-40B4-BE49-F238E27FC236}">
                <a16:creationId xmlns:a16="http://schemas.microsoft.com/office/drawing/2014/main" id="{690F1693-788D-ADEF-0130-668EC0AC82EE}"/>
              </a:ext>
            </a:extLst>
          </p:cNvPr>
          <p:cNvSpPr txBox="1">
            <a:spLocks/>
          </p:cNvSpPr>
          <p:nvPr/>
        </p:nvSpPr>
        <p:spPr>
          <a:xfrm>
            <a:off x="8645409" y="5327884"/>
            <a:ext cx="2667537" cy="646331"/>
          </a:xfrm>
          <a:prstGeom prst="rect">
            <a:avLst/>
          </a:prstGeom>
        </p:spPr>
        <p:txBody>
          <a:bodyPr vert="horz" wrap="square" lIns="91440" tIns="45720" rIns="91440" bIns="45720" numCol="1"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72800" indent="-172800" algn="l">
              <a:lnSpc>
                <a:spcPct val="100000"/>
              </a:lnSpc>
              <a:buFont typeface="Arial" panose="020B0604020202020204" pitchFamily="34" charset="0"/>
              <a:buChar char="•"/>
            </a:pPr>
            <a:r>
              <a:rPr lang="en-GB" sz="1200" dirty="0">
                <a:solidFill>
                  <a:schemeClr val="tx1"/>
                </a:solidFill>
                <a:latin typeface="Poppins" panose="00000500000000000000" pitchFamily="2" charset="0"/>
                <a:ea typeface="Lato Light" panose="020F0502020204030203" pitchFamily="34" charset="0"/>
                <a:cs typeface="Poppins" panose="00000500000000000000" pitchFamily="2" charset="0"/>
              </a:rPr>
              <a:t>Promote balanced regional development to reduce disparities</a:t>
            </a:r>
          </a:p>
        </p:txBody>
      </p:sp>
      <p:sp>
        <p:nvSpPr>
          <p:cNvPr id="72" name="Rectangle 71">
            <a:extLst>
              <a:ext uri="{FF2B5EF4-FFF2-40B4-BE49-F238E27FC236}">
                <a16:creationId xmlns:a16="http://schemas.microsoft.com/office/drawing/2014/main" id="{64097094-2B43-B8A2-3B01-B0E6B38702EA}"/>
              </a:ext>
            </a:extLst>
          </p:cNvPr>
          <p:cNvSpPr/>
          <p:nvPr/>
        </p:nvSpPr>
        <p:spPr>
          <a:xfrm>
            <a:off x="0" y="6696075"/>
            <a:ext cx="12192000" cy="161925"/>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8714432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1CBCB2-52B9-82FA-E70D-AEFADAED38CE}"/>
            </a:ext>
          </a:extLst>
        </p:cNvPr>
        <p:cNvGrpSpPr/>
        <p:nvPr/>
      </p:nvGrpSpPr>
      <p:grpSpPr>
        <a:xfrm>
          <a:off x="0" y="0"/>
          <a:ext cx="0" cy="0"/>
          <a:chOff x="0" y="0"/>
          <a:chExt cx="0" cy="0"/>
        </a:xfrm>
      </p:grpSpPr>
      <p:pic>
        <p:nvPicPr>
          <p:cNvPr id="2" name="Picture 2">
            <a:extLst>
              <a:ext uri="{FF2B5EF4-FFF2-40B4-BE49-F238E27FC236}">
                <a16:creationId xmlns:a16="http://schemas.microsoft.com/office/drawing/2014/main" id="{6E151DCC-9F9A-3473-0294-0B38CC16EDCD}"/>
              </a:ext>
            </a:extLst>
          </p:cNvPr>
          <p:cNvPicPr>
            <a:picLocks noChangeAspect="1"/>
          </p:cNvPicPr>
          <p:nvPr/>
        </p:nvPicPr>
        <p:blipFill>
          <a:blip r:embed="rId2"/>
          <a:srcRect t="8190" b="8190"/>
          <a:stretch>
            <a:fillRect/>
          </a:stretch>
        </p:blipFill>
        <p:spPr>
          <a:xfrm>
            <a:off x="0" y="0"/>
            <a:ext cx="12192000" cy="6858000"/>
          </a:xfrm>
          <a:prstGeom prst="rect">
            <a:avLst/>
          </a:prstGeom>
        </p:spPr>
      </p:pic>
      <p:sp>
        <p:nvSpPr>
          <p:cNvPr id="3" name="AutoShape 3">
            <a:extLst>
              <a:ext uri="{FF2B5EF4-FFF2-40B4-BE49-F238E27FC236}">
                <a16:creationId xmlns:a16="http://schemas.microsoft.com/office/drawing/2014/main" id="{1476C34A-FA3F-80CD-4EDB-90D6F8C49FD1}"/>
              </a:ext>
            </a:extLst>
          </p:cNvPr>
          <p:cNvSpPr/>
          <p:nvPr/>
        </p:nvSpPr>
        <p:spPr>
          <a:xfrm>
            <a:off x="0" y="0"/>
            <a:ext cx="12192000" cy="6858000"/>
          </a:xfrm>
          <a:prstGeom prst="rect">
            <a:avLst/>
          </a:prstGeom>
          <a:solidFill>
            <a:srgbClr val="0D0A2C">
              <a:alpha val="74902"/>
            </a:srgbClr>
          </a:solidFill>
        </p:spPr>
        <p:txBody>
          <a:bodyPr/>
          <a:lstStyle/>
          <a:p>
            <a:endParaRPr lang="en-ES" sz="1350"/>
          </a:p>
        </p:txBody>
      </p:sp>
      <p:pic>
        <p:nvPicPr>
          <p:cNvPr id="4" name="Picture 4">
            <a:extLst>
              <a:ext uri="{FF2B5EF4-FFF2-40B4-BE49-F238E27FC236}">
                <a16:creationId xmlns:a16="http://schemas.microsoft.com/office/drawing/2014/main" id="{CC9D6E21-5B2E-76BB-739A-FA30DA9F0F6F}"/>
              </a:ext>
            </a:extLst>
          </p:cNvPr>
          <p:cNvPicPr>
            <a:picLocks noChangeAspect="1"/>
          </p:cNvPicPr>
          <p:nvPr/>
        </p:nvPicPr>
        <p:blipFill>
          <a:blip r:embed="rId3"/>
          <a:srcRect/>
          <a:stretch>
            <a:fillRect/>
          </a:stretch>
        </p:blipFill>
        <p:spPr>
          <a:xfrm>
            <a:off x="-176759" y="344037"/>
            <a:ext cx="12192000" cy="6858000"/>
          </a:xfrm>
          <a:prstGeom prst="rect">
            <a:avLst/>
          </a:prstGeom>
        </p:spPr>
      </p:pic>
      <p:sp>
        <p:nvSpPr>
          <p:cNvPr id="7" name="TextBox 7">
            <a:extLst>
              <a:ext uri="{FF2B5EF4-FFF2-40B4-BE49-F238E27FC236}">
                <a16:creationId xmlns:a16="http://schemas.microsoft.com/office/drawing/2014/main" id="{F9638291-9D1B-DA91-FE0F-62C3EE1182E0}"/>
              </a:ext>
            </a:extLst>
          </p:cNvPr>
          <p:cNvSpPr txBox="1"/>
          <p:nvPr/>
        </p:nvSpPr>
        <p:spPr>
          <a:xfrm>
            <a:off x="1041400" y="921749"/>
            <a:ext cx="10579100" cy="1218994"/>
          </a:xfrm>
          <a:prstGeom prst="rect">
            <a:avLst/>
          </a:prstGeom>
          <a:solidFill>
            <a:srgbClr val="000000">
              <a:alpha val="0"/>
            </a:srgbClr>
          </a:solidFill>
        </p:spPr>
        <p:txBody>
          <a:bodyPr lIns="0" tIns="0" rIns="0" bIns="0" rtlCol="0" anchor="ctr"/>
          <a:lstStyle/>
          <a:p>
            <a:pPr algn="ctr">
              <a:lnSpc>
                <a:spcPct val="159999"/>
              </a:lnSpc>
              <a:defRPr/>
            </a:pPr>
            <a:r>
              <a:rPr lang="en-US" sz="2400" b="1" dirty="0">
                <a:solidFill>
                  <a:srgbClr val="000000"/>
                </a:solidFill>
                <a:latin typeface="Poppins"/>
              </a:rPr>
              <a:t>CONTACT</a:t>
            </a:r>
          </a:p>
          <a:p>
            <a:pPr>
              <a:lnSpc>
                <a:spcPct val="159999"/>
              </a:lnSpc>
              <a:defRPr/>
            </a:pPr>
            <a:endParaRPr lang="en-US" sz="2700" dirty="0"/>
          </a:p>
        </p:txBody>
      </p:sp>
      <p:sp>
        <p:nvSpPr>
          <p:cNvPr id="8" name="TextBox 8">
            <a:extLst>
              <a:ext uri="{FF2B5EF4-FFF2-40B4-BE49-F238E27FC236}">
                <a16:creationId xmlns:a16="http://schemas.microsoft.com/office/drawing/2014/main" id="{3793BE28-36EB-6EF0-90BE-DB68AE40088A}"/>
              </a:ext>
            </a:extLst>
          </p:cNvPr>
          <p:cNvSpPr txBox="1"/>
          <p:nvPr/>
        </p:nvSpPr>
        <p:spPr>
          <a:xfrm>
            <a:off x="176759" y="2718455"/>
            <a:ext cx="9954898" cy="2060458"/>
          </a:xfrm>
          <a:prstGeom prst="rect">
            <a:avLst/>
          </a:prstGeom>
          <a:solidFill>
            <a:srgbClr val="000000">
              <a:alpha val="0"/>
            </a:srgbClr>
          </a:solidFill>
        </p:spPr>
        <p:txBody>
          <a:bodyPr lIns="0" tIns="0" rIns="0" bIns="0" rtlCol="0" anchor="ctr"/>
          <a:lstStyle/>
          <a:p>
            <a:pPr algn="ctr">
              <a:lnSpc>
                <a:spcPct val="149999"/>
              </a:lnSpc>
              <a:defRPr/>
            </a:pPr>
            <a:endParaRPr lang="en-US" b="1" dirty="0">
              <a:latin typeface="Poppins" pitchFamily="2" charset="77"/>
              <a:cs typeface="Poppins" pitchFamily="2" charset="77"/>
            </a:endParaRPr>
          </a:p>
        </p:txBody>
      </p:sp>
      <p:sp>
        <p:nvSpPr>
          <p:cNvPr id="9" name="TextBox 9">
            <a:extLst>
              <a:ext uri="{FF2B5EF4-FFF2-40B4-BE49-F238E27FC236}">
                <a16:creationId xmlns:a16="http://schemas.microsoft.com/office/drawing/2014/main" id="{A189669F-1F30-4BF9-FEAC-3D571750CD86}"/>
              </a:ext>
            </a:extLst>
          </p:cNvPr>
          <p:cNvSpPr txBox="1"/>
          <p:nvPr/>
        </p:nvSpPr>
        <p:spPr>
          <a:xfrm>
            <a:off x="1606838" y="1879600"/>
            <a:ext cx="7600662" cy="4191000"/>
          </a:xfrm>
          <a:prstGeom prst="rect">
            <a:avLst/>
          </a:prstGeom>
          <a:solidFill>
            <a:srgbClr val="000000">
              <a:alpha val="0"/>
            </a:srgbClr>
          </a:solidFill>
        </p:spPr>
        <p:txBody>
          <a:bodyPr lIns="0" tIns="0" rIns="0" bIns="0" rtlCol="0" anchor="ctr"/>
          <a:lstStyle/>
          <a:p>
            <a:pPr>
              <a:lnSpc>
                <a:spcPct val="150000"/>
              </a:lnSpc>
              <a:defRPr/>
            </a:pPr>
            <a:r>
              <a:rPr lang="en-US" sz="2400" b="1" dirty="0">
                <a:solidFill>
                  <a:srgbClr val="1A4378"/>
                </a:solidFill>
                <a:latin typeface="Poppins"/>
              </a:rPr>
              <a:t>Julien Gourdon, </a:t>
            </a:r>
            <a:r>
              <a:rPr lang="en-US" sz="2400" b="1" dirty="0" err="1">
                <a:solidFill>
                  <a:srgbClr val="1A4378"/>
                </a:solidFill>
                <a:latin typeface="Poppins"/>
              </a:rPr>
              <a:t>Economiste</a:t>
            </a:r>
            <a:endParaRPr lang="en-US" sz="2400" b="1" dirty="0">
              <a:solidFill>
                <a:srgbClr val="1A4378"/>
              </a:solidFill>
              <a:latin typeface="Poppins"/>
            </a:endParaRPr>
          </a:p>
          <a:p>
            <a:pPr>
              <a:lnSpc>
                <a:spcPct val="150000"/>
              </a:lnSpc>
              <a:defRPr/>
            </a:pPr>
            <a:r>
              <a:rPr lang="en-US" sz="2400" b="1" dirty="0">
                <a:solidFill>
                  <a:srgbClr val="1A4378"/>
                </a:solidFill>
                <a:latin typeface="Poppins"/>
              </a:rPr>
              <a:t>Agence Française de Développement</a:t>
            </a:r>
          </a:p>
          <a:p>
            <a:pPr>
              <a:lnSpc>
                <a:spcPct val="150000"/>
              </a:lnSpc>
              <a:defRPr/>
            </a:pPr>
            <a:r>
              <a:rPr lang="en-US" sz="2400" b="1" dirty="0">
                <a:solidFill>
                  <a:srgbClr val="1A4378"/>
                </a:solidFill>
                <a:latin typeface="Poppins"/>
                <a:hlinkClick r:id="rId4"/>
              </a:rPr>
              <a:t>gourdonj@afd.fr</a:t>
            </a:r>
            <a:endParaRPr lang="en-US" sz="2400" b="1" dirty="0">
              <a:solidFill>
                <a:srgbClr val="1A4378"/>
              </a:solidFill>
              <a:latin typeface="Poppins"/>
            </a:endParaRPr>
          </a:p>
          <a:p>
            <a:pPr>
              <a:lnSpc>
                <a:spcPct val="150000"/>
              </a:lnSpc>
              <a:defRPr/>
            </a:pPr>
            <a:endParaRPr lang="en-US" sz="2400" b="1" dirty="0">
              <a:solidFill>
                <a:srgbClr val="1A4378"/>
              </a:solidFill>
              <a:latin typeface="Poppins"/>
            </a:endParaRPr>
          </a:p>
          <a:p>
            <a:pPr>
              <a:lnSpc>
                <a:spcPct val="150000"/>
              </a:lnSpc>
              <a:defRPr/>
            </a:pPr>
            <a:r>
              <a:rPr lang="en-US" sz="2400" b="1" dirty="0">
                <a:solidFill>
                  <a:srgbClr val="1A4378"/>
                </a:solidFill>
                <a:latin typeface="Poppins"/>
              </a:rPr>
              <a:t>Dr. Sid Boubekeur</a:t>
            </a:r>
          </a:p>
          <a:p>
            <a:pPr>
              <a:lnSpc>
                <a:spcPct val="150000"/>
              </a:lnSpc>
              <a:defRPr/>
            </a:pPr>
            <a:r>
              <a:rPr lang="en-US" sz="2400" b="1" dirty="0">
                <a:solidFill>
                  <a:srgbClr val="1A4378"/>
                </a:solidFill>
                <a:latin typeface="Poppins"/>
              </a:rPr>
              <a:t>Associate Expert, Imani Development</a:t>
            </a:r>
          </a:p>
          <a:p>
            <a:pPr>
              <a:lnSpc>
                <a:spcPct val="150000"/>
              </a:lnSpc>
              <a:defRPr/>
            </a:pPr>
            <a:r>
              <a:rPr lang="en-US" sz="2400" b="1" dirty="0">
                <a:solidFill>
                  <a:srgbClr val="1A4378"/>
                </a:solidFill>
                <a:latin typeface="Poppins"/>
              </a:rPr>
              <a:t>Sid.boubekeur3@gmail.com</a:t>
            </a:r>
          </a:p>
          <a:p>
            <a:pPr>
              <a:lnSpc>
                <a:spcPct val="150000"/>
              </a:lnSpc>
              <a:defRPr/>
            </a:pPr>
            <a:endParaRPr lang="en-US" sz="825" dirty="0"/>
          </a:p>
        </p:txBody>
      </p:sp>
    </p:spTree>
    <p:extLst>
      <p:ext uri="{BB962C8B-B14F-4D97-AF65-F5344CB8AC3E}">
        <p14:creationId xmlns:p14="http://schemas.microsoft.com/office/powerpoint/2010/main" val="26459652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5">
            <a:extLst>
              <a:ext uri="{FF2B5EF4-FFF2-40B4-BE49-F238E27FC236}">
                <a16:creationId xmlns:a16="http://schemas.microsoft.com/office/drawing/2014/main" id="{E779F9A3-EB38-67EF-8115-177581E6F662}"/>
              </a:ext>
            </a:extLst>
          </p:cNvPr>
          <p:cNvSpPr txBox="1">
            <a:spLocks/>
          </p:cNvSpPr>
          <p:nvPr/>
        </p:nvSpPr>
        <p:spPr>
          <a:xfrm>
            <a:off x="818074" y="2446020"/>
            <a:ext cx="3487226" cy="196595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4800" b="1" dirty="0">
                <a:solidFill>
                  <a:srgbClr val="2E3790"/>
                </a:solidFill>
                <a:latin typeface="+mn-lt"/>
              </a:rPr>
              <a:t>CONTENTS</a:t>
            </a:r>
          </a:p>
        </p:txBody>
      </p:sp>
      <p:sp>
        <p:nvSpPr>
          <p:cNvPr id="5" name="Rectangle 4">
            <a:extLst>
              <a:ext uri="{FF2B5EF4-FFF2-40B4-BE49-F238E27FC236}">
                <a16:creationId xmlns:a16="http://schemas.microsoft.com/office/drawing/2014/main" id="{617EF5F9-B001-B459-B205-92664D138CF3}"/>
              </a:ext>
            </a:extLst>
          </p:cNvPr>
          <p:cNvSpPr/>
          <p:nvPr/>
        </p:nvSpPr>
        <p:spPr>
          <a:xfrm>
            <a:off x="3969564" y="968692"/>
            <a:ext cx="7106267" cy="147732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CBD5DAA7-6DAB-0D6D-9C9E-849ADB4D6100}"/>
              </a:ext>
            </a:extLst>
          </p:cNvPr>
          <p:cNvSpPr/>
          <p:nvPr/>
        </p:nvSpPr>
        <p:spPr>
          <a:xfrm>
            <a:off x="11064267" y="968692"/>
            <a:ext cx="137158" cy="1477328"/>
          </a:xfrm>
          <a:prstGeom prst="rect">
            <a:avLst/>
          </a:prstGeom>
          <a:solidFill>
            <a:srgbClr val="2E37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7" name="TextBox 6">
            <a:extLst>
              <a:ext uri="{FF2B5EF4-FFF2-40B4-BE49-F238E27FC236}">
                <a16:creationId xmlns:a16="http://schemas.microsoft.com/office/drawing/2014/main" id="{90B87727-6263-08A6-98C4-DF16E3998C46}"/>
              </a:ext>
            </a:extLst>
          </p:cNvPr>
          <p:cNvSpPr txBox="1"/>
          <p:nvPr/>
        </p:nvSpPr>
        <p:spPr>
          <a:xfrm>
            <a:off x="7434722" y="1043193"/>
            <a:ext cx="3155031" cy="584775"/>
          </a:xfrm>
          <a:prstGeom prst="rect">
            <a:avLst/>
          </a:prstGeom>
          <a:noFill/>
        </p:spPr>
        <p:txBody>
          <a:bodyPr wrap="none" rtlCol="0" anchor="b" anchorCtr="0">
            <a:spAutoFit/>
          </a:bodyPr>
          <a:lstStyle/>
          <a:p>
            <a:r>
              <a:rPr lang="en-US" sz="3200" b="1" dirty="0">
                <a:solidFill>
                  <a:schemeClr val="tx2"/>
                </a:solidFill>
                <a:latin typeface="Poppins" pitchFamily="2" charset="77"/>
                <a:ea typeface="League Spartan" charset="0"/>
                <a:cs typeface="Poppins" pitchFamily="2" charset="77"/>
              </a:rPr>
              <a:t>BACKGROUND</a:t>
            </a:r>
          </a:p>
        </p:txBody>
      </p:sp>
      <p:sp>
        <p:nvSpPr>
          <p:cNvPr id="9" name="TextBox 8">
            <a:extLst>
              <a:ext uri="{FF2B5EF4-FFF2-40B4-BE49-F238E27FC236}">
                <a16:creationId xmlns:a16="http://schemas.microsoft.com/office/drawing/2014/main" id="{A91F7CC6-601D-86A1-1390-28B6F1FA99B0}"/>
              </a:ext>
            </a:extLst>
          </p:cNvPr>
          <p:cNvSpPr txBox="1"/>
          <p:nvPr/>
        </p:nvSpPr>
        <p:spPr>
          <a:xfrm>
            <a:off x="6381294" y="976312"/>
            <a:ext cx="619080" cy="1477328"/>
          </a:xfrm>
          <a:prstGeom prst="rect">
            <a:avLst/>
          </a:prstGeom>
          <a:noFill/>
        </p:spPr>
        <p:txBody>
          <a:bodyPr wrap="none" rtlCol="0" anchor="ctr" anchorCtr="0">
            <a:spAutoFit/>
          </a:bodyPr>
          <a:lstStyle/>
          <a:p>
            <a:pPr algn="ctr"/>
            <a:r>
              <a:rPr lang="en-US" sz="9000" b="1" dirty="0">
                <a:solidFill>
                  <a:srgbClr val="2E3790"/>
                </a:solidFill>
                <a:latin typeface="Poppins" pitchFamily="2" charset="77"/>
                <a:ea typeface="League Spartan" charset="0"/>
                <a:cs typeface="Poppins" pitchFamily="2" charset="77"/>
              </a:rPr>
              <a:t>1</a:t>
            </a:r>
          </a:p>
        </p:txBody>
      </p:sp>
      <p:sp>
        <p:nvSpPr>
          <p:cNvPr id="12" name="TextBox 11">
            <a:extLst>
              <a:ext uri="{FF2B5EF4-FFF2-40B4-BE49-F238E27FC236}">
                <a16:creationId xmlns:a16="http://schemas.microsoft.com/office/drawing/2014/main" id="{25D3DA4D-28BE-D945-DD21-336240AE2B49}"/>
              </a:ext>
            </a:extLst>
          </p:cNvPr>
          <p:cNvSpPr txBox="1"/>
          <p:nvPr/>
        </p:nvSpPr>
        <p:spPr>
          <a:xfrm>
            <a:off x="7434722" y="1532718"/>
            <a:ext cx="3155031" cy="738664"/>
          </a:xfrm>
          <a:prstGeom prst="rect">
            <a:avLst/>
          </a:prstGeom>
          <a:noFill/>
        </p:spPr>
        <p:txBody>
          <a:bodyPr wrap="square" rtlCol="0">
            <a:spAutoFit/>
          </a:bodyPr>
          <a:lstStyle/>
          <a:p>
            <a:r>
              <a:rPr lang="en-US" sz="1400" dirty="0">
                <a:solidFill>
                  <a:schemeClr val="tx1">
                    <a:lumMod val="85000"/>
                    <a:lumOff val="15000"/>
                  </a:schemeClr>
                </a:solidFill>
                <a:latin typeface="Poppins" panose="00000500000000000000" pitchFamily="2" charset="0"/>
                <a:cs typeface="Poppins" panose="00000500000000000000" pitchFamily="2" charset="0"/>
              </a:rPr>
              <a:t>AU Policy: SEZ contribution to SME integration and local economic development</a:t>
            </a:r>
          </a:p>
        </p:txBody>
      </p:sp>
      <p:sp>
        <p:nvSpPr>
          <p:cNvPr id="13" name="Rectangle 12">
            <a:extLst>
              <a:ext uri="{FF2B5EF4-FFF2-40B4-BE49-F238E27FC236}">
                <a16:creationId xmlns:a16="http://schemas.microsoft.com/office/drawing/2014/main" id="{38EA1E00-3F1A-9FD5-FB87-B4D8DEB1F073}"/>
              </a:ext>
            </a:extLst>
          </p:cNvPr>
          <p:cNvSpPr/>
          <p:nvPr/>
        </p:nvSpPr>
        <p:spPr>
          <a:xfrm>
            <a:off x="3957999" y="2935545"/>
            <a:ext cx="7106267" cy="147732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58C87EB9-4A8F-F5A6-685C-4C4086F4E39E}"/>
              </a:ext>
            </a:extLst>
          </p:cNvPr>
          <p:cNvSpPr/>
          <p:nvPr/>
        </p:nvSpPr>
        <p:spPr>
          <a:xfrm>
            <a:off x="11064267" y="2935545"/>
            <a:ext cx="137158" cy="147732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15" name="TextBox 14">
            <a:extLst>
              <a:ext uri="{FF2B5EF4-FFF2-40B4-BE49-F238E27FC236}">
                <a16:creationId xmlns:a16="http://schemas.microsoft.com/office/drawing/2014/main" id="{6409A917-95F1-BA88-9C7D-6DD6183063B4}"/>
              </a:ext>
            </a:extLst>
          </p:cNvPr>
          <p:cNvSpPr txBox="1"/>
          <p:nvPr/>
        </p:nvSpPr>
        <p:spPr>
          <a:xfrm>
            <a:off x="7423157" y="3010046"/>
            <a:ext cx="2654894" cy="584775"/>
          </a:xfrm>
          <a:prstGeom prst="rect">
            <a:avLst/>
          </a:prstGeom>
          <a:noFill/>
        </p:spPr>
        <p:txBody>
          <a:bodyPr wrap="none" rtlCol="0" anchor="b" anchorCtr="0">
            <a:spAutoFit/>
          </a:bodyPr>
          <a:lstStyle/>
          <a:p>
            <a:r>
              <a:rPr lang="en-US" sz="3200" b="1" dirty="0">
                <a:solidFill>
                  <a:schemeClr val="tx2"/>
                </a:solidFill>
                <a:latin typeface="Poppins" pitchFamily="2" charset="77"/>
                <a:ea typeface="League Spartan" charset="0"/>
                <a:cs typeface="Poppins" pitchFamily="2" charset="77"/>
              </a:rPr>
              <a:t>SEZ MODELS</a:t>
            </a:r>
          </a:p>
        </p:txBody>
      </p:sp>
      <p:sp>
        <p:nvSpPr>
          <p:cNvPr id="16" name="TextBox 15">
            <a:extLst>
              <a:ext uri="{FF2B5EF4-FFF2-40B4-BE49-F238E27FC236}">
                <a16:creationId xmlns:a16="http://schemas.microsoft.com/office/drawing/2014/main" id="{DBFC6D6A-8946-C87F-24F0-86D502979B35}"/>
              </a:ext>
            </a:extLst>
          </p:cNvPr>
          <p:cNvSpPr txBox="1"/>
          <p:nvPr/>
        </p:nvSpPr>
        <p:spPr>
          <a:xfrm>
            <a:off x="6257519" y="2943165"/>
            <a:ext cx="843500" cy="1477328"/>
          </a:xfrm>
          <a:prstGeom prst="rect">
            <a:avLst/>
          </a:prstGeom>
          <a:noFill/>
        </p:spPr>
        <p:txBody>
          <a:bodyPr wrap="none" rtlCol="0" anchor="ctr" anchorCtr="0">
            <a:spAutoFit/>
          </a:bodyPr>
          <a:lstStyle/>
          <a:p>
            <a:pPr algn="ctr"/>
            <a:r>
              <a:rPr lang="en-US" sz="9000" b="1" dirty="0">
                <a:solidFill>
                  <a:schemeClr val="accent2"/>
                </a:solidFill>
                <a:latin typeface="Poppins" pitchFamily="2" charset="77"/>
                <a:ea typeface="League Spartan" charset="0"/>
                <a:cs typeface="Poppins" pitchFamily="2" charset="77"/>
              </a:rPr>
              <a:t>2</a:t>
            </a:r>
          </a:p>
        </p:txBody>
      </p:sp>
      <p:sp>
        <p:nvSpPr>
          <p:cNvPr id="17" name="TextBox 16">
            <a:extLst>
              <a:ext uri="{FF2B5EF4-FFF2-40B4-BE49-F238E27FC236}">
                <a16:creationId xmlns:a16="http://schemas.microsoft.com/office/drawing/2014/main" id="{40858DD9-398D-E907-48E2-C16451EEC052}"/>
              </a:ext>
            </a:extLst>
          </p:cNvPr>
          <p:cNvSpPr txBox="1"/>
          <p:nvPr/>
        </p:nvSpPr>
        <p:spPr>
          <a:xfrm>
            <a:off x="7423157" y="3499571"/>
            <a:ext cx="3155031" cy="523220"/>
          </a:xfrm>
          <a:prstGeom prst="rect">
            <a:avLst/>
          </a:prstGeom>
          <a:noFill/>
        </p:spPr>
        <p:txBody>
          <a:bodyPr wrap="square" rtlCol="0">
            <a:spAutoFit/>
          </a:bodyPr>
          <a:lstStyle/>
          <a:p>
            <a:r>
              <a:rPr lang="en-US" sz="1400" dirty="0">
                <a:solidFill>
                  <a:schemeClr val="tx1">
                    <a:lumMod val="85000"/>
                    <a:lumOff val="15000"/>
                  </a:schemeClr>
                </a:solidFill>
                <a:latin typeface="Poppins" panose="00000500000000000000" pitchFamily="2" charset="0"/>
                <a:cs typeface="Poppins" panose="00000500000000000000" pitchFamily="2" charset="0"/>
              </a:rPr>
              <a:t>New generation SEZ business model characteristics</a:t>
            </a:r>
          </a:p>
        </p:txBody>
      </p:sp>
      <p:sp>
        <p:nvSpPr>
          <p:cNvPr id="18" name="Rectangle 17">
            <a:extLst>
              <a:ext uri="{FF2B5EF4-FFF2-40B4-BE49-F238E27FC236}">
                <a16:creationId xmlns:a16="http://schemas.microsoft.com/office/drawing/2014/main" id="{644EF3D2-4AEC-C9EA-E240-7467E8FF09A8}"/>
              </a:ext>
            </a:extLst>
          </p:cNvPr>
          <p:cNvSpPr/>
          <p:nvPr/>
        </p:nvSpPr>
        <p:spPr>
          <a:xfrm>
            <a:off x="3957999" y="4910018"/>
            <a:ext cx="7106267" cy="147732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6B506F45-6D5D-BA20-80E0-C7CD1BB0120A}"/>
              </a:ext>
            </a:extLst>
          </p:cNvPr>
          <p:cNvSpPr/>
          <p:nvPr/>
        </p:nvSpPr>
        <p:spPr>
          <a:xfrm>
            <a:off x="11064267" y="4910018"/>
            <a:ext cx="137158" cy="147732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20" name="TextBox 19">
            <a:extLst>
              <a:ext uri="{FF2B5EF4-FFF2-40B4-BE49-F238E27FC236}">
                <a16:creationId xmlns:a16="http://schemas.microsoft.com/office/drawing/2014/main" id="{01064CA4-9F96-9E21-97A1-AC2DB151DEFA}"/>
              </a:ext>
            </a:extLst>
          </p:cNvPr>
          <p:cNvSpPr txBox="1"/>
          <p:nvPr/>
        </p:nvSpPr>
        <p:spPr>
          <a:xfrm>
            <a:off x="7423157" y="4984519"/>
            <a:ext cx="1085554" cy="584775"/>
          </a:xfrm>
          <a:prstGeom prst="rect">
            <a:avLst/>
          </a:prstGeom>
          <a:noFill/>
        </p:spPr>
        <p:txBody>
          <a:bodyPr wrap="none" rtlCol="0" anchor="b" anchorCtr="0">
            <a:spAutoFit/>
          </a:bodyPr>
          <a:lstStyle/>
          <a:p>
            <a:r>
              <a:rPr lang="en-US" sz="3200" b="1" dirty="0">
                <a:solidFill>
                  <a:schemeClr val="tx2"/>
                </a:solidFill>
                <a:latin typeface="Poppins" pitchFamily="2" charset="77"/>
                <a:ea typeface="League Spartan" charset="0"/>
                <a:cs typeface="Poppins" pitchFamily="2" charset="77"/>
              </a:rPr>
              <a:t>SDIs</a:t>
            </a:r>
          </a:p>
        </p:txBody>
      </p:sp>
      <p:sp>
        <p:nvSpPr>
          <p:cNvPr id="21" name="TextBox 20">
            <a:extLst>
              <a:ext uri="{FF2B5EF4-FFF2-40B4-BE49-F238E27FC236}">
                <a16:creationId xmlns:a16="http://schemas.microsoft.com/office/drawing/2014/main" id="{3C15BAB6-4D62-D6C2-D70D-644263FB6203}"/>
              </a:ext>
            </a:extLst>
          </p:cNvPr>
          <p:cNvSpPr txBox="1"/>
          <p:nvPr/>
        </p:nvSpPr>
        <p:spPr>
          <a:xfrm>
            <a:off x="6237481" y="4917638"/>
            <a:ext cx="883575" cy="1477328"/>
          </a:xfrm>
          <a:prstGeom prst="rect">
            <a:avLst/>
          </a:prstGeom>
          <a:noFill/>
        </p:spPr>
        <p:txBody>
          <a:bodyPr wrap="none" rtlCol="0" anchor="ctr" anchorCtr="0">
            <a:spAutoFit/>
          </a:bodyPr>
          <a:lstStyle/>
          <a:p>
            <a:pPr algn="ctr"/>
            <a:r>
              <a:rPr lang="en-US" sz="9000" b="1" dirty="0">
                <a:solidFill>
                  <a:schemeClr val="accent6"/>
                </a:solidFill>
                <a:latin typeface="Poppins" pitchFamily="2" charset="77"/>
                <a:ea typeface="League Spartan" charset="0"/>
                <a:cs typeface="Poppins" pitchFamily="2" charset="77"/>
              </a:rPr>
              <a:t>3</a:t>
            </a:r>
          </a:p>
        </p:txBody>
      </p:sp>
      <p:sp>
        <p:nvSpPr>
          <p:cNvPr id="22" name="TextBox 21">
            <a:extLst>
              <a:ext uri="{FF2B5EF4-FFF2-40B4-BE49-F238E27FC236}">
                <a16:creationId xmlns:a16="http://schemas.microsoft.com/office/drawing/2014/main" id="{A0C507DC-F4A9-28B3-1E2F-78A35552C374}"/>
              </a:ext>
            </a:extLst>
          </p:cNvPr>
          <p:cNvSpPr txBox="1"/>
          <p:nvPr/>
        </p:nvSpPr>
        <p:spPr>
          <a:xfrm>
            <a:off x="7423157" y="5474044"/>
            <a:ext cx="3155031" cy="523220"/>
          </a:xfrm>
          <a:prstGeom prst="rect">
            <a:avLst/>
          </a:prstGeom>
          <a:noFill/>
        </p:spPr>
        <p:txBody>
          <a:bodyPr wrap="square" rtlCol="0">
            <a:spAutoFit/>
          </a:bodyPr>
          <a:lstStyle/>
          <a:p>
            <a:r>
              <a:rPr lang="en-US" sz="1400" dirty="0">
                <a:solidFill>
                  <a:schemeClr val="tx1">
                    <a:lumMod val="85000"/>
                    <a:lumOff val="15000"/>
                  </a:schemeClr>
                </a:solidFill>
                <a:latin typeface="Poppins" panose="00000500000000000000" pitchFamily="2" charset="0"/>
                <a:cs typeface="Poppins" panose="00000500000000000000" pitchFamily="2" charset="0"/>
              </a:rPr>
              <a:t>Regional development at the core of new generation SEZs</a:t>
            </a:r>
          </a:p>
        </p:txBody>
      </p:sp>
      <p:pic>
        <p:nvPicPr>
          <p:cNvPr id="11" name="Picture 10">
            <a:extLst>
              <a:ext uri="{FF2B5EF4-FFF2-40B4-BE49-F238E27FC236}">
                <a16:creationId xmlns:a16="http://schemas.microsoft.com/office/drawing/2014/main" id="{446DDEBF-D2FB-D965-AE62-84AC4910BEE9}"/>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0" y="0"/>
            <a:ext cx="3969565" cy="6858000"/>
          </a:xfrm>
          <a:prstGeom prst="rect">
            <a:avLst/>
          </a:prstGeom>
        </p:spPr>
      </p:pic>
    </p:spTree>
    <p:extLst>
      <p:ext uri="{BB962C8B-B14F-4D97-AF65-F5344CB8AC3E}">
        <p14:creationId xmlns:p14="http://schemas.microsoft.com/office/powerpoint/2010/main" val="34893086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457E17-A665-3A1A-5BFB-4618118B56F6}"/>
            </a:ext>
          </a:extLst>
        </p:cNvPr>
        <p:cNvGrpSpPr/>
        <p:nvPr/>
      </p:nvGrpSpPr>
      <p:grpSpPr>
        <a:xfrm>
          <a:off x="0" y="0"/>
          <a:ext cx="0" cy="0"/>
          <a:chOff x="0" y="0"/>
          <a:chExt cx="0" cy="0"/>
        </a:xfrm>
      </p:grpSpPr>
      <p:sp>
        <p:nvSpPr>
          <p:cNvPr id="4" name="Title 5">
            <a:extLst>
              <a:ext uri="{FF2B5EF4-FFF2-40B4-BE49-F238E27FC236}">
                <a16:creationId xmlns:a16="http://schemas.microsoft.com/office/drawing/2014/main" id="{9B5424D2-5C66-FC29-B237-8447FC15F548}"/>
              </a:ext>
            </a:extLst>
          </p:cNvPr>
          <p:cNvSpPr txBox="1">
            <a:spLocks/>
          </p:cNvSpPr>
          <p:nvPr/>
        </p:nvSpPr>
        <p:spPr>
          <a:xfrm>
            <a:off x="818074" y="2446020"/>
            <a:ext cx="3487226" cy="196595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4800" b="1" dirty="0">
                <a:solidFill>
                  <a:srgbClr val="2E3790"/>
                </a:solidFill>
                <a:latin typeface="+mn-lt"/>
              </a:rPr>
              <a:t>CONTENTS</a:t>
            </a:r>
          </a:p>
        </p:txBody>
      </p:sp>
      <p:sp>
        <p:nvSpPr>
          <p:cNvPr id="5" name="Rectangle 4">
            <a:extLst>
              <a:ext uri="{FF2B5EF4-FFF2-40B4-BE49-F238E27FC236}">
                <a16:creationId xmlns:a16="http://schemas.microsoft.com/office/drawing/2014/main" id="{A1275857-C33E-4235-78FD-6F2CA67A5421}"/>
              </a:ext>
            </a:extLst>
          </p:cNvPr>
          <p:cNvSpPr/>
          <p:nvPr/>
        </p:nvSpPr>
        <p:spPr>
          <a:xfrm>
            <a:off x="3969564" y="968692"/>
            <a:ext cx="7106267" cy="147732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D0A83F94-FE0E-14AD-CC70-173632157B3A}"/>
              </a:ext>
            </a:extLst>
          </p:cNvPr>
          <p:cNvSpPr/>
          <p:nvPr/>
        </p:nvSpPr>
        <p:spPr>
          <a:xfrm>
            <a:off x="11064267" y="968692"/>
            <a:ext cx="137158" cy="1477328"/>
          </a:xfrm>
          <a:prstGeom prst="rect">
            <a:avLst/>
          </a:prstGeom>
          <a:solidFill>
            <a:srgbClr val="2E37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7" name="TextBox 6">
            <a:extLst>
              <a:ext uri="{FF2B5EF4-FFF2-40B4-BE49-F238E27FC236}">
                <a16:creationId xmlns:a16="http://schemas.microsoft.com/office/drawing/2014/main" id="{5157E17D-6A8A-9914-1615-30E9E1EC9C25}"/>
              </a:ext>
            </a:extLst>
          </p:cNvPr>
          <p:cNvSpPr txBox="1"/>
          <p:nvPr/>
        </p:nvSpPr>
        <p:spPr>
          <a:xfrm>
            <a:off x="7434722" y="1043193"/>
            <a:ext cx="3155031" cy="584775"/>
          </a:xfrm>
          <a:prstGeom prst="rect">
            <a:avLst/>
          </a:prstGeom>
          <a:noFill/>
        </p:spPr>
        <p:txBody>
          <a:bodyPr wrap="none" rtlCol="0" anchor="b" anchorCtr="0">
            <a:spAutoFit/>
          </a:bodyPr>
          <a:lstStyle/>
          <a:p>
            <a:r>
              <a:rPr lang="en-US" sz="3200" b="1" dirty="0">
                <a:solidFill>
                  <a:schemeClr val="tx2"/>
                </a:solidFill>
                <a:latin typeface="Poppins" pitchFamily="2" charset="77"/>
                <a:ea typeface="League Spartan" charset="0"/>
                <a:cs typeface="Poppins" pitchFamily="2" charset="77"/>
              </a:rPr>
              <a:t>BACKGROUND</a:t>
            </a:r>
          </a:p>
        </p:txBody>
      </p:sp>
      <p:sp>
        <p:nvSpPr>
          <p:cNvPr id="9" name="TextBox 8">
            <a:extLst>
              <a:ext uri="{FF2B5EF4-FFF2-40B4-BE49-F238E27FC236}">
                <a16:creationId xmlns:a16="http://schemas.microsoft.com/office/drawing/2014/main" id="{630379AF-32CF-640F-276B-14FCED849CA1}"/>
              </a:ext>
            </a:extLst>
          </p:cNvPr>
          <p:cNvSpPr txBox="1"/>
          <p:nvPr/>
        </p:nvSpPr>
        <p:spPr>
          <a:xfrm>
            <a:off x="6381294" y="976312"/>
            <a:ext cx="619080" cy="1477328"/>
          </a:xfrm>
          <a:prstGeom prst="rect">
            <a:avLst/>
          </a:prstGeom>
          <a:noFill/>
        </p:spPr>
        <p:txBody>
          <a:bodyPr wrap="none" rtlCol="0" anchor="ctr" anchorCtr="0">
            <a:spAutoFit/>
          </a:bodyPr>
          <a:lstStyle/>
          <a:p>
            <a:pPr algn="ctr"/>
            <a:r>
              <a:rPr lang="en-US" sz="9000" b="1" dirty="0">
                <a:solidFill>
                  <a:srgbClr val="2E3790"/>
                </a:solidFill>
                <a:latin typeface="Poppins" pitchFamily="2" charset="77"/>
                <a:ea typeface="League Spartan" charset="0"/>
                <a:cs typeface="Poppins" pitchFamily="2" charset="77"/>
              </a:rPr>
              <a:t>1</a:t>
            </a:r>
          </a:p>
        </p:txBody>
      </p:sp>
      <p:sp>
        <p:nvSpPr>
          <p:cNvPr id="12" name="TextBox 11">
            <a:extLst>
              <a:ext uri="{FF2B5EF4-FFF2-40B4-BE49-F238E27FC236}">
                <a16:creationId xmlns:a16="http://schemas.microsoft.com/office/drawing/2014/main" id="{44BD08F1-CF19-B635-38B9-9D96A4D12CDF}"/>
              </a:ext>
            </a:extLst>
          </p:cNvPr>
          <p:cNvSpPr txBox="1"/>
          <p:nvPr/>
        </p:nvSpPr>
        <p:spPr>
          <a:xfrm>
            <a:off x="7434722" y="1532718"/>
            <a:ext cx="3155031" cy="738664"/>
          </a:xfrm>
          <a:prstGeom prst="rect">
            <a:avLst/>
          </a:prstGeom>
          <a:noFill/>
        </p:spPr>
        <p:txBody>
          <a:bodyPr wrap="square" rtlCol="0">
            <a:spAutoFit/>
          </a:bodyPr>
          <a:lstStyle/>
          <a:p>
            <a:r>
              <a:rPr lang="en-US" sz="1400" dirty="0">
                <a:solidFill>
                  <a:schemeClr val="tx1">
                    <a:lumMod val="85000"/>
                    <a:lumOff val="15000"/>
                  </a:schemeClr>
                </a:solidFill>
                <a:latin typeface="Poppins" panose="00000500000000000000" pitchFamily="2" charset="0"/>
                <a:cs typeface="Poppins" panose="00000500000000000000" pitchFamily="2" charset="0"/>
              </a:rPr>
              <a:t>AU Policy: SEZ Contribution to SME Integration &amp; Local Economic Development</a:t>
            </a:r>
          </a:p>
        </p:txBody>
      </p:sp>
      <p:sp>
        <p:nvSpPr>
          <p:cNvPr id="13" name="Rectangle 12">
            <a:extLst>
              <a:ext uri="{FF2B5EF4-FFF2-40B4-BE49-F238E27FC236}">
                <a16:creationId xmlns:a16="http://schemas.microsoft.com/office/drawing/2014/main" id="{8D921805-D9FE-8719-E9FC-7E7A6EA956B6}"/>
              </a:ext>
            </a:extLst>
          </p:cNvPr>
          <p:cNvSpPr/>
          <p:nvPr/>
        </p:nvSpPr>
        <p:spPr>
          <a:xfrm>
            <a:off x="3957999" y="2935545"/>
            <a:ext cx="7106267" cy="147732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3C25244-917D-EAE4-0953-02D75E20F39A}"/>
              </a:ext>
            </a:extLst>
          </p:cNvPr>
          <p:cNvSpPr/>
          <p:nvPr/>
        </p:nvSpPr>
        <p:spPr>
          <a:xfrm>
            <a:off x="11064267" y="2935545"/>
            <a:ext cx="137158" cy="1477328"/>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15" name="TextBox 14">
            <a:extLst>
              <a:ext uri="{FF2B5EF4-FFF2-40B4-BE49-F238E27FC236}">
                <a16:creationId xmlns:a16="http://schemas.microsoft.com/office/drawing/2014/main" id="{0B3235AF-94B5-A9C0-8D12-66338B0C064A}"/>
              </a:ext>
            </a:extLst>
          </p:cNvPr>
          <p:cNvSpPr txBox="1"/>
          <p:nvPr/>
        </p:nvSpPr>
        <p:spPr>
          <a:xfrm>
            <a:off x="7423157" y="3010046"/>
            <a:ext cx="2654894" cy="584775"/>
          </a:xfrm>
          <a:prstGeom prst="rect">
            <a:avLst/>
          </a:prstGeom>
          <a:noFill/>
        </p:spPr>
        <p:txBody>
          <a:bodyPr wrap="none" rtlCol="0" anchor="b" anchorCtr="0">
            <a:spAutoFit/>
          </a:bodyPr>
          <a:lstStyle/>
          <a:p>
            <a:r>
              <a:rPr lang="en-US" sz="3200" b="1" dirty="0">
                <a:solidFill>
                  <a:schemeClr val="bg2">
                    <a:lumMod val="90000"/>
                  </a:schemeClr>
                </a:solidFill>
                <a:latin typeface="Poppins" pitchFamily="2" charset="77"/>
                <a:ea typeface="League Spartan" charset="0"/>
                <a:cs typeface="Poppins" pitchFamily="2" charset="77"/>
              </a:rPr>
              <a:t>SEZ MODELS</a:t>
            </a:r>
          </a:p>
        </p:txBody>
      </p:sp>
      <p:sp>
        <p:nvSpPr>
          <p:cNvPr id="16" name="TextBox 15">
            <a:extLst>
              <a:ext uri="{FF2B5EF4-FFF2-40B4-BE49-F238E27FC236}">
                <a16:creationId xmlns:a16="http://schemas.microsoft.com/office/drawing/2014/main" id="{77BD499A-AC30-4B09-37E4-B2ADF42EC10A}"/>
              </a:ext>
            </a:extLst>
          </p:cNvPr>
          <p:cNvSpPr txBox="1"/>
          <p:nvPr/>
        </p:nvSpPr>
        <p:spPr>
          <a:xfrm>
            <a:off x="6257519" y="2943165"/>
            <a:ext cx="843500" cy="1477328"/>
          </a:xfrm>
          <a:prstGeom prst="rect">
            <a:avLst/>
          </a:prstGeom>
          <a:noFill/>
        </p:spPr>
        <p:txBody>
          <a:bodyPr wrap="none" rtlCol="0" anchor="ctr" anchorCtr="0">
            <a:spAutoFit/>
          </a:bodyPr>
          <a:lstStyle/>
          <a:p>
            <a:pPr algn="ctr"/>
            <a:r>
              <a:rPr lang="en-US" sz="9000" b="1" dirty="0">
                <a:solidFill>
                  <a:schemeClr val="bg2">
                    <a:lumMod val="90000"/>
                  </a:schemeClr>
                </a:solidFill>
                <a:latin typeface="Poppins" pitchFamily="2" charset="77"/>
                <a:ea typeface="League Spartan" charset="0"/>
                <a:cs typeface="Poppins" pitchFamily="2" charset="77"/>
              </a:rPr>
              <a:t>2</a:t>
            </a:r>
          </a:p>
        </p:txBody>
      </p:sp>
      <p:sp>
        <p:nvSpPr>
          <p:cNvPr id="17" name="TextBox 16">
            <a:extLst>
              <a:ext uri="{FF2B5EF4-FFF2-40B4-BE49-F238E27FC236}">
                <a16:creationId xmlns:a16="http://schemas.microsoft.com/office/drawing/2014/main" id="{0AC2C9A9-C29B-2EB9-0491-B3891BC2A8EC}"/>
              </a:ext>
            </a:extLst>
          </p:cNvPr>
          <p:cNvSpPr txBox="1"/>
          <p:nvPr/>
        </p:nvSpPr>
        <p:spPr>
          <a:xfrm>
            <a:off x="7423157" y="3499571"/>
            <a:ext cx="3155031" cy="523220"/>
          </a:xfrm>
          <a:prstGeom prst="rect">
            <a:avLst/>
          </a:prstGeom>
          <a:noFill/>
        </p:spPr>
        <p:txBody>
          <a:bodyPr wrap="square" rtlCol="0">
            <a:spAutoFit/>
          </a:bodyPr>
          <a:lstStyle/>
          <a:p>
            <a:r>
              <a:rPr lang="en-US" sz="1400" dirty="0">
                <a:solidFill>
                  <a:schemeClr val="bg2">
                    <a:lumMod val="90000"/>
                  </a:schemeClr>
                </a:solidFill>
                <a:latin typeface="Poppins" panose="00000500000000000000" pitchFamily="2" charset="0"/>
                <a:cs typeface="Poppins" panose="00000500000000000000" pitchFamily="2" charset="0"/>
              </a:rPr>
              <a:t>New Generation SEZ Business Model Characteristics</a:t>
            </a:r>
          </a:p>
        </p:txBody>
      </p:sp>
      <p:sp>
        <p:nvSpPr>
          <p:cNvPr id="18" name="Rectangle 17">
            <a:extLst>
              <a:ext uri="{FF2B5EF4-FFF2-40B4-BE49-F238E27FC236}">
                <a16:creationId xmlns:a16="http://schemas.microsoft.com/office/drawing/2014/main" id="{5E674D2B-1890-466C-AF59-95430080B169}"/>
              </a:ext>
            </a:extLst>
          </p:cNvPr>
          <p:cNvSpPr/>
          <p:nvPr/>
        </p:nvSpPr>
        <p:spPr>
          <a:xfrm>
            <a:off x="3957999" y="4910018"/>
            <a:ext cx="7106267" cy="147732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A4053BD8-DD73-1875-FADB-DFAD2C11DDB4}"/>
              </a:ext>
            </a:extLst>
          </p:cNvPr>
          <p:cNvSpPr/>
          <p:nvPr/>
        </p:nvSpPr>
        <p:spPr>
          <a:xfrm>
            <a:off x="11064267" y="4910018"/>
            <a:ext cx="137158" cy="1477328"/>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20" name="TextBox 19">
            <a:extLst>
              <a:ext uri="{FF2B5EF4-FFF2-40B4-BE49-F238E27FC236}">
                <a16:creationId xmlns:a16="http://schemas.microsoft.com/office/drawing/2014/main" id="{080A5D76-3D7F-19B1-9891-7F4E519FD6BD}"/>
              </a:ext>
            </a:extLst>
          </p:cNvPr>
          <p:cNvSpPr txBox="1"/>
          <p:nvPr/>
        </p:nvSpPr>
        <p:spPr>
          <a:xfrm>
            <a:off x="7423157" y="4984519"/>
            <a:ext cx="1085554" cy="584775"/>
          </a:xfrm>
          <a:prstGeom prst="rect">
            <a:avLst/>
          </a:prstGeom>
          <a:noFill/>
        </p:spPr>
        <p:txBody>
          <a:bodyPr wrap="none" rtlCol="0" anchor="b" anchorCtr="0">
            <a:spAutoFit/>
          </a:bodyPr>
          <a:lstStyle/>
          <a:p>
            <a:r>
              <a:rPr lang="en-US" sz="3200" b="1" dirty="0">
                <a:solidFill>
                  <a:schemeClr val="bg2">
                    <a:lumMod val="90000"/>
                  </a:schemeClr>
                </a:solidFill>
                <a:latin typeface="Poppins" pitchFamily="2" charset="77"/>
                <a:ea typeface="League Spartan" charset="0"/>
                <a:cs typeface="Poppins" pitchFamily="2" charset="77"/>
              </a:rPr>
              <a:t>SDIs</a:t>
            </a:r>
          </a:p>
        </p:txBody>
      </p:sp>
      <p:sp>
        <p:nvSpPr>
          <p:cNvPr id="21" name="TextBox 20">
            <a:extLst>
              <a:ext uri="{FF2B5EF4-FFF2-40B4-BE49-F238E27FC236}">
                <a16:creationId xmlns:a16="http://schemas.microsoft.com/office/drawing/2014/main" id="{C3E7B649-510D-DD90-01BF-C4D4130A2D6B}"/>
              </a:ext>
            </a:extLst>
          </p:cNvPr>
          <p:cNvSpPr txBox="1"/>
          <p:nvPr/>
        </p:nvSpPr>
        <p:spPr>
          <a:xfrm>
            <a:off x="6237481" y="4917638"/>
            <a:ext cx="883575" cy="1477328"/>
          </a:xfrm>
          <a:prstGeom prst="rect">
            <a:avLst/>
          </a:prstGeom>
          <a:noFill/>
        </p:spPr>
        <p:txBody>
          <a:bodyPr wrap="none" rtlCol="0" anchor="ctr" anchorCtr="0">
            <a:spAutoFit/>
          </a:bodyPr>
          <a:lstStyle/>
          <a:p>
            <a:pPr algn="ctr"/>
            <a:r>
              <a:rPr lang="en-US" sz="9000" b="1" dirty="0">
                <a:solidFill>
                  <a:schemeClr val="bg2">
                    <a:lumMod val="90000"/>
                  </a:schemeClr>
                </a:solidFill>
                <a:latin typeface="Poppins" pitchFamily="2" charset="77"/>
                <a:ea typeface="League Spartan" charset="0"/>
                <a:cs typeface="Poppins" pitchFamily="2" charset="77"/>
              </a:rPr>
              <a:t>3</a:t>
            </a:r>
          </a:p>
        </p:txBody>
      </p:sp>
      <p:sp>
        <p:nvSpPr>
          <p:cNvPr id="22" name="TextBox 21">
            <a:extLst>
              <a:ext uri="{FF2B5EF4-FFF2-40B4-BE49-F238E27FC236}">
                <a16:creationId xmlns:a16="http://schemas.microsoft.com/office/drawing/2014/main" id="{0E345578-2CF3-E4EA-7D52-B7802147B1D4}"/>
              </a:ext>
            </a:extLst>
          </p:cNvPr>
          <p:cNvSpPr txBox="1"/>
          <p:nvPr/>
        </p:nvSpPr>
        <p:spPr>
          <a:xfrm>
            <a:off x="7423157" y="5474044"/>
            <a:ext cx="3155031" cy="523220"/>
          </a:xfrm>
          <a:prstGeom prst="rect">
            <a:avLst/>
          </a:prstGeom>
          <a:noFill/>
        </p:spPr>
        <p:txBody>
          <a:bodyPr wrap="square" rtlCol="0">
            <a:spAutoFit/>
          </a:bodyPr>
          <a:lstStyle/>
          <a:p>
            <a:r>
              <a:rPr lang="en-US" sz="1400" dirty="0">
                <a:solidFill>
                  <a:schemeClr val="bg2">
                    <a:lumMod val="90000"/>
                  </a:schemeClr>
                </a:solidFill>
                <a:latin typeface="Poppins" panose="00000500000000000000" pitchFamily="2" charset="0"/>
                <a:cs typeface="Poppins" panose="00000500000000000000" pitchFamily="2" charset="0"/>
              </a:rPr>
              <a:t>Regional Development at the Core of New Generation SEZs</a:t>
            </a:r>
          </a:p>
        </p:txBody>
      </p:sp>
      <p:pic>
        <p:nvPicPr>
          <p:cNvPr id="11" name="Picture 10">
            <a:extLst>
              <a:ext uri="{FF2B5EF4-FFF2-40B4-BE49-F238E27FC236}">
                <a16:creationId xmlns:a16="http://schemas.microsoft.com/office/drawing/2014/main" id="{7D4299B3-B8F0-4102-B491-FD1F668E7BF8}"/>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0" y="0"/>
            <a:ext cx="3969565" cy="6858000"/>
          </a:xfrm>
          <a:prstGeom prst="rect">
            <a:avLst/>
          </a:prstGeom>
        </p:spPr>
      </p:pic>
    </p:spTree>
    <p:extLst>
      <p:ext uri="{BB962C8B-B14F-4D97-AF65-F5344CB8AC3E}">
        <p14:creationId xmlns:p14="http://schemas.microsoft.com/office/powerpoint/2010/main" val="5859480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 name="Rectangle 145">
            <a:extLst>
              <a:ext uri="{FF2B5EF4-FFF2-40B4-BE49-F238E27FC236}">
                <a16:creationId xmlns:a16="http://schemas.microsoft.com/office/drawing/2014/main" id="{141B78BF-B0CC-DE08-F6C1-FFC73CEB580D}"/>
              </a:ext>
            </a:extLst>
          </p:cNvPr>
          <p:cNvSpPr/>
          <p:nvPr/>
        </p:nvSpPr>
        <p:spPr>
          <a:xfrm rot="5400000">
            <a:off x="7082783" y="1802517"/>
            <a:ext cx="923331" cy="806362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147" name="TextBox 146">
            <a:extLst>
              <a:ext uri="{FF2B5EF4-FFF2-40B4-BE49-F238E27FC236}">
                <a16:creationId xmlns:a16="http://schemas.microsoft.com/office/drawing/2014/main" id="{9B30BDB8-43E5-B9E1-4133-A79DADA8B065}"/>
              </a:ext>
            </a:extLst>
          </p:cNvPr>
          <p:cNvSpPr txBox="1"/>
          <p:nvPr/>
        </p:nvSpPr>
        <p:spPr>
          <a:xfrm>
            <a:off x="3649618" y="5464990"/>
            <a:ext cx="7926644" cy="738664"/>
          </a:xfrm>
          <a:prstGeom prst="rect">
            <a:avLst/>
          </a:prstGeom>
          <a:noFill/>
        </p:spPr>
        <p:txBody>
          <a:bodyPr wrap="square" rtlCol="0">
            <a:spAutoFit/>
          </a:bodyPr>
          <a:lstStyle/>
          <a:p>
            <a:r>
              <a:rPr lang="en-GB" sz="1400" dirty="0">
                <a:solidFill>
                  <a:schemeClr val="tx1">
                    <a:lumMod val="85000"/>
                    <a:lumOff val="15000"/>
                  </a:schemeClr>
                </a:solidFill>
                <a:latin typeface="Poppins" panose="00000500000000000000" pitchFamily="2" charset="0"/>
                <a:cs typeface="Poppins" panose="00000500000000000000" pitchFamily="2" charset="0"/>
              </a:rPr>
              <a:t>Serves as a guide for governments to reform policies, attract sustainable investments, and support a new generation of SEZs as engines of inclusive and sustainable development.</a:t>
            </a:r>
          </a:p>
        </p:txBody>
      </p:sp>
      <p:sp>
        <p:nvSpPr>
          <p:cNvPr id="128" name="Rectangle 127">
            <a:extLst>
              <a:ext uri="{FF2B5EF4-FFF2-40B4-BE49-F238E27FC236}">
                <a16:creationId xmlns:a16="http://schemas.microsoft.com/office/drawing/2014/main" id="{850C8A04-4405-D574-3D15-D7F4D158FA9F}"/>
              </a:ext>
            </a:extLst>
          </p:cNvPr>
          <p:cNvSpPr/>
          <p:nvPr/>
        </p:nvSpPr>
        <p:spPr>
          <a:xfrm rot="5400000">
            <a:off x="7221287" y="-2527757"/>
            <a:ext cx="646331" cy="806362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130" name="TextBox 129">
            <a:extLst>
              <a:ext uri="{FF2B5EF4-FFF2-40B4-BE49-F238E27FC236}">
                <a16:creationId xmlns:a16="http://schemas.microsoft.com/office/drawing/2014/main" id="{BB3885E7-E9C1-88E2-D07B-0E4686F8AB2F}"/>
              </a:ext>
            </a:extLst>
          </p:cNvPr>
          <p:cNvSpPr txBox="1"/>
          <p:nvPr/>
        </p:nvSpPr>
        <p:spPr>
          <a:xfrm>
            <a:off x="3649622" y="1256668"/>
            <a:ext cx="7926644" cy="523220"/>
          </a:xfrm>
          <a:prstGeom prst="rect">
            <a:avLst/>
          </a:prstGeom>
          <a:noFill/>
        </p:spPr>
        <p:txBody>
          <a:bodyPr wrap="square" rtlCol="0">
            <a:spAutoFit/>
          </a:bodyPr>
          <a:lstStyle/>
          <a:p>
            <a:r>
              <a:rPr lang="en-US" sz="1400">
                <a:solidFill>
                  <a:schemeClr val="tx1">
                    <a:lumMod val="85000"/>
                    <a:lumOff val="15000"/>
                  </a:schemeClr>
                </a:solidFill>
                <a:latin typeface="Poppins" panose="00000500000000000000" pitchFamily="2" charset="0"/>
                <a:cs typeface="Poppins" panose="00000500000000000000" pitchFamily="2" charset="0"/>
              </a:rPr>
              <a:t>Draw on successful practices from 10 countries across 5 regions in Africa. 37 SEZs analyzed with representative sample of coastal and landlock countries.</a:t>
            </a:r>
            <a:endParaRPr lang="en-US" sz="1400" dirty="0">
              <a:solidFill>
                <a:schemeClr val="tx1">
                  <a:lumMod val="85000"/>
                  <a:lumOff val="15000"/>
                </a:schemeClr>
              </a:solidFill>
              <a:latin typeface="Poppins" panose="00000500000000000000" pitchFamily="2" charset="0"/>
              <a:cs typeface="Poppins" panose="00000500000000000000" pitchFamily="2" charset="0"/>
            </a:endParaRPr>
          </a:p>
        </p:txBody>
      </p:sp>
      <p:pic>
        <p:nvPicPr>
          <p:cNvPr id="111" name="Picture 110">
            <a:extLst>
              <a:ext uri="{FF2B5EF4-FFF2-40B4-BE49-F238E27FC236}">
                <a16:creationId xmlns:a16="http://schemas.microsoft.com/office/drawing/2014/main" id="{38DCE697-A0C9-1CAD-9475-A591EBC8A33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30275" y="1228853"/>
            <a:ext cx="2845377" cy="2727295"/>
          </a:xfrm>
          <a:prstGeom prst="rect">
            <a:avLst/>
          </a:prstGeom>
        </p:spPr>
      </p:pic>
      <p:sp>
        <p:nvSpPr>
          <p:cNvPr id="112" name="TextBox 111">
            <a:extLst>
              <a:ext uri="{FF2B5EF4-FFF2-40B4-BE49-F238E27FC236}">
                <a16:creationId xmlns:a16="http://schemas.microsoft.com/office/drawing/2014/main" id="{3BB5DAF3-FA03-059B-13F4-4D3C591BC04C}"/>
              </a:ext>
            </a:extLst>
          </p:cNvPr>
          <p:cNvSpPr txBox="1"/>
          <p:nvPr/>
        </p:nvSpPr>
        <p:spPr>
          <a:xfrm>
            <a:off x="407444" y="2545979"/>
            <a:ext cx="1336890" cy="1223412"/>
          </a:xfrm>
          <a:prstGeom prst="rect">
            <a:avLst/>
          </a:prstGeom>
          <a:noFill/>
        </p:spPr>
        <p:txBody>
          <a:bodyPr wrap="square" rtlCol="0">
            <a:spAutoFit/>
          </a:bodyPr>
          <a:lstStyle/>
          <a:p>
            <a:r>
              <a:rPr lang="en-US" sz="1050" dirty="0">
                <a:solidFill>
                  <a:schemeClr val="tx1">
                    <a:lumMod val="85000"/>
                    <a:lumOff val="15000"/>
                  </a:schemeClr>
                </a:solidFill>
                <a:latin typeface="Poppins" panose="00000500000000000000" pitchFamily="2" charset="0"/>
                <a:cs typeface="Poppins" panose="00000500000000000000" pitchFamily="2" charset="0"/>
              </a:rPr>
              <a:t>Benin, Egypt, Gabon, Ghana</a:t>
            </a:r>
            <a:r>
              <a:rPr lang="en-ES" sz="1050" dirty="0">
                <a:solidFill>
                  <a:schemeClr val="tx1">
                    <a:lumMod val="85000"/>
                    <a:lumOff val="15000"/>
                  </a:schemeClr>
                </a:solidFill>
                <a:latin typeface="Poppins" panose="00000500000000000000" pitchFamily="2" charset="0"/>
                <a:cs typeface="Poppins" panose="00000500000000000000" pitchFamily="2" charset="0"/>
              </a:rPr>
              <a:t>, </a:t>
            </a:r>
            <a:r>
              <a:rPr lang="en-GB" sz="1050" dirty="0">
                <a:solidFill>
                  <a:schemeClr val="tx1">
                    <a:lumMod val="85000"/>
                    <a:lumOff val="15000"/>
                  </a:schemeClr>
                </a:solidFill>
                <a:latin typeface="Poppins" panose="00000500000000000000" pitchFamily="2" charset="0"/>
                <a:cs typeface="Poppins" panose="00000500000000000000" pitchFamily="2" charset="0"/>
              </a:rPr>
              <a:t>Kenya,</a:t>
            </a:r>
            <a:r>
              <a:rPr lang="en-US" sz="1050" dirty="0">
                <a:solidFill>
                  <a:schemeClr val="tx1">
                    <a:lumMod val="85000"/>
                    <a:lumOff val="15000"/>
                  </a:schemeClr>
                </a:solidFill>
                <a:latin typeface="Poppins" panose="00000500000000000000" pitchFamily="2" charset="0"/>
                <a:cs typeface="Poppins" panose="00000500000000000000" pitchFamily="2" charset="0"/>
              </a:rPr>
              <a:t> Mauritius</a:t>
            </a:r>
            <a:r>
              <a:rPr lang="en-GB" sz="1050" dirty="0">
                <a:solidFill>
                  <a:schemeClr val="tx1">
                    <a:lumMod val="85000"/>
                    <a:lumOff val="15000"/>
                  </a:schemeClr>
                </a:solidFill>
                <a:latin typeface="Poppins" panose="00000500000000000000" pitchFamily="2" charset="0"/>
                <a:cs typeface="Poppins" panose="00000500000000000000" pitchFamily="2" charset="0"/>
              </a:rPr>
              <a:t>, </a:t>
            </a:r>
            <a:r>
              <a:rPr lang="en-US" sz="1050" dirty="0">
                <a:solidFill>
                  <a:schemeClr val="tx1">
                    <a:lumMod val="85000"/>
                    <a:lumOff val="15000"/>
                  </a:schemeClr>
                </a:solidFill>
                <a:latin typeface="Poppins" panose="00000500000000000000" pitchFamily="2" charset="0"/>
                <a:cs typeface="Poppins" panose="00000500000000000000" pitchFamily="2" charset="0"/>
              </a:rPr>
              <a:t> Morocco, Nigeria </a:t>
            </a:r>
            <a:r>
              <a:rPr lang="en-GB" sz="1050" dirty="0">
                <a:solidFill>
                  <a:schemeClr val="tx1">
                    <a:lumMod val="85000"/>
                    <a:lumOff val="15000"/>
                  </a:schemeClr>
                </a:solidFill>
                <a:latin typeface="Poppins" panose="00000500000000000000" pitchFamily="2" charset="0"/>
                <a:cs typeface="Poppins" panose="00000500000000000000" pitchFamily="2" charset="0"/>
              </a:rPr>
              <a:t>Rwanda, </a:t>
            </a:r>
            <a:r>
              <a:rPr lang="en-US" sz="1050" dirty="0">
                <a:solidFill>
                  <a:schemeClr val="tx1">
                    <a:lumMod val="85000"/>
                    <a:lumOff val="15000"/>
                  </a:schemeClr>
                </a:solidFill>
                <a:latin typeface="Poppins" panose="00000500000000000000" pitchFamily="2" charset="0"/>
                <a:cs typeface="Poppins" panose="00000500000000000000" pitchFamily="2" charset="0"/>
              </a:rPr>
              <a:t>South Africa</a:t>
            </a:r>
            <a:endParaRPr lang="en-GB" sz="1050" dirty="0">
              <a:solidFill>
                <a:schemeClr val="tx1">
                  <a:lumMod val="85000"/>
                  <a:lumOff val="15000"/>
                </a:schemeClr>
              </a:solidFill>
              <a:latin typeface="Poppins" panose="00000500000000000000" pitchFamily="2" charset="0"/>
              <a:cs typeface="Poppins" panose="00000500000000000000" pitchFamily="2" charset="0"/>
            </a:endParaRPr>
          </a:p>
          <a:p>
            <a:endParaRPr lang="en-ZA" sz="1050" dirty="0">
              <a:solidFill>
                <a:schemeClr val="tx1">
                  <a:lumMod val="85000"/>
                  <a:lumOff val="15000"/>
                </a:schemeClr>
              </a:solidFill>
              <a:latin typeface="Poppins" panose="00000500000000000000" pitchFamily="2" charset="0"/>
              <a:cs typeface="Poppins" panose="00000500000000000000" pitchFamily="2" charset="0"/>
            </a:endParaRPr>
          </a:p>
        </p:txBody>
      </p:sp>
      <p:sp>
        <p:nvSpPr>
          <p:cNvPr id="127" name="Rectangle 126">
            <a:extLst>
              <a:ext uri="{FF2B5EF4-FFF2-40B4-BE49-F238E27FC236}">
                <a16:creationId xmlns:a16="http://schemas.microsoft.com/office/drawing/2014/main" id="{655378D6-F393-FD6C-77CC-4914E9715913}"/>
              </a:ext>
            </a:extLst>
          </p:cNvPr>
          <p:cNvSpPr/>
          <p:nvPr/>
        </p:nvSpPr>
        <p:spPr>
          <a:xfrm>
            <a:off x="601588" y="5027603"/>
            <a:ext cx="2668555" cy="1265745"/>
          </a:xfrm>
          <a:prstGeom prst="rect">
            <a:avLst/>
          </a:prstGeom>
          <a:solidFill>
            <a:srgbClr val="2E379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dirty="0">
                <a:latin typeface="Poppins" panose="00000500000000000000" pitchFamily="2" charset="0"/>
                <a:cs typeface="Poppins" panose="00000500000000000000" pitchFamily="2" charset="0"/>
              </a:rPr>
              <a:t>Project finance by AFD and implemented by Expertise France in the framework of the France Africa Union Technical Facility</a:t>
            </a:r>
            <a:endParaRPr lang="en-ZA" sz="1400" dirty="0">
              <a:latin typeface="Poppins" panose="00000500000000000000" pitchFamily="2" charset="0"/>
              <a:cs typeface="Poppins" panose="00000500000000000000" pitchFamily="2" charset="0"/>
            </a:endParaRPr>
          </a:p>
        </p:txBody>
      </p:sp>
      <p:sp>
        <p:nvSpPr>
          <p:cNvPr id="129" name="Rectangle 128">
            <a:extLst>
              <a:ext uri="{FF2B5EF4-FFF2-40B4-BE49-F238E27FC236}">
                <a16:creationId xmlns:a16="http://schemas.microsoft.com/office/drawing/2014/main" id="{9B1DE96E-7F6A-F987-D214-30068C8704D6}"/>
              </a:ext>
            </a:extLst>
          </p:cNvPr>
          <p:cNvSpPr/>
          <p:nvPr/>
        </p:nvSpPr>
        <p:spPr>
          <a:xfrm>
            <a:off x="3512642" y="1180884"/>
            <a:ext cx="136979" cy="646331"/>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31" name="Rectangle 130">
            <a:extLst>
              <a:ext uri="{FF2B5EF4-FFF2-40B4-BE49-F238E27FC236}">
                <a16:creationId xmlns:a16="http://schemas.microsoft.com/office/drawing/2014/main" id="{8CA434A2-3C40-6433-B7BB-B2F7FAFE960B}"/>
              </a:ext>
            </a:extLst>
          </p:cNvPr>
          <p:cNvSpPr/>
          <p:nvPr/>
        </p:nvSpPr>
        <p:spPr>
          <a:xfrm rot="5400000">
            <a:off x="7221286" y="-1819790"/>
            <a:ext cx="646331" cy="806362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132" name="TextBox 131">
            <a:extLst>
              <a:ext uri="{FF2B5EF4-FFF2-40B4-BE49-F238E27FC236}">
                <a16:creationId xmlns:a16="http://schemas.microsoft.com/office/drawing/2014/main" id="{02C0EC7B-306F-C6C6-BAB3-BBE864A98E2B}"/>
              </a:ext>
            </a:extLst>
          </p:cNvPr>
          <p:cNvSpPr txBox="1"/>
          <p:nvPr/>
        </p:nvSpPr>
        <p:spPr>
          <a:xfrm>
            <a:off x="3512636" y="1964635"/>
            <a:ext cx="7926644" cy="523220"/>
          </a:xfrm>
          <a:prstGeom prst="rect">
            <a:avLst/>
          </a:prstGeom>
          <a:noFill/>
        </p:spPr>
        <p:txBody>
          <a:bodyPr wrap="square" rtlCol="0">
            <a:spAutoFit/>
          </a:bodyPr>
          <a:lstStyle/>
          <a:p>
            <a:r>
              <a:rPr lang="en-GB" sz="1400" dirty="0">
                <a:solidFill>
                  <a:schemeClr val="tx1">
                    <a:lumMod val="85000"/>
                    <a:lumOff val="15000"/>
                  </a:schemeClr>
                </a:solidFill>
                <a:latin typeface="Poppins" panose="00000500000000000000" pitchFamily="2" charset="0"/>
                <a:cs typeface="Poppins" panose="00000500000000000000" pitchFamily="2" charset="0"/>
              </a:rPr>
              <a:t>Advocate for modern governance and regulatory frameworks to integrate SMEs into SEZs and to boost local economies </a:t>
            </a:r>
          </a:p>
        </p:txBody>
      </p:sp>
      <p:sp>
        <p:nvSpPr>
          <p:cNvPr id="133" name="Rectangle 132">
            <a:extLst>
              <a:ext uri="{FF2B5EF4-FFF2-40B4-BE49-F238E27FC236}">
                <a16:creationId xmlns:a16="http://schemas.microsoft.com/office/drawing/2014/main" id="{BA06BAAD-7879-617A-1561-62AB11ADDC90}"/>
              </a:ext>
            </a:extLst>
          </p:cNvPr>
          <p:cNvSpPr/>
          <p:nvPr/>
        </p:nvSpPr>
        <p:spPr>
          <a:xfrm>
            <a:off x="11439282" y="1888851"/>
            <a:ext cx="136979" cy="64633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34" name="Rectangle 133">
            <a:extLst>
              <a:ext uri="{FF2B5EF4-FFF2-40B4-BE49-F238E27FC236}">
                <a16:creationId xmlns:a16="http://schemas.microsoft.com/office/drawing/2014/main" id="{DB01FB01-9E76-2194-E270-B4E626B38A65}"/>
              </a:ext>
            </a:extLst>
          </p:cNvPr>
          <p:cNvSpPr/>
          <p:nvPr/>
        </p:nvSpPr>
        <p:spPr>
          <a:xfrm rot="5400000">
            <a:off x="7221285" y="-1126900"/>
            <a:ext cx="646331" cy="806362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135" name="TextBox 134">
            <a:extLst>
              <a:ext uri="{FF2B5EF4-FFF2-40B4-BE49-F238E27FC236}">
                <a16:creationId xmlns:a16="http://schemas.microsoft.com/office/drawing/2014/main" id="{962C91E4-AE73-6E88-B56A-07ACC1D1D341}"/>
              </a:ext>
            </a:extLst>
          </p:cNvPr>
          <p:cNvSpPr txBox="1"/>
          <p:nvPr/>
        </p:nvSpPr>
        <p:spPr>
          <a:xfrm>
            <a:off x="3649620" y="2657525"/>
            <a:ext cx="7926644" cy="523220"/>
          </a:xfrm>
          <a:prstGeom prst="rect">
            <a:avLst/>
          </a:prstGeom>
          <a:noFill/>
        </p:spPr>
        <p:txBody>
          <a:bodyPr wrap="square" rtlCol="0">
            <a:spAutoFit/>
          </a:bodyPr>
          <a:lstStyle/>
          <a:p>
            <a:r>
              <a:rPr lang="en-GB" sz="1400" dirty="0">
                <a:solidFill>
                  <a:schemeClr val="tx1">
                    <a:lumMod val="85000"/>
                    <a:lumOff val="15000"/>
                  </a:schemeClr>
                </a:solidFill>
                <a:latin typeface="Poppins" panose="00000500000000000000" pitchFamily="2" charset="0"/>
                <a:cs typeface="Poppins" panose="00000500000000000000" pitchFamily="2" charset="0"/>
              </a:rPr>
              <a:t>Underscores the importance of aligning SEZs investment with ESG principles to attract responsible investment. </a:t>
            </a:r>
          </a:p>
        </p:txBody>
      </p:sp>
      <p:sp>
        <p:nvSpPr>
          <p:cNvPr id="136" name="Rectangle 135">
            <a:extLst>
              <a:ext uri="{FF2B5EF4-FFF2-40B4-BE49-F238E27FC236}">
                <a16:creationId xmlns:a16="http://schemas.microsoft.com/office/drawing/2014/main" id="{3C6A515D-8B3F-A53D-75D3-793AE8E237FB}"/>
              </a:ext>
            </a:extLst>
          </p:cNvPr>
          <p:cNvSpPr/>
          <p:nvPr/>
        </p:nvSpPr>
        <p:spPr>
          <a:xfrm>
            <a:off x="3512640" y="2581741"/>
            <a:ext cx="136979" cy="646331"/>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37" name="Rectangle 136">
            <a:extLst>
              <a:ext uri="{FF2B5EF4-FFF2-40B4-BE49-F238E27FC236}">
                <a16:creationId xmlns:a16="http://schemas.microsoft.com/office/drawing/2014/main" id="{CCBD8287-772C-8157-A580-EB3D101E3A9D}"/>
              </a:ext>
            </a:extLst>
          </p:cNvPr>
          <p:cNvSpPr/>
          <p:nvPr/>
        </p:nvSpPr>
        <p:spPr>
          <a:xfrm rot="5400000">
            <a:off x="7221286" y="-434010"/>
            <a:ext cx="646331" cy="806362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138" name="TextBox 137">
            <a:extLst>
              <a:ext uri="{FF2B5EF4-FFF2-40B4-BE49-F238E27FC236}">
                <a16:creationId xmlns:a16="http://schemas.microsoft.com/office/drawing/2014/main" id="{CC614D71-2CF1-24CC-2851-84E5E4BC1025}"/>
              </a:ext>
            </a:extLst>
          </p:cNvPr>
          <p:cNvSpPr txBox="1"/>
          <p:nvPr/>
        </p:nvSpPr>
        <p:spPr>
          <a:xfrm>
            <a:off x="3526789" y="3350415"/>
            <a:ext cx="7926644" cy="523220"/>
          </a:xfrm>
          <a:prstGeom prst="rect">
            <a:avLst/>
          </a:prstGeom>
          <a:noFill/>
        </p:spPr>
        <p:txBody>
          <a:bodyPr wrap="square" rtlCol="0">
            <a:spAutoFit/>
          </a:bodyPr>
          <a:lstStyle/>
          <a:p>
            <a:r>
              <a:rPr lang="en-GB" sz="1400" dirty="0">
                <a:solidFill>
                  <a:schemeClr val="tx1">
                    <a:lumMod val="85000"/>
                    <a:lumOff val="15000"/>
                  </a:schemeClr>
                </a:solidFill>
                <a:latin typeface="Poppins" panose="00000500000000000000" pitchFamily="2" charset="0"/>
                <a:cs typeface="Poppins" panose="00000500000000000000" pitchFamily="2" charset="0"/>
              </a:rPr>
              <a:t>Encourage partnerships between SEZs, private sector organizations and financial institutions, to creating sustainable markets and appropriate financial mechanisms </a:t>
            </a:r>
          </a:p>
        </p:txBody>
      </p:sp>
      <p:sp>
        <p:nvSpPr>
          <p:cNvPr id="139" name="Rectangle 138">
            <a:extLst>
              <a:ext uri="{FF2B5EF4-FFF2-40B4-BE49-F238E27FC236}">
                <a16:creationId xmlns:a16="http://schemas.microsoft.com/office/drawing/2014/main" id="{CA2C3D96-425D-9B7D-DA22-D9C7A1733E2E}"/>
              </a:ext>
            </a:extLst>
          </p:cNvPr>
          <p:cNvSpPr/>
          <p:nvPr/>
        </p:nvSpPr>
        <p:spPr>
          <a:xfrm>
            <a:off x="11467582" y="3274631"/>
            <a:ext cx="136979" cy="64633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40" name="Rectangle 139">
            <a:extLst>
              <a:ext uri="{FF2B5EF4-FFF2-40B4-BE49-F238E27FC236}">
                <a16:creationId xmlns:a16="http://schemas.microsoft.com/office/drawing/2014/main" id="{ECC41B0F-5A43-D5E4-6ADA-A85E6D2B7137}"/>
              </a:ext>
            </a:extLst>
          </p:cNvPr>
          <p:cNvSpPr/>
          <p:nvPr/>
        </p:nvSpPr>
        <p:spPr>
          <a:xfrm rot="5400000">
            <a:off x="7221285" y="273957"/>
            <a:ext cx="646331" cy="806362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141" name="TextBox 140">
            <a:extLst>
              <a:ext uri="{FF2B5EF4-FFF2-40B4-BE49-F238E27FC236}">
                <a16:creationId xmlns:a16="http://schemas.microsoft.com/office/drawing/2014/main" id="{19B6779B-2519-4611-D7F9-6F91057AC67B}"/>
              </a:ext>
            </a:extLst>
          </p:cNvPr>
          <p:cNvSpPr txBox="1"/>
          <p:nvPr/>
        </p:nvSpPr>
        <p:spPr>
          <a:xfrm>
            <a:off x="3649620" y="4059927"/>
            <a:ext cx="7926644" cy="523220"/>
          </a:xfrm>
          <a:prstGeom prst="rect">
            <a:avLst/>
          </a:prstGeom>
          <a:noFill/>
        </p:spPr>
        <p:txBody>
          <a:bodyPr wrap="square" rtlCol="0">
            <a:spAutoFit/>
          </a:bodyPr>
          <a:lstStyle/>
          <a:p>
            <a:r>
              <a:rPr lang="en-GB" sz="1400" dirty="0">
                <a:solidFill>
                  <a:schemeClr val="tx1">
                    <a:lumMod val="85000"/>
                    <a:lumOff val="15000"/>
                  </a:schemeClr>
                </a:solidFill>
                <a:latin typeface="Poppins" panose="00000500000000000000" pitchFamily="2" charset="0"/>
                <a:cs typeface="Poppins" panose="00000500000000000000" pitchFamily="2" charset="0"/>
              </a:rPr>
              <a:t>Emphasizes the role of SEZs as hubs for implementing the African Continental Free Trade Agreement (AfCFTA) agenda. </a:t>
            </a:r>
          </a:p>
        </p:txBody>
      </p:sp>
      <p:sp>
        <p:nvSpPr>
          <p:cNvPr id="142" name="Rectangle 141">
            <a:extLst>
              <a:ext uri="{FF2B5EF4-FFF2-40B4-BE49-F238E27FC236}">
                <a16:creationId xmlns:a16="http://schemas.microsoft.com/office/drawing/2014/main" id="{907B77FA-9100-1F54-9A2B-8C7D7F382D90}"/>
              </a:ext>
            </a:extLst>
          </p:cNvPr>
          <p:cNvSpPr/>
          <p:nvPr/>
        </p:nvSpPr>
        <p:spPr>
          <a:xfrm>
            <a:off x="3512640" y="3982598"/>
            <a:ext cx="136979" cy="646331"/>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43" name="Rectangle 142">
            <a:extLst>
              <a:ext uri="{FF2B5EF4-FFF2-40B4-BE49-F238E27FC236}">
                <a16:creationId xmlns:a16="http://schemas.microsoft.com/office/drawing/2014/main" id="{90251AEF-6549-F864-B159-CEEF1ECFED06}"/>
              </a:ext>
            </a:extLst>
          </p:cNvPr>
          <p:cNvSpPr/>
          <p:nvPr/>
        </p:nvSpPr>
        <p:spPr>
          <a:xfrm rot="5400000">
            <a:off x="7221284" y="966847"/>
            <a:ext cx="646331" cy="806362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144" name="TextBox 143">
            <a:extLst>
              <a:ext uri="{FF2B5EF4-FFF2-40B4-BE49-F238E27FC236}">
                <a16:creationId xmlns:a16="http://schemas.microsoft.com/office/drawing/2014/main" id="{F42B85CA-6895-67F3-00EC-AF099AD8BE7D}"/>
              </a:ext>
            </a:extLst>
          </p:cNvPr>
          <p:cNvSpPr txBox="1"/>
          <p:nvPr/>
        </p:nvSpPr>
        <p:spPr>
          <a:xfrm>
            <a:off x="3512636" y="4765993"/>
            <a:ext cx="7926644" cy="523220"/>
          </a:xfrm>
          <a:prstGeom prst="rect">
            <a:avLst/>
          </a:prstGeom>
          <a:noFill/>
        </p:spPr>
        <p:txBody>
          <a:bodyPr wrap="square" rtlCol="0">
            <a:spAutoFit/>
          </a:bodyPr>
          <a:lstStyle/>
          <a:p>
            <a:r>
              <a:rPr lang="en-GB" sz="1400" dirty="0">
                <a:solidFill>
                  <a:schemeClr val="tx1">
                    <a:lumMod val="85000"/>
                    <a:lumOff val="15000"/>
                  </a:schemeClr>
                </a:solidFill>
                <a:latin typeface="Poppins" panose="00000500000000000000" pitchFamily="2" charset="0"/>
                <a:cs typeface="Poppins" panose="00000500000000000000" pitchFamily="2" charset="0"/>
              </a:rPr>
              <a:t>Encourages subcontracting and outsourcing initiatives from large companies operating in SEZs and SMEs</a:t>
            </a:r>
          </a:p>
        </p:txBody>
      </p:sp>
      <p:sp>
        <p:nvSpPr>
          <p:cNvPr id="145" name="Rectangle 144">
            <a:extLst>
              <a:ext uri="{FF2B5EF4-FFF2-40B4-BE49-F238E27FC236}">
                <a16:creationId xmlns:a16="http://schemas.microsoft.com/office/drawing/2014/main" id="{04A2BEBF-A459-01A0-F648-8DE5C58E94DF}"/>
              </a:ext>
            </a:extLst>
          </p:cNvPr>
          <p:cNvSpPr/>
          <p:nvPr/>
        </p:nvSpPr>
        <p:spPr>
          <a:xfrm>
            <a:off x="11453433" y="4675488"/>
            <a:ext cx="136979" cy="64633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48" name="Rectangle 147">
            <a:extLst>
              <a:ext uri="{FF2B5EF4-FFF2-40B4-BE49-F238E27FC236}">
                <a16:creationId xmlns:a16="http://schemas.microsoft.com/office/drawing/2014/main" id="{2D48C80D-066E-5164-FFA0-18F87B5C9E1E}"/>
              </a:ext>
            </a:extLst>
          </p:cNvPr>
          <p:cNvSpPr/>
          <p:nvPr/>
        </p:nvSpPr>
        <p:spPr>
          <a:xfrm>
            <a:off x="3512638" y="5372657"/>
            <a:ext cx="136979" cy="92333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49" name="Title 2">
            <a:extLst>
              <a:ext uri="{FF2B5EF4-FFF2-40B4-BE49-F238E27FC236}">
                <a16:creationId xmlns:a16="http://schemas.microsoft.com/office/drawing/2014/main" id="{5DF9E6D4-C627-665A-767E-DCD23D461AE7}"/>
              </a:ext>
            </a:extLst>
          </p:cNvPr>
          <p:cNvSpPr txBox="1">
            <a:spLocks/>
          </p:cNvSpPr>
          <p:nvPr/>
        </p:nvSpPr>
        <p:spPr>
          <a:xfrm>
            <a:off x="123825" y="170481"/>
            <a:ext cx="11944350" cy="717050"/>
          </a:xfrm>
          <a:prstGeom prst="rect">
            <a:avLst/>
          </a:prstGeom>
        </p:spPr>
        <p:txBody>
          <a:bodyPr vert="horz" lIns="91440" tIns="45720" rIns="91440" bIns="45720" rtlCol="0" anchor="t" anchorCtr="0">
            <a:normAutofit/>
          </a:bodyPr>
          <a:lstStyle>
            <a:lvl1pPr algn="l" defTabSz="914400" rtl="0" eaLnBrk="1" latinLnBrk="0" hangingPunct="1">
              <a:lnSpc>
                <a:spcPct val="90000"/>
              </a:lnSpc>
              <a:spcBef>
                <a:spcPct val="0"/>
              </a:spcBef>
              <a:buNone/>
              <a:defRPr sz="4400" b="0" kern="1200" cap="none" spc="-150" baseline="0">
                <a:solidFill>
                  <a:srgbClr val="2E3790"/>
                </a:solidFill>
                <a:latin typeface="DIN" panose="02000503040000020004" pitchFamily="2" charset="0"/>
                <a:ea typeface="+mj-ea"/>
                <a:cs typeface="+mj-cs"/>
              </a:defRPr>
            </a:lvl1pPr>
          </a:lstStyle>
          <a:p>
            <a:pPr algn="ctr"/>
            <a:r>
              <a:rPr lang="en-GB" sz="2200" b="1" spc="0" dirty="0">
                <a:latin typeface="Poppins" panose="00000500000000000000" pitchFamily="2" charset="0"/>
                <a:cs typeface="Poppins" panose="00000500000000000000" pitchFamily="2" charset="0"/>
              </a:rPr>
              <a:t>SCOPE OF AFRICAN UNION POLICY REPORT</a:t>
            </a:r>
            <a:endParaRPr lang="en-GB" sz="1400" b="1" spc="0" dirty="0">
              <a:latin typeface="Poppins" panose="00000500000000000000" pitchFamily="2" charset="0"/>
              <a:cs typeface="Poppins" panose="00000500000000000000" pitchFamily="2" charset="0"/>
            </a:endParaRPr>
          </a:p>
          <a:p>
            <a:pPr algn="ctr"/>
            <a:r>
              <a:rPr lang="en-GB" sz="1400" spc="0" dirty="0">
                <a:latin typeface="Poppins" panose="00000500000000000000" pitchFamily="2" charset="0"/>
                <a:cs typeface="Poppins" panose="00000500000000000000" pitchFamily="2" charset="0"/>
              </a:rPr>
              <a:t>SEZ Contribution to SME Integration &amp; Local Economic Development</a:t>
            </a:r>
            <a:endParaRPr lang="en-ZA" sz="1400" spc="0" dirty="0">
              <a:latin typeface="Poppins" panose="00000500000000000000" pitchFamily="2" charset="0"/>
              <a:cs typeface="Poppins" panose="00000500000000000000" pitchFamily="2" charset="0"/>
            </a:endParaRPr>
          </a:p>
        </p:txBody>
      </p:sp>
      <p:sp>
        <p:nvSpPr>
          <p:cNvPr id="152" name="Rectangle 151">
            <a:extLst>
              <a:ext uri="{FF2B5EF4-FFF2-40B4-BE49-F238E27FC236}">
                <a16:creationId xmlns:a16="http://schemas.microsoft.com/office/drawing/2014/main" id="{552F3EC3-BA7D-00B5-CCB8-49116DDBFD46}"/>
              </a:ext>
            </a:extLst>
          </p:cNvPr>
          <p:cNvSpPr/>
          <p:nvPr/>
        </p:nvSpPr>
        <p:spPr>
          <a:xfrm>
            <a:off x="0" y="6696075"/>
            <a:ext cx="12192000" cy="161925"/>
          </a:xfrm>
          <a:prstGeom prst="rect">
            <a:avLst/>
          </a:prstGeom>
          <a:solidFill>
            <a:srgbClr val="2E379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26560283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a:extLst>
            <a:ext uri="{FF2B5EF4-FFF2-40B4-BE49-F238E27FC236}">
              <a16:creationId xmlns:a16="http://schemas.microsoft.com/office/drawing/2014/main" id="{D976E028-8D98-B8A4-D734-0BA3D53D8DE3}"/>
            </a:ext>
          </a:extLst>
        </p:cNvPr>
        <p:cNvGrpSpPr/>
        <p:nvPr/>
      </p:nvGrpSpPr>
      <p:grpSpPr>
        <a:xfrm>
          <a:off x="0" y="0"/>
          <a:ext cx="0" cy="0"/>
          <a:chOff x="0" y="0"/>
          <a:chExt cx="0" cy="0"/>
        </a:xfrm>
      </p:grpSpPr>
      <p:sp>
        <p:nvSpPr>
          <p:cNvPr id="78" name="Title 2">
            <a:extLst>
              <a:ext uri="{FF2B5EF4-FFF2-40B4-BE49-F238E27FC236}">
                <a16:creationId xmlns:a16="http://schemas.microsoft.com/office/drawing/2014/main" id="{4B29DF8B-C8C6-4365-BB01-5B06F501A0E8}"/>
              </a:ext>
            </a:extLst>
          </p:cNvPr>
          <p:cNvSpPr txBox="1">
            <a:spLocks/>
          </p:cNvSpPr>
          <p:nvPr/>
        </p:nvSpPr>
        <p:spPr>
          <a:xfrm>
            <a:off x="123825" y="170481"/>
            <a:ext cx="11944350" cy="717050"/>
          </a:xfrm>
          <a:prstGeom prst="rect">
            <a:avLst/>
          </a:prstGeom>
        </p:spPr>
        <p:txBody>
          <a:bodyPr vert="horz" lIns="91440" tIns="45720" rIns="91440" bIns="45720" rtlCol="0" anchor="t" anchorCtr="0">
            <a:normAutofit/>
          </a:bodyPr>
          <a:lstStyle>
            <a:lvl1pPr algn="l" defTabSz="914400" rtl="0" eaLnBrk="1" latinLnBrk="0" hangingPunct="1">
              <a:lnSpc>
                <a:spcPct val="90000"/>
              </a:lnSpc>
              <a:spcBef>
                <a:spcPct val="0"/>
              </a:spcBef>
              <a:buNone/>
              <a:defRPr sz="4400" b="0" kern="1200" cap="none" spc="-150" baseline="0">
                <a:solidFill>
                  <a:srgbClr val="2E3790"/>
                </a:solidFill>
                <a:latin typeface="DIN" panose="02000503040000020004" pitchFamily="2" charset="0"/>
                <a:ea typeface="+mj-ea"/>
                <a:cs typeface="+mj-cs"/>
              </a:defRPr>
            </a:lvl1pPr>
          </a:lstStyle>
          <a:p>
            <a:pPr algn="ctr"/>
            <a:r>
              <a:rPr lang="en-GB" sz="2200" b="1" spc="0" dirty="0">
                <a:latin typeface="Poppins" panose="00000500000000000000" pitchFamily="2" charset="0"/>
                <a:cs typeface="Poppins" panose="00000500000000000000" pitchFamily="2" charset="0"/>
              </a:rPr>
              <a:t>SEZs MINERAL-AGRICULTURE &amp; LOGISTICS ORIENTED</a:t>
            </a:r>
            <a:endParaRPr lang="en-GB" sz="1400" b="1" spc="0" dirty="0">
              <a:latin typeface="Poppins" panose="00000500000000000000" pitchFamily="2" charset="0"/>
              <a:cs typeface="Poppins" panose="00000500000000000000" pitchFamily="2" charset="0"/>
            </a:endParaRPr>
          </a:p>
        </p:txBody>
      </p:sp>
      <p:pic>
        <p:nvPicPr>
          <p:cNvPr id="106" name="Content Placeholder 4">
            <a:extLst>
              <a:ext uri="{FF2B5EF4-FFF2-40B4-BE49-F238E27FC236}">
                <a16:creationId xmlns:a16="http://schemas.microsoft.com/office/drawing/2014/main" id="{AACCA886-FA92-B093-0DB5-948B47E51A02}"/>
              </a:ext>
            </a:extLst>
          </p:cNvPr>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5929746" y="1183495"/>
            <a:ext cx="5777346" cy="5194407"/>
          </a:xfrm>
          <a:prstGeom prst="rect">
            <a:avLst/>
          </a:prstGeom>
        </p:spPr>
      </p:pic>
      <p:pic>
        <p:nvPicPr>
          <p:cNvPr id="107" name="Content Placeholder 3">
            <a:extLst>
              <a:ext uri="{FF2B5EF4-FFF2-40B4-BE49-F238E27FC236}">
                <a16:creationId xmlns:a16="http://schemas.microsoft.com/office/drawing/2014/main" id="{5DEE1F76-E18F-C6AE-ED92-9F0319F6E0B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32510" y="989023"/>
            <a:ext cx="5597236" cy="5388879"/>
          </a:xfrm>
          <a:prstGeom prst="rect">
            <a:avLst/>
          </a:prstGeom>
        </p:spPr>
      </p:pic>
      <p:sp>
        <p:nvSpPr>
          <p:cNvPr id="110" name="Rectangle 109">
            <a:extLst>
              <a:ext uri="{FF2B5EF4-FFF2-40B4-BE49-F238E27FC236}">
                <a16:creationId xmlns:a16="http://schemas.microsoft.com/office/drawing/2014/main" id="{7D3AA7BB-0C95-8765-EA6E-7E28BE78F853}"/>
              </a:ext>
            </a:extLst>
          </p:cNvPr>
          <p:cNvSpPr/>
          <p:nvPr/>
        </p:nvSpPr>
        <p:spPr>
          <a:xfrm>
            <a:off x="0" y="6696075"/>
            <a:ext cx="12192000" cy="161925"/>
          </a:xfrm>
          <a:prstGeom prst="rect">
            <a:avLst/>
          </a:prstGeom>
          <a:solidFill>
            <a:srgbClr val="2E379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4016691641"/>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a:extLst>
            <a:ext uri="{FF2B5EF4-FFF2-40B4-BE49-F238E27FC236}">
              <a16:creationId xmlns:a16="http://schemas.microsoft.com/office/drawing/2014/main" id="{C6818EA6-DD78-E7CB-C7C5-4223F7E194A8}"/>
            </a:ext>
          </a:extLst>
        </p:cNvPr>
        <p:cNvGrpSpPr/>
        <p:nvPr/>
      </p:nvGrpSpPr>
      <p:grpSpPr>
        <a:xfrm>
          <a:off x="0" y="0"/>
          <a:ext cx="0" cy="0"/>
          <a:chOff x="0" y="0"/>
          <a:chExt cx="0" cy="0"/>
        </a:xfrm>
      </p:grpSpPr>
      <p:sp>
        <p:nvSpPr>
          <p:cNvPr id="24" name="Off-page Connector 9">
            <a:extLst>
              <a:ext uri="{FF2B5EF4-FFF2-40B4-BE49-F238E27FC236}">
                <a16:creationId xmlns:a16="http://schemas.microsoft.com/office/drawing/2014/main" id="{E71340B1-4176-B98A-73AA-CE1AFC943703}"/>
              </a:ext>
            </a:extLst>
          </p:cNvPr>
          <p:cNvSpPr/>
          <p:nvPr/>
        </p:nvSpPr>
        <p:spPr>
          <a:xfrm rot="10800000">
            <a:off x="1396008" y="1661330"/>
            <a:ext cx="2954950" cy="2404838"/>
          </a:xfrm>
          <a:prstGeom prst="flowChartOffpageConnector">
            <a:avLst/>
          </a:pr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52" name="Off-page Connector 9">
            <a:extLst>
              <a:ext uri="{FF2B5EF4-FFF2-40B4-BE49-F238E27FC236}">
                <a16:creationId xmlns:a16="http://schemas.microsoft.com/office/drawing/2014/main" id="{4C1F3CDF-846E-2E0D-ABC1-DDDE005F6E4F}"/>
              </a:ext>
            </a:extLst>
          </p:cNvPr>
          <p:cNvSpPr/>
          <p:nvPr/>
        </p:nvSpPr>
        <p:spPr>
          <a:xfrm rot="5400000">
            <a:off x="7871026" y="3255129"/>
            <a:ext cx="1514438" cy="4816840"/>
          </a:xfrm>
          <a:prstGeom prst="rect">
            <a:avLst/>
          </a:prstGeom>
          <a:solidFill>
            <a:schemeClr val="tx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71" name="Off-page Connector 9">
            <a:extLst>
              <a:ext uri="{FF2B5EF4-FFF2-40B4-BE49-F238E27FC236}">
                <a16:creationId xmlns:a16="http://schemas.microsoft.com/office/drawing/2014/main" id="{08DD383A-CB60-091D-F934-CEE3CDFBB4DF}"/>
              </a:ext>
            </a:extLst>
          </p:cNvPr>
          <p:cNvSpPr/>
          <p:nvPr/>
        </p:nvSpPr>
        <p:spPr>
          <a:xfrm rot="10800000">
            <a:off x="1396006" y="4906330"/>
            <a:ext cx="4823819" cy="1514437"/>
          </a:xfrm>
          <a:prstGeom prst="rect">
            <a:avLst/>
          </a:prstGeom>
          <a:solidFill>
            <a:schemeClr val="accent3">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23" name="Freeform 8">
            <a:extLst>
              <a:ext uri="{FF2B5EF4-FFF2-40B4-BE49-F238E27FC236}">
                <a16:creationId xmlns:a16="http://schemas.microsoft.com/office/drawing/2014/main" id="{9F51BD67-BF02-A630-D5FB-889B42C45204}"/>
              </a:ext>
            </a:extLst>
          </p:cNvPr>
          <p:cNvSpPr/>
          <p:nvPr/>
        </p:nvSpPr>
        <p:spPr>
          <a:xfrm>
            <a:off x="1396008" y="1123156"/>
            <a:ext cx="2954950" cy="2478834"/>
          </a:xfrm>
          <a:custGeom>
            <a:avLst/>
            <a:gdLst>
              <a:gd name="connsiteX0" fmla="*/ 0 w 4855912"/>
              <a:gd name="connsiteY0" fmla="*/ 9143998 h 9144000"/>
              <a:gd name="connsiteX1" fmla="*/ 4855912 w 4855912"/>
              <a:gd name="connsiteY1" fmla="*/ 9143998 h 9144000"/>
              <a:gd name="connsiteX2" fmla="*/ 4855912 w 4855912"/>
              <a:gd name="connsiteY2" fmla="*/ 9144000 h 9144000"/>
              <a:gd name="connsiteX3" fmla="*/ 0 w 4855912"/>
              <a:gd name="connsiteY3" fmla="*/ 9144000 h 9144000"/>
              <a:gd name="connsiteX4" fmla="*/ 0 w 4855912"/>
              <a:gd name="connsiteY4" fmla="*/ 0 h 9144000"/>
              <a:gd name="connsiteX5" fmla="*/ 4855912 w 4855912"/>
              <a:gd name="connsiteY5" fmla="*/ 0 h 9144000"/>
              <a:gd name="connsiteX6" fmla="*/ 4855912 w 4855912"/>
              <a:gd name="connsiteY6" fmla="*/ 4215866 h 9144000"/>
              <a:gd name="connsiteX7" fmla="*/ 2427956 w 4855912"/>
              <a:gd name="connsiteY7" fmla="*/ 2983833 h 9144000"/>
              <a:gd name="connsiteX8" fmla="*/ 0 w 4855912"/>
              <a:gd name="connsiteY8" fmla="*/ 4215866 h 914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55912" h="9144000">
                <a:moveTo>
                  <a:pt x="0" y="9143998"/>
                </a:moveTo>
                <a:lnTo>
                  <a:pt x="4855912" y="9143998"/>
                </a:lnTo>
                <a:lnTo>
                  <a:pt x="4855912" y="9144000"/>
                </a:lnTo>
                <a:lnTo>
                  <a:pt x="0" y="9144000"/>
                </a:lnTo>
                <a:close/>
                <a:moveTo>
                  <a:pt x="0" y="0"/>
                </a:moveTo>
                <a:lnTo>
                  <a:pt x="4855912" y="0"/>
                </a:lnTo>
                <a:lnTo>
                  <a:pt x="4855912" y="4215866"/>
                </a:lnTo>
                <a:lnTo>
                  <a:pt x="2427956" y="2983833"/>
                </a:lnTo>
                <a:lnTo>
                  <a:pt x="0" y="4215866"/>
                </a:lnTo>
                <a:close/>
              </a:path>
            </a:pathLst>
          </a:custGeom>
          <a:solidFill>
            <a:srgbClr val="2E37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25" name="TextBox 24">
            <a:extLst>
              <a:ext uri="{FF2B5EF4-FFF2-40B4-BE49-F238E27FC236}">
                <a16:creationId xmlns:a16="http://schemas.microsoft.com/office/drawing/2014/main" id="{E3732B4A-DAD1-330F-21FD-4D2A6780F91B}"/>
              </a:ext>
            </a:extLst>
          </p:cNvPr>
          <p:cNvSpPr txBox="1"/>
          <p:nvPr/>
        </p:nvSpPr>
        <p:spPr>
          <a:xfrm>
            <a:off x="2245749" y="1383202"/>
            <a:ext cx="1255472" cy="301219"/>
          </a:xfrm>
          <a:prstGeom prst="rect">
            <a:avLst/>
          </a:prstGeom>
          <a:noFill/>
        </p:spPr>
        <p:txBody>
          <a:bodyPr wrap="none" rtlCol="0" anchor="ctr" anchorCtr="0">
            <a:spAutoFit/>
          </a:bodyPr>
          <a:lstStyle/>
          <a:p>
            <a:pPr algn="ctr"/>
            <a:r>
              <a:rPr lang="en-US" sz="2000" b="1" dirty="0">
                <a:solidFill>
                  <a:schemeClr val="bg1"/>
                </a:solidFill>
                <a:latin typeface="Poppins" pitchFamily="2" charset="77"/>
                <a:ea typeface="League Spartan" charset="0"/>
                <a:cs typeface="Poppins" pitchFamily="2" charset="77"/>
              </a:rPr>
              <a:t>PRIVATE</a:t>
            </a:r>
          </a:p>
        </p:txBody>
      </p:sp>
      <p:sp>
        <p:nvSpPr>
          <p:cNvPr id="29" name="Freeform 17">
            <a:extLst>
              <a:ext uri="{FF2B5EF4-FFF2-40B4-BE49-F238E27FC236}">
                <a16:creationId xmlns:a16="http://schemas.microsoft.com/office/drawing/2014/main" id="{A36039C5-C298-8623-7D9F-57C78435F5A3}"/>
              </a:ext>
            </a:extLst>
          </p:cNvPr>
          <p:cNvSpPr/>
          <p:nvPr/>
        </p:nvSpPr>
        <p:spPr>
          <a:xfrm>
            <a:off x="4738864" y="1123156"/>
            <a:ext cx="2954950" cy="2478834"/>
          </a:xfrm>
          <a:custGeom>
            <a:avLst/>
            <a:gdLst>
              <a:gd name="connsiteX0" fmla="*/ 0 w 4855912"/>
              <a:gd name="connsiteY0" fmla="*/ 9143998 h 9144000"/>
              <a:gd name="connsiteX1" fmla="*/ 4855912 w 4855912"/>
              <a:gd name="connsiteY1" fmla="*/ 9143998 h 9144000"/>
              <a:gd name="connsiteX2" fmla="*/ 4855912 w 4855912"/>
              <a:gd name="connsiteY2" fmla="*/ 9144000 h 9144000"/>
              <a:gd name="connsiteX3" fmla="*/ 0 w 4855912"/>
              <a:gd name="connsiteY3" fmla="*/ 9144000 h 9144000"/>
              <a:gd name="connsiteX4" fmla="*/ 0 w 4855912"/>
              <a:gd name="connsiteY4" fmla="*/ 0 h 9144000"/>
              <a:gd name="connsiteX5" fmla="*/ 4855912 w 4855912"/>
              <a:gd name="connsiteY5" fmla="*/ 0 h 9144000"/>
              <a:gd name="connsiteX6" fmla="*/ 4855912 w 4855912"/>
              <a:gd name="connsiteY6" fmla="*/ 4215866 h 9144000"/>
              <a:gd name="connsiteX7" fmla="*/ 2427956 w 4855912"/>
              <a:gd name="connsiteY7" fmla="*/ 2983833 h 9144000"/>
              <a:gd name="connsiteX8" fmla="*/ 0 w 4855912"/>
              <a:gd name="connsiteY8" fmla="*/ 4215866 h 914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55912" h="9144000">
                <a:moveTo>
                  <a:pt x="0" y="9143998"/>
                </a:moveTo>
                <a:lnTo>
                  <a:pt x="4855912" y="9143998"/>
                </a:lnTo>
                <a:lnTo>
                  <a:pt x="4855912" y="9144000"/>
                </a:lnTo>
                <a:lnTo>
                  <a:pt x="0" y="9144000"/>
                </a:lnTo>
                <a:close/>
                <a:moveTo>
                  <a:pt x="0" y="0"/>
                </a:moveTo>
                <a:lnTo>
                  <a:pt x="4855912" y="0"/>
                </a:lnTo>
                <a:lnTo>
                  <a:pt x="4855912" y="4215866"/>
                </a:lnTo>
                <a:lnTo>
                  <a:pt x="2427956" y="2983833"/>
                </a:lnTo>
                <a:lnTo>
                  <a:pt x="0" y="421586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0" name="Off-page Connector 18">
            <a:extLst>
              <a:ext uri="{FF2B5EF4-FFF2-40B4-BE49-F238E27FC236}">
                <a16:creationId xmlns:a16="http://schemas.microsoft.com/office/drawing/2014/main" id="{45781DFB-B932-59D2-146B-C5CBED9F54EB}"/>
              </a:ext>
            </a:extLst>
          </p:cNvPr>
          <p:cNvSpPr/>
          <p:nvPr/>
        </p:nvSpPr>
        <p:spPr>
          <a:xfrm rot="10800000">
            <a:off x="4738864" y="1276156"/>
            <a:ext cx="2954950" cy="2765063"/>
          </a:xfrm>
          <a:prstGeom prst="flowChartOffpageConnector">
            <a:avLst/>
          </a:prstGeom>
          <a:solidFill>
            <a:schemeClr val="accent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1" name="TextBox 30">
            <a:extLst>
              <a:ext uri="{FF2B5EF4-FFF2-40B4-BE49-F238E27FC236}">
                <a16:creationId xmlns:a16="http://schemas.microsoft.com/office/drawing/2014/main" id="{82F6E3BB-B266-EB43-5C79-ED76D06AE73D}"/>
              </a:ext>
            </a:extLst>
          </p:cNvPr>
          <p:cNvSpPr txBox="1"/>
          <p:nvPr/>
        </p:nvSpPr>
        <p:spPr>
          <a:xfrm>
            <a:off x="5883556" y="1333757"/>
            <a:ext cx="665567" cy="400110"/>
          </a:xfrm>
          <a:prstGeom prst="rect">
            <a:avLst/>
          </a:prstGeom>
          <a:noFill/>
        </p:spPr>
        <p:txBody>
          <a:bodyPr wrap="none" rtlCol="0" anchor="ctr" anchorCtr="0">
            <a:spAutoFit/>
          </a:bodyPr>
          <a:lstStyle/>
          <a:p>
            <a:pPr algn="ctr"/>
            <a:r>
              <a:rPr lang="en-US" sz="2000" b="1" dirty="0">
                <a:solidFill>
                  <a:schemeClr val="bg1"/>
                </a:solidFill>
                <a:latin typeface="Poppins" pitchFamily="2" charset="77"/>
                <a:ea typeface="League Spartan" charset="0"/>
                <a:cs typeface="Poppins" pitchFamily="2" charset="77"/>
              </a:rPr>
              <a:t>PPP</a:t>
            </a:r>
          </a:p>
        </p:txBody>
      </p:sp>
      <p:sp>
        <p:nvSpPr>
          <p:cNvPr id="35" name="Freeform 25">
            <a:extLst>
              <a:ext uri="{FF2B5EF4-FFF2-40B4-BE49-F238E27FC236}">
                <a16:creationId xmlns:a16="http://schemas.microsoft.com/office/drawing/2014/main" id="{C9E0D456-AC8A-8F1B-324C-2014C566F188}"/>
              </a:ext>
            </a:extLst>
          </p:cNvPr>
          <p:cNvSpPr/>
          <p:nvPr/>
        </p:nvSpPr>
        <p:spPr>
          <a:xfrm>
            <a:off x="8081719" y="1123156"/>
            <a:ext cx="2954950" cy="2478834"/>
          </a:xfrm>
          <a:custGeom>
            <a:avLst/>
            <a:gdLst>
              <a:gd name="connsiteX0" fmla="*/ 0 w 4855912"/>
              <a:gd name="connsiteY0" fmla="*/ 9143998 h 9144000"/>
              <a:gd name="connsiteX1" fmla="*/ 4855912 w 4855912"/>
              <a:gd name="connsiteY1" fmla="*/ 9143998 h 9144000"/>
              <a:gd name="connsiteX2" fmla="*/ 4855912 w 4855912"/>
              <a:gd name="connsiteY2" fmla="*/ 9144000 h 9144000"/>
              <a:gd name="connsiteX3" fmla="*/ 0 w 4855912"/>
              <a:gd name="connsiteY3" fmla="*/ 9144000 h 9144000"/>
              <a:gd name="connsiteX4" fmla="*/ 0 w 4855912"/>
              <a:gd name="connsiteY4" fmla="*/ 0 h 9144000"/>
              <a:gd name="connsiteX5" fmla="*/ 4855912 w 4855912"/>
              <a:gd name="connsiteY5" fmla="*/ 0 h 9144000"/>
              <a:gd name="connsiteX6" fmla="*/ 4855912 w 4855912"/>
              <a:gd name="connsiteY6" fmla="*/ 4215866 h 9144000"/>
              <a:gd name="connsiteX7" fmla="*/ 2427956 w 4855912"/>
              <a:gd name="connsiteY7" fmla="*/ 2983833 h 9144000"/>
              <a:gd name="connsiteX8" fmla="*/ 0 w 4855912"/>
              <a:gd name="connsiteY8" fmla="*/ 4215866 h 914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55912" h="9144000">
                <a:moveTo>
                  <a:pt x="0" y="9143998"/>
                </a:moveTo>
                <a:lnTo>
                  <a:pt x="4855912" y="9143998"/>
                </a:lnTo>
                <a:lnTo>
                  <a:pt x="4855912" y="9144000"/>
                </a:lnTo>
                <a:lnTo>
                  <a:pt x="0" y="9144000"/>
                </a:lnTo>
                <a:close/>
                <a:moveTo>
                  <a:pt x="0" y="0"/>
                </a:moveTo>
                <a:lnTo>
                  <a:pt x="4855912" y="0"/>
                </a:lnTo>
                <a:lnTo>
                  <a:pt x="4855912" y="4215866"/>
                </a:lnTo>
                <a:lnTo>
                  <a:pt x="2427956" y="2983833"/>
                </a:lnTo>
                <a:lnTo>
                  <a:pt x="0" y="4215866"/>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6" name="Off-page Connector 26">
            <a:extLst>
              <a:ext uri="{FF2B5EF4-FFF2-40B4-BE49-F238E27FC236}">
                <a16:creationId xmlns:a16="http://schemas.microsoft.com/office/drawing/2014/main" id="{738A4546-9A29-373F-EC0C-6054E948C0F4}"/>
              </a:ext>
            </a:extLst>
          </p:cNvPr>
          <p:cNvSpPr/>
          <p:nvPr/>
        </p:nvSpPr>
        <p:spPr>
          <a:xfrm rot="10800000">
            <a:off x="8081719" y="1620897"/>
            <a:ext cx="2954950" cy="2442653"/>
          </a:xfrm>
          <a:prstGeom prst="flowChartOffpageConnector">
            <a:avLst/>
          </a:prstGeom>
          <a:solidFill>
            <a:schemeClr val="accent6">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7" name="TextBox 36">
            <a:extLst>
              <a:ext uri="{FF2B5EF4-FFF2-40B4-BE49-F238E27FC236}">
                <a16:creationId xmlns:a16="http://schemas.microsoft.com/office/drawing/2014/main" id="{95BEB7C5-5DEC-2897-6761-AA52049C6A90}"/>
              </a:ext>
            </a:extLst>
          </p:cNvPr>
          <p:cNvSpPr txBox="1"/>
          <p:nvPr/>
        </p:nvSpPr>
        <p:spPr>
          <a:xfrm>
            <a:off x="9015619" y="1333757"/>
            <a:ext cx="1087157" cy="400110"/>
          </a:xfrm>
          <a:prstGeom prst="rect">
            <a:avLst/>
          </a:prstGeom>
          <a:noFill/>
        </p:spPr>
        <p:txBody>
          <a:bodyPr wrap="none" rtlCol="0" anchor="ctr" anchorCtr="0">
            <a:spAutoFit/>
          </a:bodyPr>
          <a:lstStyle/>
          <a:p>
            <a:pPr algn="ctr"/>
            <a:r>
              <a:rPr lang="en-US" sz="2000" b="1" dirty="0">
                <a:solidFill>
                  <a:schemeClr val="bg1"/>
                </a:solidFill>
                <a:latin typeface="Poppins" pitchFamily="2" charset="77"/>
                <a:ea typeface="League Spartan" charset="0"/>
                <a:cs typeface="Poppins" pitchFamily="2" charset="77"/>
              </a:rPr>
              <a:t>PUBLIC</a:t>
            </a:r>
          </a:p>
        </p:txBody>
      </p:sp>
      <p:sp>
        <p:nvSpPr>
          <p:cNvPr id="42" name="TextBox 41">
            <a:extLst>
              <a:ext uri="{FF2B5EF4-FFF2-40B4-BE49-F238E27FC236}">
                <a16:creationId xmlns:a16="http://schemas.microsoft.com/office/drawing/2014/main" id="{4F50BC17-4CE0-7364-EE2F-1BED04AA7DD4}"/>
              </a:ext>
            </a:extLst>
          </p:cNvPr>
          <p:cNvSpPr txBox="1"/>
          <p:nvPr/>
        </p:nvSpPr>
        <p:spPr>
          <a:xfrm>
            <a:off x="1396007" y="2269541"/>
            <a:ext cx="2954950" cy="1815882"/>
          </a:xfrm>
          <a:prstGeom prst="rect">
            <a:avLst/>
          </a:prstGeom>
          <a:noFill/>
        </p:spPr>
        <p:txBody>
          <a:bodyPr wrap="square" rtlCol="0">
            <a:spAutoFit/>
          </a:bodyPr>
          <a:lstStyle/>
          <a:p>
            <a:pPr algn="ctr"/>
            <a:r>
              <a:rPr lang="en-US" sz="1400" dirty="0">
                <a:latin typeface="Poppins"/>
              </a:rPr>
              <a:t>Investors retain full control over development, management, and operations , but face high-risk exposure due to significant infrastructure costs and limited access to host-country. incentives.</a:t>
            </a:r>
          </a:p>
        </p:txBody>
      </p:sp>
      <p:sp>
        <p:nvSpPr>
          <p:cNvPr id="43" name="TextBox 42">
            <a:extLst>
              <a:ext uri="{FF2B5EF4-FFF2-40B4-BE49-F238E27FC236}">
                <a16:creationId xmlns:a16="http://schemas.microsoft.com/office/drawing/2014/main" id="{964679BA-07D7-E7A3-0F6E-5C5DCDE61007}"/>
              </a:ext>
            </a:extLst>
          </p:cNvPr>
          <p:cNvSpPr txBox="1"/>
          <p:nvPr/>
        </p:nvSpPr>
        <p:spPr>
          <a:xfrm>
            <a:off x="4738862" y="2725198"/>
            <a:ext cx="2954950" cy="738664"/>
          </a:xfrm>
          <a:prstGeom prst="rect">
            <a:avLst/>
          </a:prstGeom>
          <a:noFill/>
        </p:spPr>
        <p:txBody>
          <a:bodyPr wrap="square" rtlCol="0">
            <a:spAutoFit/>
          </a:bodyPr>
          <a:lstStyle/>
          <a:p>
            <a:pPr algn="ctr"/>
            <a:r>
              <a:rPr lang="en-GB" sz="1400" dirty="0">
                <a:latin typeface="Poppins"/>
              </a:rPr>
              <a:t>Risk-sharing model combining public infrastructure interest and private market expertise</a:t>
            </a:r>
          </a:p>
        </p:txBody>
      </p:sp>
      <p:sp>
        <p:nvSpPr>
          <p:cNvPr id="44" name="TextBox 43">
            <a:extLst>
              <a:ext uri="{FF2B5EF4-FFF2-40B4-BE49-F238E27FC236}">
                <a16:creationId xmlns:a16="http://schemas.microsoft.com/office/drawing/2014/main" id="{B7779CC9-1AA3-8A14-F857-F29086B3B34C}"/>
              </a:ext>
            </a:extLst>
          </p:cNvPr>
          <p:cNvSpPr txBox="1"/>
          <p:nvPr/>
        </p:nvSpPr>
        <p:spPr>
          <a:xfrm>
            <a:off x="8081717" y="2320895"/>
            <a:ext cx="2954950" cy="1600438"/>
          </a:xfrm>
          <a:prstGeom prst="rect">
            <a:avLst/>
          </a:prstGeom>
          <a:noFill/>
        </p:spPr>
        <p:txBody>
          <a:bodyPr wrap="square" rtlCol="0">
            <a:spAutoFit/>
          </a:bodyPr>
          <a:lstStyle/>
          <a:p>
            <a:pPr algn="ctr"/>
            <a:r>
              <a:rPr lang="en-GB" sz="1400" dirty="0">
                <a:latin typeface="Poppins"/>
              </a:rPr>
              <a:t>Government-led SEZ development aligns zone sectors and industries with national industrial and growth policy goals, enabling oversight and monitoring of SEZ activities.</a:t>
            </a:r>
          </a:p>
        </p:txBody>
      </p:sp>
      <p:grpSp>
        <p:nvGrpSpPr>
          <p:cNvPr id="60" name="Group 59">
            <a:extLst>
              <a:ext uri="{FF2B5EF4-FFF2-40B4-BE49-F238E27FC236}">
                <a16:creationId xmlns:a16="http://schemas.microsoft.com/office/drawing/2014/main" id="{1C3EAE5F-8C8B-92AC-BA62-C8F0E8B3972D}"/>
              </a:ext>
            </a:extLst>
          </p:cNvPr>
          <p:cNvGrpSpPr/>
          <p:nvPr/>
        </p:nvGrpSpPr>
        <p:grpSpPr>
          <a:xfrm>
            <a:off x="1396007" y="4068981"/>
            <a:ext cx="2954950" cy="462281"/>
            <a:chOff x="1396007" y="4232727"/>
            <a:chExt cx="2954950" cy="462281"/>
          </a:xfrm>
        </p:grpSpPr>
        <p:sp>
          <p:nvSpPr>
            <p:cNvPr id="57" name="Off-page Connector 9">
              <a:extLst>
                <a:ext uri="{FF2B5EF4-FFF2-40B4-BE49-F238E27FC236}">
                  <a16:creationId xmlns:a16="http://schemas.microsoft.com/office/drawing/2014/main" id="{5FE89AD1-BCF6-DB60-9E51-5D51DCCFF9F9}"/>
                </a:ext>
              </a:extLst>
            </p:cNvPr>
            <p:cNvSpPr/>
            <p:nvPr/>
          </p:nvSpPr>
          <p:spPr>
            <a:xfrm rot="10800000">
              <a:off x="1396007" y="4232727"/>
              <a:ext cx="2954950" cy="462281"/>
            </a:xfrm>
            <a:prstGeom prst="rect">
              <a:avLst/>
            </a:prstGeom>
            <a:solidFill>
              <a:schemeClr val="accent1">
                <a:alpha val="1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pic>
          <p:nvPicPr>
            <p:cNvPr id="59" name="Graphic 58" descr="Warning with solid fill">
              <a:extLst>
                <a:ext uri="{FF2B5EF4-FFF2-40B4-BE49-F238E27FC236}">
                  <a16:creationId xmlns:a16="http://schemas.microsoft.com/office/drawing/2014/main" id="{07525CC5-8773-BA62-A945-3F892E42DEF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487224" y="4294899"/>
              <a:ext cx="315253" cy="315253"/>
            </a:xfrm>
            <a:prstGeom prst="rect">
              <a:avLst/>
            </a:prstGeom>
          </p:spPr>
        </p:pic>
      </p:grpSp>
      <p:grpSp>
        <p:nvGrpSpPr>
          <p:cNvPr id="61" name="Group 60">
            <a:extLst>
              <a:ext uri="{FF2B5EF4-FFF2-40B4-BE49-F238E27FC236}">
                <a16:creationId xmlns:a16="http://schemas.microsoft.com/office/drawing/2014/main" id="{D09370D0-19FC-5587-8C81-8BDE4CB182D2}"/>
              </a:ext>
            </a:extLst>
          </p:cNvPr>
          <p:cNvGrpSpPr/>
          <p:nvPr/>
        </p:nvGrpSpPr>
        <p:grpSpPr>
          <a:xfrm>
            <a:off x="4738862" y="4068981"/>
            <a:ext cx="2954950" cy="462280"/>
            <a:chOff x="1396007" y="4232727"/>
            <a:chExt cx="2954950" cy="462280"/>
          </a:xfrm>
        </p:grpSpPr>
        <p:sp>
          <p:nvSpPr>
            <p:cNvPr id="62" name="Off-page Connector 9">
              <a:extLst>
                <a:ext uri="{FF2B5EF4-FFF2-40B4-BE49-F238E27FC236}">
                  <a16:creationId xmlns:a16="http://schemas.microsoft.com/office/drawing/2014/main" id="{D6A54F12-AA68-2589-4A19-2EB79C7645EE}"/>
                </a:ext>
              </a:extLst>
            </p:cNvPr>
            <p:cNvSpPr/>
            <p:nvPr/>
          </p:nvSpPr>
          <p:spPr>
            <a:xfrm rot="10800000">
              <a:off x="1396007" y="4232727"/>
              <a:ext cx="2954950" cy="462280"/>
            </a:xfrm>
            <a:prstGeom prst="rect">
              <a:avLst/>
            </a:prstGeom>
            <a:solidFill>
              <a:schemeClr val="accent1">
                <a:alpha val="1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pic>
          <p:nvPicPr>
            <p:cNvPr id="63" name="Graphic 62" descr="Warning with solid fill">
              <a:extLst>
                <a:ext uri="{FF2B5EF4-FFF2-40B4-BE49-F238E27FC236}">
                  <a16:creationId xmlns:a16="http://schemas.microsoft.com/office/drawing/2014/main" id="{8EC6D6A0-472D-17FC-40EC-F43B2ECDE3A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487224" y="4306240"/>
              <a:ext cx="315253" cy="315253"/>
            </a:xfrm>
            <a:prstGeom prst="rect">
              <a:avLst/>
            </a:prstGeom>
          </p:spPr>
        </p:pic>
      </p:grpSp>
      <p:grpSp>
        <p:nvGrpSpPr>
          <p:cNvPr id="64" name="Group 63">
            <a:extLst>
              <a:ext uri="{FF2B5EF4-FFF2-40B4-BE49-F238E27FC236}">
                <a16:creationId xmlns:a16="http://schemas.microsoft.com/office/drawing/2014/main" id="{F9C2CB8B-F528-FEE7-74CD-C5A5A9486C85}"/>
              </a:ext>
            </a:extLst>
          </p:cNvPr>
          <p:cNvGrpSpPr/>
          <p:nvPr/>
        </p:nvGrpSpPr>
        <p:grpSpPr>
          <a:xfrm>
            <a:off x="8081717" y="4068982"/>
            <a:ext cx="2954950" cy="462279"/>
            <a:chOff x="1396007" y="4232727"/>
            <a:chExt cx="2954950" cy="462279"/>
          </a:xfrm>
        </p:grpSpPr>
        <p:sp>
          <p:nvSpPr>
            <p:cNvPr id="65" name="Off-page Connector 9">
              <a:extLst>
                <a:ext uri="{FF2B5EF4-FFF2-40B4-BE49-F238E27FC236}">
                  <a16:creationId xmlns:a16="http://schemas.microsoft.com/office/drawing/2014/main" id="{0BF74690-CAD7-2A51-13EC-534B9509DAAA}"/>
                </a:ext>
              </a:extLst>
            </p:cNvPr>
            <p:cNvSpPr/>
            <p:nvPr/>
          </p:nvSpPr>
          <p:spPr>
            <a:xfrm rot="10800000">
              <a:off x="1396007" y="4232727"/>
              <a:ext cx="2954950" cy="462279"/>
            </a:xfrm>
            <a:prstGeom prst="rect">
              <a:avLst/>
            </a:prstGeom>
            <a:solidFill>
              <a:schemeClr val="accent1">
                <a:alpha val="1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pic>
          <p:nvPicPr>
            <p:cNvPr id="66" name="Graphic 65" descr="Warning with solid fill">
              <a:extLst>
                <a:ext uri="{FF2B5EF4-FFF2-40B4-BE49-F238E27FC236}">
                  <a16:creationId xmlns:a16="http://schemas.microsoft.com/office/drawing/2014/main" id="{F9CBF061-B950-A327-F2B0-3238326E5F7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487224" y="4286327"/>
              <a:ext cx="315253" cy="315253"/>
            </a:xfrm>
            <a:prstGeom prst="rect">
              <a:avLst/>
            </a:prstGeom>
          </p:spPr>
        </p:pic>
      </p:grpSp>
      <p:sp>
        <p:nvSpPr>
          <p:cNvPr id="67" name="TextBox 66">
            <a:extLst>
              <a:ext uri="{FF2B5EF4-FFF2-40B4-BE49-F238E27FC236}">
                <a16:creationId xmlns:a16="http://schemas.microsoft.com/office/drawing/2014/main" id="{9CA49CB6-CC84-AA6B-AA0B-DB3309ADA4CE}"/>
              </a:ext>
            </a:extLst>
          </p:cNvPr>
          <p:cNvSpPr txBox="1"/>
          <p:nvPr/>
        </p:nvSpPr>
        <p:spPr>
          <a:xfrm>
            <a:off x="1927860" y="4076996"/>
            <a:ext cx="2354580" cy="461665"/>
          </a:xfrm>
          <a:prstGeom prst="rect">
            <a:avLst/>
          </a:prstGeom>
          <a:noFill/>
        </p:spPr>
        <p:txBody>
          <a:bodyPr wrap="square" rtlCol="0">
            <a:spAutoFit/>
          </a:bodyPr>
          <a:lstStyle/>
          <a:p>
            <a:r>
              <a:rPr lang="en-GB" sz="1200" dirty="0"/>
              <a:t>A model driven by land value capture</a:t>
            </a:r>
            <a:endParaRPr lang="en-ZA" sz="1200" dirty="0"/>
          </a:p>
        </p:txBody>
      </p:sp>
      <p:sp>
        <p:nvSpPr>
          <p:cNvPr id="68" name="TextBox 67">
            <a:extLst>
              <a:ext uri="{FF2B5EF4-FFF2-40B4-BE49-F238E27FC236}">
                <a16:creationId xmlns:a16="http://schemas.microsoft.com/office/drawing/2014/main" id="{EFA5A8FF-C630-BFE8-2A79-20111A0D57BB}"/>
              </a:ext>
            </a:extLst>
          </p:cNvPr>
          <p:cNvSpPr txBox="1"/>
          <p:nvPr/>
        </p:nvSpPr>
        <p:spPr>
          <a:xfrm>
            <a:off x="5236549" y="4077294"/>
            <a:ext cx="2354580" cy="461665"/>
          </a:xfrm>
          <a:prstGeom prst="rect">
            <a:avLst/>
          </a:prstGeom>
          <a:noFill/>
        </p:spPr>
        <p:txBody>
          <a:bodyPr wrap="square" rtlCol="0">
            <a:spAutoFit/>
          </a:bodyPr>
          <a:lstStyle/>
          <a:p>
            <a:r>
              <a:rPr lang="en-GB" sz="1200" dirty="0"/>
              <a:t>Generous FDI tax incentives erode public revenue</a:t>
            </a:r>
            <a:endParaRPr lang="en-ZA" sz="1200" dirty="0"/>
          </a:p>
        </p:txBody>
      </p:sp>
      <p:sp>
        <p:nvSpPr>
          <p:cNvPr id="69" name="TextBox 68">
            <a:extLst>
              <a:ext uri="{FF2B5EF4-FFF2-40B4-BE49-F238E27FC236}">
                <a16:creationId xmlns:a16="http://schemas.microsoft.com/office/drawing/2014/main" id="{C9D23F90-190A-6DD3-1C72-2964E2483717}"/>
              </a:ext>
            </a:extLst>
          </p:cNvPr>
          <p:cNvSpPr txBox="1"/>
          <p:nvPr/>
        </p:nvSpPr>
        <p:spPr>
          <a:xfrm>
            <a:off x="8579404" y="4160417"/>
            <a:ext cx="2354580" cy="276999"/>
          </a:xfrm>
          <a:prstGeom prst="rect">
            <a:avLst/>
          </a:prstGeom>
          <a:noFill/>
        </p:spPr>
        <p:txBody>
          <a:bodyPr wrap="square" rtlCol="0">
            <a:spAutoFit/>
          </a:bodyPr>
          <a:lstStyle/>
          <a:p>
            <a:r>
              <a:rPr lang="en-GB" sz="1200" dirty="0"/>
              <a:t>Job creation focus</a:t>
            </a:r>
            <a:endParaRPr lang="en-ZA" sz="1200" dirty="0"/>
          </a:p>
        </p:txBody>
      </p:sp>
      <p:sp>
        <p:nvSpPr>
          <p:cNvPr id="70" name="Rectangle 69">
            <a:extLst>
              <a:ext uri="{FF2B5EF4-FFF2-40B4-BE49-F238E27FC236}">
                <a16:creationId xmlns:a16="http://schemas.microsoft.com/office/drawing/2014/main" id="{95169539-C339-9AEA-829A-871F54CDFBF8}"/>
              </a:ext>
            </a:extLst>
          </p:cNvPr>
          <p:cNvSpPr/>
          <p:nvPr/>
        </p:nvSpPr>
        <p:spPr>
          <a:xfrm>
            <a:off x="1396006" y="4906332"/>
            <a:ext cx="4823819" cy="379853"/>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b="1" dirty="0">
                <a:latin typeface="Poppins" panose="00000500000000000000" pitchFamily="2" charset="0"/>
                <a:cs typeface="Poppins" panose="00000500000000000000" pitchFamily="2" charset="0"/>
              </a:rPr>
              <a:t>STAKEHOLDER ROLES IN SEZ MODELS</a:t>
            </a:r>
            <a:endParaRPr lang="en-ZA" sz="1400" b="1" dirty="0">
              <a:latin typeface="Poppins" panose="00000500000000000000" pitchFamily="2" charset="0"/>
              <a:cs typeface="Poppins" panose="00000500000000000000" pitchFamily="2" charset="0"/>
            </a:endParaRPr>
          </a:p>
        </p:txBody>
      </p:sp>
      <p:sp>
        <p:nvSpPr>
          <p:cNvPr id="73" name="Rectangle 72">
            <a:extLst>
              <a:ext uri="{FF2B5EF4-FFF2-40B4-BE49-F238E27FC236}">
                <a16:creationId xmlns:a16="http://schemas.microsoft.com/office/drawing/2014/main" id="{6E1414BF-6915-53BD-1E41-DF832D54AF95}"/>
              </a:ext>
            </a:extLst>
          </p:cNvPr>
          <p:cNvSpPr/>
          <p:nvPr/>
        </p:nvSpPr>
        <p:spPr>
          <a:xfrm>
            <a:off x="6219825" y="4906332"/>
            <a:ext cx="4823819" cy="379853"/>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b="1" dirty="0">
                <a:latin typeface="Poppins" panose="00000500000000000000" pitchFamily="2" charset="0"/>
                <a:cs typeface="Poppins" panose="00000500000000000000" pitchFamily="2" charset="0"/>
              </a:rPr>
              <a:t>GOVERNMENT ENABLING ROLE</a:t>
            </a:r>
            <a:endParaRPr lang="en-ZA" sz="1400" b="1" dirty="0">
              <a:latin typeface="Poppins" panose="00000500000000000000" pitchFamily="2" charset="0"/>
              <a:cs typeface="Poppins" panose="00000500000000000000" pitchFamily="2" charset="0"/>
            </a:endParaRPr>
          </a:p>
        </p:txBody>
      </p:sp>
      <p:sp>
        <p:nvSpPr>
          <p:cNvPr id="74" name="TextBox 73">
            <a:extLst>
              <a:ext uri="{FF2B5EF4-FFF2-40B4-BE49-F238E27FC236}">
                <a16:creationId xmlns:a16="http://schemas.microsoft.com/office/drawing/2014/main" id="{371997BF-85E1-E5D5-53CD-4371C6CEFF54}"/>
              </a:ext>
            </a:extLst>
          </p:cNvPr>
          <p:cNvSpPr txBox="1"/>
          <p:nvPr/>
        </p:nvSpPr>
        <p:spPr>
          <a:xfrm>
            <a:off x="6419849" y="5366245"/>
            <a:ext cx="4616817" cy="830997"/>
          </a:xfrm>
          <a:prstGeom prst="rect">
            <a:avLst/>
          </a:prstGeom>
          <a:noFill/>
        </p:spPr>
        <p:txBody>
          <a:bodyPr wrap="square" rtlCol="0">
            <a:spAutoFit/>
          </a:bodyPr>
          <a:lstStyle/>
          <a:p>
            <a:pPr algn="ctr"/>
            <a:r>
              <a:rPr lang="en-GB" sz="1200" dirty="0">
                <a:latin typeface="Poppins"/>
              </a:rPr>
              <a:t>Government's enabling role is indispensable across all governance types: reducing regulatory burdens, facilitating ease of doing business, and developing a skilled workforce aligned with SEZ demand.</a:t>
            </a:r>
          </a:p>
        </p:txBody>
      </p:sp>
      <p:sp>
        <p:nvSpPr>
          <p:cNvPr id="75" name="TextBox 74">
            <a:extLst>
              <a:ext uri="{FF2B5EF4-FFF2-40B4-BE49-F238E27FC236}">
                <a16:creationId xmlns:a16="http://schemas.microsoft.com/office/drawing/2014/main" id="{BB6FE8DF-A3DC-C4D6-3F03-90BA057910DC}"/>
              </a:ext>
            </a:extLst>
          </p:cNvPr>
          <p:cNvSpPr txBox="1"/>
          <p:nvPr/>
        </p:nvSpPr>
        <p:spPr>
          <a:xfrm>
            <a:off x="1499506" y="5396373"/>
            <a:ext cx="4616817" cy="276999"/>
          </a:xfrm>
          <a:prstGeom prst="rect">
            <a:avLst/>
          </a:prstGeom>
          <a:noFill/>
        </p:spPr>
        <p:txBody>
          <a:bodyPr wrap="square" rtlCol="0">
            <a:spAutoFit/>
          </a:bodyPr>
          <a:lstStyle/>
          <a:p>
            <a:pPr algn="ctr"/>
            <a:r>
              <a:rPr lang="en-GB" sz="1200" dirty="0">
                <a:latin typeface="Poppins"/>
              </a:rPr>
              <a:t>Four core stakeholder roles govern all SEZ models</a:t>
            </a:r>
          </a:p>
        </p:txBody>
      </p:sp>
      <p:sp>
        <p:nvSpPr>
          <p:cNvPr id="76" name="TextBox 75">
            <a:extLst>
              <a:ext uri="{FF2B5EF4-FFF2-40B4-BE49-F238E27FC236}">
                <a16:creationId xmlns:a16="http://schemas.microsoft.com/office/drawing/2014/main" id="{F521567A-197B-AE40-AF0D-3EE227F9B86C}"/>
              </a:ext>
            </a:extLst>
          </p:cNvPr>
          <p:cNvSpPr txBox="1"/>
          <p:nvPr/>
        </p:nvSpPr>
        <p:spPr>
          <a:xfrm>
            <a:off x="1927860" y="5689631"/>
            <a:ext cx="2041260" cy="461665"/>
          </a:xfrm>
          <a:prstGeom prst="rect">
            <a:avLst/>
          </a:prstGeom>
          <a:noFill/>
        </p:spPr>
        <p:txBody>
          <a:bodyPr wrap="square" rtlCol="0">
            <a:spAutoFit/>
          </a:bodyPr>
          <a:lstStyle/>
          <a:p>
            <a:pPr marL="285750" indent="-285750">
              <a:buFont typeface="Arial" panose="020B0604020202020204" pitchFamily="34" charset="0"/>
              <a:buChar char="•"/>
            </a:pPr>
            <a:r>
              <a:rPr lang="en-GB" sz="1200" dirty="0">
                <a:latin typeface="Poppins" panose="00000500000000000000" pitchFamily="2" charset="0"/>
                <a:cs typeface="Poppins" panose="00000500000000000000" pitchFamily="2" charset="0"/>
              </a:rPr>
              <a:t>Regulator</a:t>
            </a:r>
          </a:p>
          <a:p>
            <a:pPr marL="285750" indent="-285750">
              <a:buFont typeface="Arial" panose="020B0604020202020204" pitchFamily="34" charset="0"/>
              <a:buChar char="•"/>
            </a:pPr>
            <a:r>
              <a:rPr lang="en-GB" sz="1200" dirty="0">
                <a:latin typeface="Poppins" panose="00000500000000000000" pitchFamily="2" charset="0"/>
                <a:cs typeface="Poppins" panose="00000500000000000000" pitchFamily="2" charset="0"/>
              </a:rPr>
              <a:t>Operator</a:t>
            </a:r>
            <a:endParaRPr lang="en-ZA" sz="1200" dirty="0">
              <a:latin typeface="Poppins" panose="00000500000000000000" pitchFamily="2" charset="0"/>
              <a:cs typeface="Poppins" panose="00000500000000000000" pitchFamily="2" charset="0"/>
            </a:endParaRPr>
          </a:p>
        </p:txBody>
      </p:sp>
      <p:sp>
        <p:nvSpPr>
          <p:cNvPr id="77" name="TextBox 76">
            <a:extLst>
              <a:ext uri="{FF2B5EF4-FFF2-40B4-BE49-F238E27FC236}">
                <a16:creationId xmlns:a16="http://schemas.microsoft.com/office/drawing/2014/main" id="{016CD9C8-9F68-A2A1-87A8-E0D4E7570A52}"/>
              </a:ext>
            </a:extLst>
          </p:cNvPr>
          <p:cNvSpPr txBox="1"/>
          <p:nvPr/>
        </p:nvSpPr>
        <p:spPr>
          <a:xfrm>
            <a:off x="3905790" y="5689631"/>
            <a:ext cx="2041260" cy="461665"/>
          </a:xfrm>
          <a:prstGeom prst="rect">
            <a:avLst/>
          </a:prstGeom>
          <a:noFill/>
        </p:spPr>
        <p:txBody>
          <a:bodyPr wrap="square" rtlCol="0">
            <a:spAutoFit/>
          </a:bodyPr>
          <a:lstStyle/>
          <a:p>
            <a:pPr marL="285750" indent="-285750">
              <a:buFont typeface="Arial" panose="020B0604020202020204" pitchFamily="34" charset="0"/>
              <a:buChar char="•"/>
            </a:pPr>
            <a:r>
              <a:rPr lang="en-GB" sz="1200" dirty="0">
                <a:latin typeface="Poppins" panose="00000500000000000000" pitchFamily="2" charset="0"/>
                <a:cs typeface="Poppins" panose="00000500000000000000" pitchFamily="2" charset="0"/>
              </a:rPr>
              <a:t>Developer</a:t>
            </a:r>
          </a:p>
          <a:p>
            <a:pPr marL="285750" indent="-285750">
              <a:buFont typeface="Arial" panose="020B0604020202020204" pitchFamily="34" charset="0"/>
              <a:buChar char="•"/>
            </a:pPr>
            <a:r>
              <a:rPr lang="en-GB" sz="1200" dirty="0">
                <a:latin typeface="Poppins" panose="00000500000000000000" pitchFamily="2" charset="0"/>
                <a:cs typeface="Poppins" panose="00000500000000000000" pitchFamily="2" charset="0"/>
              </a:rPr>
              <a:t>Operator-Manager</a:t>
            </a:r>
            <a:endParaRPr lang="en-ZA" sz="1200" dirty="0">
              <a:latin typeface="Poppins" panose="00000500000000000000" pitchFamily="2" charset="0"/>
              <a:cs typeface="Poppins" panose="00000500000000000000" pitchFamily="2" charset="0"/>
            </a:endParaRPr>
          </a:p>
        </p:txBody>
      </p:sp>
      <p:sp>
        <p:nvSpPr>
          <p:cNvPr id="78" name="Title 2">
            <a:extLst>
              <a:ext uri="{FF2B5EF4-FFF2-40B4-BE49-F238E27FC236}">
                <a16:creationId xmlns:a16="http://schemas.microsoft.com/office/drawing/2014/main" id="{C7B72AC0-5E59-307B-8DFC-CA594E077107}"/>
              </a:ext>
            </a:extLst>
          </p:cNvPr>
          <p:cNvSpPr txBox="1">
            <a:spLocks/>
          </p:cNvSpPr>
          <p:nvPr/>
        </p:nvSpPr>
        <p:spPr>
          <a:xfrm>
            <a:off x="123825" y="170481"/>
            <a:ext cx="11944350" cy="717050"/>
          </a:xfrm>
          <a:prstGeom prst="rect">
            <a:avLst/>
          </a:prstGeom>
        </p:spPr>
        <p:txBody>
          <a:bodyPr vert="horz" lIns="91440" tIns="45720" rIns="91440" bIns="45720" rtlCol="0" anchor="t" anchorCtr="0">
            <a:normAutofit/>
          </a:bodyPr>
          <a:lstStyle>
            <a:lvl1pPr algn="l" defTabSz="914400" rtl="0" eaLnBrk="1" latinLnBrk="0" hangingPunct="1">
              <a:lnSpc>
                <a:spcPct val="90000"/>
              </a:lnSpc>
              <a:spcBef>
                <a:spcPct val="0"/>
              </a:spcBef>
              <a:buNone/>
              <a:defRPr sz="4400" b="0" kern="1200" cap="none" spc="-150" baseline="0">
                <a:solidFill>
                  <a:srgbClr val="2E3790"/>
                </a:solidFill>
                <a:latin typeface="DIN" panose="02000503040000020004" pitchFamily="2" charset="0"/>
                <a:ea typeface="+mj-ea"/>
                <a:cs typeface="+mj-cs"/>
              </a:defRPr>
            </a:lvl1pPr>
          </a:lstStyle>
          <a:p>
            <a:pPr algn="ctr"/>
            <a:r>
              <a:rPr lang="en-GB" sz="2200" b="1" spc="0" dirty="0">
                <a:latin typeface="Poppins" panose="00000500000000000000" pitchFamily="2" charset="0"/>
                <a:cs typeface="Poppins" panose="00000500000000000000" pitchFamily="2" charset="0"/>
              </a:rPr>
              <a:t>SEZs GOVERNANCE STRUCTURE MODELS</a:t>
            </a:r>
            <a:endParaRPr lang="en-GB" sz="1400" b="1" spc="0" dirty="0">
              <a:latin typeface="Poppins" panose="00000500000000000000" pitchFamily="2" charset="0"/>
              <a:cs typeface="Poppins" panose="00000500000000000000" pitchFamily="2" charset="0"/>
            </a:endParaRPr>
          </a:p>
        </p:txBody>
      </p:sp>
      <p:sp>
        <p:nvSpPr>
          <p:cNvPr id="2" name="Rectangle 1">
            <a:extLst>
              <a:ext uri="{FF2B5EF4-FFF2-40B4-BE49-F238E27FC236}">
                <a16:creationId xmlns:a16="http://schemas.microsoft.com/office/drawing/2014/main" id="{0E2C09C3-90E3-2F5B-CE92-AEA3ED799EDD}"/>
              </a:ext>
            </a:extLst>
          </p:cNvPr>
          <p:cNvSpPr/>
          <p:nvPr/>
        </p:nvSpPr>
        <p:spPr>
          <a:xfrm>
            <a:off x="0" y="6696075"/>
            <a:ext cx="12192000" cy="161925"/>
          </a:xfrm>
          <a:prstGeom prst="rect">
            <a:avLst/>
          </a:prstGeom>
          <a:solidFill>
            <a:srgbClr val="2E379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192804240"/>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C23BC7-3191-46B2-9BC3-D9112F8F5496}"/>
            </a:ext>
          </a:extLst>
        </p:cNvPr>
        <p:cNvGrpSpPr/>
        <p:nvPr/>
      </p:nvGrpSpPr>
      <p:grpSpPr>
        <a:xfrm>
          <a:off x="0" y="0"/>
          <a:ext cx="0" cy="0"/>
          <a:chOff x="0" y="0"/>
          <a:chExt cx="0" cy="0"/>
        </a:xfrm>
      </p:grpSpPr>
      <p:sp>
        <p:nvSpPr>
          <p:cNvPr id="7" name="Off-page Connector 11">
            <a:extLst>
              <a:ext uri="{FF2B5EF4-FFF2-40B4-BE49-F238E27FC236}">
                <a16:creationId xmlns:a16="http://schemas.microsoft.com/office/drawing/2014/main" id="{D831B81F-3941-B653-7973-5875B40C5A92}"/>
              </a:ext>
            </a:extLst>
          </p:cNvPr>
          <p:cNvSpPr/>
          <p:nvPr/>
        </p:nvSpPr>
        <p:spPr>
          <a:xfrm>
            <a:off x="8081714" y="1123157"/>
            <a:ext cx="2954950" cy="1493680"/>
          </a:xfrm>
          <a:prstGeom prst="flowChartOffpageConnector">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5" name="Off-page Connector 8">
            <a:extLst>
              <a:ext uri="{FF2B5EF4-FFF2-40B4-BE49-F238E27FC236}">
                <a16:creationId xmlns:a16="http://schemas.microsoft.com/office/drawing/2014/main" id="{83273317-EF08-D127-9D9A-F4CE1E6BAFF2}"/>
              </a:ext>
            </a:extLst>
          </p:cNvPr>
          <p:cNvSpPr/>
          <p:nvPr/>
        </p:nvSpPr>
        <p:spPr>
          <a:xfrm>
            <a:off x="4738861" y="1123156"/>
            <a:ext cx="2954950" cy="1504499"/>
          </a:xfrm>
          <a:prstGeom prst="flowChartOffpageConnector">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2" name="Off-page Connector 4">
            <a:extLst>
              <a:ext uri="{FF2B5EF4-FFF2-40B4-BE49-F238E27FC236}">
                <a16:creationId xmlns:a16="http://schemas.microsoft.com/office/drawing/2014/main" id="{C024EB9E-F55F-CA24-06D9-B4CFA737294F}"/>
              </a:ext>
            </a:extLst>
          </p:cNvPr>
          <p:cNvSpPr/>
          <p:nvPr/>
        </p:nvSpPr>
        <p:spPr>
          <a:xfrm>
            <a:off x="1396006" y="1128775"/>
            <a:ext cx="2954950" cy="1488061"/>
          </a:xfrm>
          <a:prstGeom prst="flowChartOffpageConnector">
            <a:avLst/>
          </a:prstGeom>
          <a:solidFill>
            <a:srgbClr val="2E37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35" name="Off-page Connector 9">
            <a:extLst>
              <a:ext uri="{FF2B5EF4-FFF2-40B4-BE49-F238E27FC236}">
                <a16:creationId xmlns:a16="http://schemas.microsoft.com/office/drawing/2014/main" id="{0EADD93B-3264-9EB9-2A76-EF808FF97A9B}"/>
              </a:ext>
            </a:extLst>
          </p:cNvPr>
          <p:cNvSpPr/>
          <p:nvPr/>
        </p:nvSpPr>
        <p:spPr>
          <a:xfrm rot="10800000">
            <a:off x="1396008" y="1202561"/>
            <a:ext cx="2954950" cy="4213183"/>
          </a:xfrm>
          <a:prstGeom prst="flowChartOffpageConnector">
            <a:avLst/>
          </a:prstGeom>
          <a:solidFill>
            <a:srgbClr val="2E379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33" name="TextBox 32">
            <a:extLst>
              <a:ext uri="{FF2B5EF4-FFF2-40B4-BE49-F238E27FC236}">
                <a16:creationId xmlns:a16="http://schemas.microsoft.com/office/drawing/2014/main" id="{86F2029E-B1CE-AC4C-BF83-A3930CC06F21}"/>
              </a:ext>
            </a:extLst>
          </p:cNvPr>
          <p:cNvSpPr txBox="1"/>
          <p:nvPr/>
        </p:nvSpPr>
        <p:spPr>
          <a:xfrm>
            <a:off x="5029373" y="2721113"/>
            <a:ext cx="2133253" cy="646331"/>
          </a:xfrm>
          <a:prstGeom prst="rect">
            <a:avLst/>
          </a:prstGeom>
          <a:noFill/>
        </p:spPr>
        <p:txBody>
          <a:bodyPr wrap="square" rtlCol="0" anchor="ctr">
            <a:spAutoFit/>
          </a:bodyPr>
          <a:lstStyle/>
          <a:p>
            <a:pPr algn="ctr"/>
            <a:r>
              <a:rPr lang="en-US" b="1" dirty="0">
                <a:solidFill>
                  <a:schemeClr val="bg1"/>
                </a:solidFill>
                <a:latin typeface="Poppins" pitchFamily="2" charset="77"/>
                <a:cs typeface="Poppins" pitchFamily="2" charset="77"/>
              </a:rPr>
              <a:t>GOVERNANCE  GAPS</a:t>
            </a:r>
          </a:p>
        </p:txBody>
      </p:sp>
      <p:sp>
        <p:nvSpPr>
          <p:cNvPr id="34" name="TextBox 33">
            <a:extLst>
              <a:ext uri="{FF2B5EF4-FFF2-40B4-BE49-F238E27FC236}">
                <a16:creationId xmlns:a16="http://schemas.microsoft.com/office/drawing/2014/main" id="{16EF69AC-806D-E3F9-8B49-FCF0802AA1CB}"/>
              </a:ext>
            </a:extLst>
          </p:cNvPr>
          <p:cNvSpPr txBox="1"/>
          <p:nvPr/>
        </p:nvSpPr>
        <p:spPr>
          <a:xfrm>
            <a:off x="8106510" y="2721112"/>
            <a:ext cx="2133253" cy="646331"/>
          </a:xfrm>
          <a:prstGeom prst="rect">
            <a:avLst/>
          </a:prstGeom>
          <a:noFill/>
        </p:spPr>
        <p:txBody>
          <a:bodyPr wrap="square" rtlCol="0" anchor="ctr">
            <a:spAutoFit/>
          </a:bodyPr>
          <a:lstStyle/>
          <a:p>
            <a:pPr algn="ctr"/>
            <a:r>
              <a:rPr lang="en-US" b="1" dirty="0">
                <a:solidFill>
                  <a:schemeClr val="bg1"/>
                </a:solidFill>
                <a:latin typeface="Poppins" pitchFamily="2" charset="77"/>
                <a:cs typeface="Poppins" pitchFamily="2" charset="77"/>
              </a:rPr>
              <a:t>STRUCTURAL</a:t>
            </a:r>
          </a:p>
          <a:p>
            <a:pPr algn="ctr"/>
            <a:r>
              <a:rPr lang="en-US" b="1" dirty="0">
                <a:solidFill>
                  <a:schemeClr val="bg1"/>
                </a:solidFill>
                <a:latin typeface="Poppins" pitchFamily="2" charset="77"/>
                <a:cs typeface="Poppins" pitchFamily="2" charset="77"/>
              </a:rPr>
              <a:t>BARRIERS</a:t>
            </a:r>
          </a:p>
        </p:txBody>
      </p:sp>
      <p:sp>
        <p:nvSpPr>
          <p:cNvPr id="36" name="Off-page Connector 18">
            <a:extLst>
              <a:ext uri="{FF2B5EF4-FFF2-40B4-BE49-F238E27FC236}">
                <a16:creationId xmlns:a16="http://schemas.microsoft.com/office/drawing/2014/main" id="{1E298151-6304-62DB-8B76-433C8C2DBE9F}"/>
              </a:ext>
            </a:extLst>
          </p:cNvPr>
          <p:cNvSpPr/>
          <p:nvPr/>
        </p:nvSpPr>
        <p:spPr>
          <a:xfrm rot="10800000">
            <a:off x="4738864" y="1269028"/>
            <a:ext cx="2954950" cy="4129739"/>
          </a:xfrm>
          <a:prstGeom prst="flowChartOffpageConnector">
            <a:avLst/>
          </a:prstGeom>
          <a:solidFill>
            <a:schemeClr val="accent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7" name="Off-page Connector 26">
            <a:extLst>
              <a:ext uri="{FF2B5EF4-FFF2-40B4-BE49-F238E27FC236}">
                <a16:creationId xmlns:a16="http://schemas.microsoft.com/office/drawing/2014/main" id="{452623BD-982D-7D18-D73B-200F87036D5C}"/>
              </a:ext>
            </a:extLst>
          </p:cNvPr>
          <p:cNvSpPr/>
          <p:nvPr/>
        </p:nvSpPr>
        <p:spPr>
          <a:xfrm rot="10800000">
            <a:off x="8081719" y="1419223"/>
            <a:ext cx="2954950" cy="3979543"/>
          </a:xfrm>
          <a:prstGeom prst="flowChartOffpageConnector">
            <a:avLst/>
          </a:prstGeom>
          <a:solidFill>
            <a:schemeClr val="accent3">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41" name="TextBox 40">
            <a:extLst>
              <a:ext uri="{FF2B5EF4-FFF2-40B4-BE49-F238E27FC236}">
                <a16:creationId xmlns:a16="http://schemas.microsoft.com/office/drawing/2014/main" id="{03409A05-7BF1-1018-D228-51A422AC321B}"/>
              </a:ext>
            </a:extLst>
          </p:cNvPr>
          <p:cNvSpPr txBox="1"/>
          <p:nvPr/>
        </p:nvSpPr>
        <p:spPr>
          <a:xfrm>
            <a:off x="2155985" y="1442255"/>
            <a:ext cx="1435008" cy="707886"/>
          </a:xfrm>
          <a:prstGeom prst="rect">
            <a:avLst/>
          </a:prstGeom>
          <a:noFill/>
        </p:spPr>
        <p:txBody>
          <a:bodyPr wrap="none" rtlCol="0" anchor="ctr" anchorCtr="0">
            <a:spAutoFit/>
          </a:bodyPr>
          <a:lstStyle/>
          <a:p>
            <a:pPr algn="ctr"/>
            <a:r>
              <a:rPr lang="en-US" sz="2000" b="1" dirty="0">
                <a:solidFill>
                  <a:schemeClr val="bg1"/>
                </a:solidFill>
                <a:latin typeface="Poppins" pitchFamily="2" charset="77"/>
                <a:ea typeface="League Spartan" charset="0"/>
                <a:cs typeface="Poppins" pitchFamily="2" charset="77"/>
              </a:rPr>
              <a:t>LIMITED</a:t>
            </a:r>
            <a:br>
              <a:rPr lang="en-US" sz="2000" b="1" dirty="0">
                <a:solidFill>
                  <a:schemeClr val="bg1"/>
                </a:solidFill>
                <a:latin typeface="Poppins" pitchFamily="2" charset="77"/>
                <a:ea typeface="League Spartan" charset="0"/>
                <a:cs typeface="Poppins" pitchFamily="2" charset="77"/>
              </a:rPr>
            </a:br>
            <a:r>
              <a:rPr lang="en-US" sz="2000" b="1" dirty="0">
                <a:solidFill>
                  <a:schemeClr val="bg1"/>
                </a:solidFill>
                <a:latin typeface="Poppins" pitchFamily="2" charset="77"/>
                <a:ea typeface="League Spartan" charset="0"/>
                <a:cs typeface="Poppins" pitchFamily="2" charset="77"/>
              </a:rPr>
              <a:t>LINKAGES</a:t>
            </a:r>
          </a:p>
        </p:txBody>
      </p:sp>
      <p:sp>
        <p:nvSpPr>
          <p:cNvPr id="42" name="TextBox 41">
            <a:extLst>
              <a:ext uri="{FF2B5EF4-FFF2-40B4-BE49-F238E27FC236}">
                <a16:creationId xmlns:a16="http://schemas.microsoft.com/office/drawing/2014/main" id="{2B308D77-9F4A-544E-296C-032104BD906E}"/>
              </a:ext>
            </a:extLst>
          </p:cNvPr>
          <p:cNvSpPr txBox="1"/>
          <p:nvPr/>
        </p:nvSpPr>
        <p:spPr>
          <a:xfrm>
            <a:off x="5223921" y="1442255"/>
            <a:ext cx="1984839" cy="707886"/>
          </a:xfrm>
          <a:prstGeom prst="rect">
            <a:avLst/>
          </a:prstGeom>
          <a:noFill/>
        </p:spPr>
        <p:txBody>
          <a:bodyPr wrap="none" rtlCol="0" anchor="ctr" anchorCtr="0">
            <a:spAutoFit/>
          </a:bodyPr>
          <a:lstStyle/>
          <a:p>
            <a:pPr algn="ctr"/>
            <a:r>
              <a:rPr lang="en-US" sz="2000" b="1" dirty="0">
                <a:solidFill>
                  <a:schemeClr val="bg1"/>
                </a:solidFill>
                <a:latin typeface="Poppins" pitchFamily="2" charset="77"/>
                <a:ea typeface="League Spartan" charset="0"/>
                <a:cs typeface="Poppins" pitchFamily="2" charset="77"/>
              </a:rPr>
              <a:t>GOVERNANCE</a:t>
            </a:r>
            <a:br>
              <a:rPr lang="en-US" sz="2000" b="1" dirty="0">
                <a:solidFill>
                  <a:schemeClr val="bg1"/>
                </a:solidFill>
                <a:latin typeface="Poppins" pitchFamily="2" charset="77"/>
                <a:ea typeface="League Spartan" charset="0"/>
                <a:cs typeface="Poppins" pitchFamily="2" charset="77"/>
              </a:rPr>
            </a:br>
            <a:r>
              <a:rPr lang="en-US" sz="2000" b="1" dirty="0">
                <a:solidFill>
                  <a:schemeClr val="bg1"/>
                </a:solidFill>
                <a:latin typeface="Poppins" pitchFamily="2" charset="77"/>
                <a:ea typeface="League Spartan" charset="0"/>
                <a:cs typeface="Poppins" pitchFamily="2" charset="77"/>
              </a:rPr>
              <a:t>GAPS</a:t>
            </a:r>
          </a:p>
        </p:txBody>
      </p:sp>
      <p:sp>
        <p:nvSpPr>
          <p:cNvPr id="43" name="TextBox 42">
            <a:extLst>
              <a:ext uri="{FF2B5EF4-FFF2-40B4-BE49-F238E27FC236}">
                <a16:creationId xmlns:a16="http://schemas.microsoft.com/office/drawing/2014/main" id="{94F71DEB-CBE9-2F05-2904-BA6900F1CBF7}"/>
              </a:ext>
            </a:extLst>
          </p:cNvPr>
          <p:cNvSpPr txBox="1"/>
          <p:nvPr/>
        </p:nvSpPr>
        <p:spPr>
          <a:xfrm>
            <a:off x="8634909" y="1442255"/>
            <a:ext cx="1848583" cy="707886"/>
          </a:xfrm>
          <a:prstGeom prst="rect">
            <a:avLst/>
          </a:prstGeom>
          <a:noFill/>
        </p:spPr>
        <p:txBody>
          <a:bodyPr wrap="none" rtlCol="0" anchor="ctr" anchorCtr="0">
            <a:spAutoFit/>
          </a:bodyPr>
          <a:lstStyle/>
          <a:p>
            <a:pPr algn="ctr"/>
            <a:r>
              <a:rPr lang="en-US" sz="2000" b="1" dirty="0">
                <a:solidFill>
                  <a:schemeClr val="bg1"/>
                </a:solidFill>
                <a:latin typeface="Poppins" pitchFamily="2" charset="77"/>
                <a:ea typeface="League Spartan" charset="0"/>
                <a:cs typeface="Poppins" pitchFamily="2" charset="77"/>
              </a:rPr>
              <a:t>STRUCTURAL</a:t>
            </a:r>
            <a:br>
              <a:rPr lang="en-US" sz="2000" b="1" dirty="0">
                <a:solidFill>
                  <a:schemeClr val="bg1"/>
                </a:solidFill>
                <a:latin typeface="Poppins" pitchFamily="2" charset="77"/>
                <a:ea typeface="League Spartan" charset="0"/>
                <a:cs typeface="Poppins" pitchFamily="2" charset="77"/>
              </a:rPr>
            </a:br>
            <a:r>
              <a:rPr lang="en-US" sz="2000" b="1" dirty="0">
                <a:solidFill>
                  <a:schemeClr val="bg1"/>
                </a:solidFill>
                <a:latin typeface="Poppins" pitchFamily="2" charset="77"/>
                <a:ea typeface="League Spartan" charset="0"/>
                <a:cs typeface="Poppins" pitchFamily="2" charset="77"/>
              </a:rPr>
              <a:t>BARRIERS</a:t>
            </a:r>
          </a:p>
        </p:txBody>
      </p:sp>
      <p:sp>
        <p:nvSpPr>
          <p:cNvPr id="44" name="TextBox 43">
            <a:extLst>
              <a:ext uri="{FF2B5EF4-FFF2-40B4-BE49-F238E27FC236}">
                <a16:creationId xmlns:a16="http://schemas.microsoft.com/office/drawing/2014/main" id="{5D35D828-B80F-B2FE-74EC-5B5FD03A46A0}"/>
              </a:ext>
            </a:extLst>
          </p:cNvPr>
          <p:cNvSpPr txBox="1"/>
          <p:nvPr/>
        </p:nvSpPr>
        <p:spPr>
          <a:xfrm>
            <a:off x="1425547" y="2721112"/>
            <a:ext cx="2905374" cy="2677656"/>
          </a:xfrm>
          <a:prstGeom prst="rect">
            <a:avLst/>
          </a:prstGeom>
          <a:noFill/>
        </p:spPr>
        <p:txBody>
          <a:bodyPr wrap="square" rtlCol="0">
            <a:spAutoFit/>
          </a:bodyPr>
          <a:lstStyle/>
          <a:p>
            <a:r>
              <a:rPr lang="en-GB" sz="1400" dirty="0">
                <a:latin typeface="Poppins" panose="00000500000000000000" pitchFamily="2" charset="0"/>
                <a:cs typeface="Poppins" panose="00000500000000000000" pitchFamily="2" charset="0"/>
              </a:rPr>
              <a:t>Weak integration between SEZ firms and local supply chains and limited use of local contents</a:t>
            </a:r>
          </a:p>
          <a:p>
            <a:endParaRPr lang="en-GB" sz="1400" dirty="0">
              <a:latin typeface="Poppins" panose="00000500000000000000" pitchFamily="2" charset="0"/>
              <a:cs typeface="Poppins" panose="00000500000000000000" pitchFamily="2" charset="0"/>
            </a:endParaRPr>
          </a:p>
          <a:p>
            <a:r>
              <a:rPr lang="en-GB" sz="1400" dirty="0">
                <a:latin typeface="Poppins" panose="00000500000000000000" pitchFamily="2" charset="0"/>
                <a:cs typeface="Poppins" panose="00000500000000000000" pitchFamily="2" charset="0"/>
              </a:rPr>
              <a:t>Minimal technology and knowledge transfer to domestic industries</a:t>
            </a:r>
          </a:p>
          <a:p>
            <a:endParaRPr lang="en-GB" sz="1400" dirty="0">
              <a:latin typeface="Poppins" panose="00000500000000000000" pitchFamily="2" charset="0"/>
              <a:cs typeface="Poppins" panose="00000500000000000000" pitchFamily="2" charset="0"/>
            </a:endParaRPr>
          </a:p>
          <a:p>
            <a:r>
              <a:rPr lang="en-GB" sz="1400" dirty="0">
                <a:latin typeface="Poppins" panose="00000500000000000000" pitchFamily="2" charset="0"/>
                <a:cs typeface="Poppins" panose="00000500000000000000" pitchFamily="2" charset="0"/>
              </a:rPr>
              <a:t>Weak impact on local economic development due to  export-oriented SEZs </a:t>
            </a:r>
          </a:p>
        </p:txBody>
      </p:sp>
      <p:sp>
        <p:nvSpPr>
          <p:cNvPr id="45" name="TextBox 44">
            <a:extLst>
              <a:ext uri="{FF2B5EF4-FFF2-40B4-BE49-F238E27FC236}">
                <a16:creationId xmlns:a16="http://schemas.microsoft.com/office/drawing/2014/main" id="{B25E231B-1A1F-45FC-71AB-E63355AC675B}"/>
              </a:ext>
            </a:extLst>
          </p:cNvPr>
          <p:cNvSpPr txBox="1"/>
          <p:nvPr/>
        </p:nvSpPr>
        <p:spPr>
          <a:xfrm>
            <a:off x="4862102" y="2685598"/>
            <a:ext cx="2708467" cy="2462213"/>
          </a:xfrm>
          <a:prstGeom prst="rect">
            <a:avLst/>
          </a:prstGeom>
          <a:noFill/>
        </p:spPr>
        <p:txBody>
          <a:bodyPr wrap="square" rtlCol="0">
            <a:spAutoFit/>
          </a:bodyPr>
          <a:lstStyle/>
          <a:p>
            <a:r>
              <a:rPr lang="en-GB" sz="1400" dirty="0">
                <a:latin typeface="Poppins" panose="00000500000000000000" pitchFamily="2" charset="0"/>
                <a:cs typeface="Poppins" panose="00000500000000000000" pitchFamily="2" charset="0"/>
              </a:rPr>
              <a:t>Inconsistent regulatory frameworks across zones and jurisdictions</a:t>
            </a:r>
          </a:p>
          <a:p>
            <a:endParaRPr lang="en-GB" sz="1400" dirty="0">
              <a:latin typeface="Poppins" panose="00000500000000000000" pitchFamily="2" charset="0"/>
              <a:cs typeface="Poppins" panose="00000500000000000000" pitchFamily="2" charset="0"/>
            </a:endParaRPr>
          </a:p>
          <a:p>
            <a:r>
              <a:rPr lang="en-GB" sz="1400" dirty="0">
                <a:latin typeface="Poppins" panose="00000500000000000000" pitchFamily="2" charset="0"/>
                <a:cs typeface="Poppins" panose="00000500000000000000" pitchFamily="2" charset="0"/>
              </a:rPr>
              <a:t>Overlapping mandates between zone authorities and national agencies</a:t>
            </a:r>
          </a:p>
          <a:p>
            <a:endParaRPr lang="en-GB" sz="1400" dirty="0">
              <a:latin typeface="Poppins" panose="00000500000000000000" pitchFamily="2" charset="0"/>
              <a:cs typeface="Poppins" panose="00000500000000000000" pitchFamily="2" charset="0"/>
            </a:endParaRPr>
          </a:p>
          <a:p>
            <a:r>
              <a:rPr lang="en-GB" sz="1400" dirty="0">
                <a:latin typeface="Poppins" panose="00000500000000000000" pitchFamily="2" charset="0"/>
                <a:cs typeface="Poppins" panose="00000500000000000000" pitchFamily="2" charset="0"/>
              </a:rPr>
              <a:t>Lack of conducive business environment affect  investor confidence</a:t>
            </a:r>
          </a:p>
        </p:txBody>
      </p:sp>
      <p:sp>
        <p:nvSpPr>
          <p:cNvPr id="46" name="TextBox 45">
            <a:extLst>
              <a:ext uri="{FF2B5EF4-FFF2-40B4-BE49-F238E27FC236}">
                <a16:creationId xmlns:a16="http://schemas.microsoft.com/office/drawing/2014/main" id="{59BAB2B8-5F76-072A-E1B8-3BF5D33A1000}"/>
              </a:ext>
            </a:extLst>
          </p:cNvPr>
          <p:cNvSpPr txBox="1"/>
          <p:nvPr/>
        </p:nvSpPr>
        <p:spPr>
          <a:xfrm>
            <a:off x="8204955" y="2721112"/>
            <a:ext cx="2708467" cy="2677656"/>
          </a:xfrm>
          <a:prstGeom prst="rect">
            <a:avLst/>
          </a:prstGeom>
          <a:noFill/>
        </p:spPr>
        <p:txBody>
          <a:bodyPr wrap="square" rtlCol="0">
            <a:spAutoFit/>
          </a:bodyPr>
          <a:lstStyle/>
          <a:p>
            <a:r>
              <a:rPr lang="en-GB" sz="1400" dirty="0">
                <a:latin typeface="Poppins" panose="00000500000000000000" pitchFamily="2" charset="0"/>
                <a:cs typeface="Poppins" panose="00000500000000000000" pitchFamily="2" charset="0"/>
              </a:rPr>
              <a:t>Critical infrastructure deficits (inadequate roads, ports)</a:t>
            </a:r>
          </a:p>
          <a:p>
            <a:endParaRPr lang="en-GB" sz="1400" dirty="0">
              <a:latin typeface="Poppins" panose="00000500000000000000" pitchFamily="2" charset="0"/>
              <a:cs typeface="Poppins" panose="00000500000000000000" pitchFamily="2" charset="0"/>
            </a:endParaRPr>
          </a:p>
          <a:p>
            <a:r>
              <a:rPr lang="en-GB" sz="1400" dirty="0">
                <a:latin typeface="Poppins" panose="00000500000000000000" pitchFamily="2" charset="0"/>
                <a:cs typeface="Poppins" panose="00000500000000000000" pitchFamily="2" charset="0"/>
              </a:rPr>
              <a:t>Unreliable power and internet connectivity</a:t>
            </a:r>
          </a:p>
          <a:p>
            <a:endParaRPr lang="en-GB" sz="1400" dirty="0">
              <a:latin typeface="Poppins" panose="00000500000000000000" pitchFamily="2" charset="0"/>
              <a:cs typeface="Poppins" panose="00000500000000000000" pitchFamily="2" charset="0"/>
            </a:endParaRPr>
          </a:p>
          <a:p>
            <a:r>
              <a:rPr lang="en-GB" sz="1400" dirty="0">
                <a:latin typeface="Poppins" panose="00000500000000000000" pitchFamily="2" charset="0"/>
                <a:cs typeface="Poppins" panose="00000500000000000000" pitchFamily="2" charset="0"/>
              </a:rPr>
              <a:t>Africa's infrastructure gap estimated to cost 2–4% of GDP annually and suppress firm-level productivity by up to 40% (UNECA)</a:t>
            </a:r>
          </a:p>
        </p:txBody>
      </p:sp>
      <p:sp>
        <p:nvSpPr>
          <p:cNvPr id="47" name="Title 2">
            <a:extLst>
              <a:ext uri="{FF2B5EF4-FFF2-40B4-BE49-F238E27FC236}">
                <a16:creationId xmlns:a16="http://schemas.microsoft.com/office/drawing/2014/main" id="{D471596F-9800-6589-4891-209FD81327CC}"/>
              </a:ext>
            </a:extLst>
          </p:cNvPr>
          <p:cNvSpPr txBox="1">
            <a:spLocks/>
          </p:cNvSpPr>
          <p:nvPr/>
        </p:nvSpPr>
        <p:spPr>
          <a:xfrm>
            <a:off x="123825" y="170481"/>
            <a:ext cx="11944350" cy="717050"/>
          </a:xfrm>
          <a:prstGeom prst="rect">
            <a:avLst/>
          </a:prstGeom>
        </p:spPr>
        <p:txBody>
          <a:bodyPr vert="horz" lIns="91440" tIns="45720" rIns="91440" bIns="45720" rtlCol="0" anchor="t" anchorCtr="0">
            <a:normAutofit/>
          </a:bodyPr>
          <a:lstStyle>
            <a:lvl1pPr algn="l" defTabSz="914400" rtl="0" eaLnBrk="1" latinLnBrk="0" hangingPunct="1">
              <a:lnSpc>
                <a:spcPct val="90000"/>
              </a:lnSpc>
              <a:spcBef>
                <a:spcPct val="0"/>
              </a:spcBef>
              <a:buNone/>
              <a:defRPr sz="4400" b="0" kern="1200" cap="none" spc="-150" baseline="0">
                <a:solidFill>
                  <a:srgbClr val="2E3790"/>
                </a:solidFill>
                <a:latin typeface="DIN" panose="02000503040000020004" pitchFamily="2" charset="0"/>
                <a:ea typeface="+mj-ea"/>
                <a:cs typeface="+mj-cs"/>
              </a:defRPr>
            </a:lvl1pPr>
          </a:lstStyle>
          <a:p>
            <a:pPr algn="ctr"/>
            <a:r>
              <a:rPr lang="en-GB" sz="2200" b="1" spc="0" dirty="0">
                <a:latin typeface="Poppins" panose="00000500000000000000" pitchFamily="2" charset="0"/>
                <a:cs typeface="Poppins" panose="00000500000000000000" pitchFamily="2" charset="0"/>
              </a:rPr>
              <a:t>SYSTEMIC CHALLENGES CONSTRAINING SEZs</a:t>
            </a:r>
          </a:p>
        </p:txBody>
      </p:sp>
      <p:sp>
        <p:nvSpPr>
          <p:cNvPr id="50" name="Rectangle 49">
            <a:extLst>
              <a:ext uri="{FF2B5EF4-FFF2-40B4-BE49-F238E27FC236}">
                <a16:creationId xmlns:a16="http://schemas.microsoft.com/office/drawing/2014/main" id="{516FC49C-C87E-75FB-4FFE-0C2E1D3228A1}"/>
              </a:ext>
            </a:extLst>
          </p:cNvPr>
          <p:cNvSpPr/>
          <p:nvPr/>
        </p:nvSpPr>
        <p:spPr>
          <a:xfrm>
            <a:off x="0" y="6696075"/>
            <a:ext cx="12192000" cy="161925"/>
          </a:xfrm>
          <a:prstGeom prst="rect">
            <a:avLst/>
          </a:prstGeom>
          <a:solidFill>
            <a:srgbClr val="2E379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31113578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87EB24-DFC9-672C-66EE-95E454B7C2FE}"/>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BDEB02E-F626-99D0-434E-DE10257ACF71}"/>
              </a:ext>
            </a:extLst>
          </p:cNvPr>
          <p:cNvSpPr>
            <a:spLocks noGrp="1"/>
          </p:cNvSpPr>
          <p:nvPr>
            <p:ph type="title"/>
          </p:nvPr>
        </p:nvSpPr>
        <p:spPr>
          <a:xfrm>
            <a:off x="123825" y="170481"/>
            <a:ext cx="11944350" cy="717050"/>
          </a:xfrm>
        </p:spPr>
        <p:txBody>
          <a:bodyPr anchor="t">
            <a:normAutofit/>
          </a:bodyPr>
          <a:lstStyle/>
          <a:p>
            <a:pPr algn="ctr"/>
            <a:r>
              <a:rPr lang="en-GB" sz="2200" b="1" spc="0" dirty="0">
                <a:latin typeface="Poppins" panose="00000500000000000000" pitchFamily="2" charset="0"/>
                <a:cs typeface="Poppins" panose="00000500000000000000" pitchFamily="2" charset="0"/>
              </a:rPr>
              <a:t>SEZ CHALLENGES AND REGULATORY FRAMEWORK UNDER AfCFTA</a:t>
            </a:r>
            <a:endParaRPr lang="en-ZA" sz="2200" b="1" spc="0" dirty="0">
              <a:latin typeface="Poppins" panose="00000500000000000000" pitchFamily="2" charset="0"/>
              <a:cs typeface="Poppins" panose="00000500000000000000" pitchFamily="2" charset="0"/>
            </a:endParaRPr>
          </a:p>
        </p:txBody>
      </p:sp>
      <p:sp>
        <p:nvSpPr>
          <p:cNvPr id="2" name="Rectangle 1">
            <a:extLst>
              <a:ext uri="{FF2B5EF4-FFF2-40B4-BE49-F238E27FC236}">
                <a16:creationId xmlns:a16="http://schemas.microsoft.com/office/drawing/2014/main" id="{A49F2726-1776-8E6E-BD9A-08DAD8DD421C}"/>
              </a:ext>
            </a:extLst>
          </p:cNvPr>
          <p:cNvSpPr/>
          <p:nvPr/>
        </p:nvSpPr>
        <p:spPr>
          <a:xfrm rot="5400000">
            <a:off x="2491006" y="-72254"/>
            <a:ext cx="1420735" cy="482382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4" name="Rectangle 3">
            <a:extLst>
              <a:ext uri="{FF2B5EF4-FFF2-40B4-BE49-F238E27FC236}">
                <a16:creationId xmlns:a16="http://schemas.microsoft.com/office/drawing/2014/main" id="{AD0D68C9-DFB4-9CCB-B161-6109C41090B0}"/>
              </a:ext>
            </a:extLst>
          </p:cNvPr>
          <p:cNvSpPr/>
          <p:nvPr/>
        </p:nvSpPr>
        <p:spPr>
          <a:xfrm>
            <a:off x="789465" y="1629285"/>
            <a:ext cx="136979" cy="432702"/>
          </a:xfrm>
          <a:prstGeom prst="rect">
            <a:avLst/>
          </a:prstGeom>
          <a:solidFill>
            <a:srgbClr val="2E37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7" name="TextBox 16">
            <a:extLst>
              <a:ext uri="{FF2B5EF4-FFF2-40B4-BE49-F238E27FC236}">
                <a16:creationId xmlns:a16="http://schemas.microsoft.com/office/drawing/2014/main" id="{C4EBBC19-4516-115B-7FA9-DC4CC8B2BEBE}"/>
              </a:ext>
            </a:extLst>
          </p:cNvPr>
          <p:cNvSpPr txBox="1"/>
          <p:nvPr/>
        </p:nvSpPr>
        <p:spPr>
          <a:xfrm>
            <a:off x="955127" y="1700443"/>
            <a:ext cx="4183421" cy="307777"/>
          </a:xfrm>
          <a:prstGeom prst="rect">
            <a:avLst/>
          </a:prstGeom>
          <a:noFill/>
        </p:spPr>
        <p:txBody>
          <a:bodyPr wrap="square" rtlCol="0" anchor="ctr" anchorCtr="0">
            <a:spAutoFit/>
          </a:bodyPr>
          <a:lstStyle/>
          <a:p>
            <a:r>
              <a:rPr lang="en-US" sz="1400" b="1" dirty="0">
                <a:solidFill>
                  <a:schemeClr val="tx2"/>
                </a:solidFill>
                <a:latin typeface="Poppins" panose="00000500000000000000" pitchFamily="2" charset="0"/>
                <a:ea typeface="League Spartan" charset="0"/>
                <a:cs typeface="Poppins" panose="00000500000000000000" pitchFamily="2" charset="0"/>
              </a:rPr>
              <a:t>WEAK CUSTOMS</a:t>
            </a:r>
          </a:p>
        </p:txBody>
      </p:sp>
      <p:sp>
        <p:nvSpPr>
          <p:cNvPr id="25" name="Subtitle 2">
            <a:extLst>
              <a:ext uri="{FF2B5EF4-FFF2-40B4-BE49-F238E27FC236}">
                <a16:creationId xmlns:a16="http://schemas.microsoft.com/office/drawing/2014/main" id="{2CEF0F72-2A30-A16D-4FF6-2634B49BF5BE}"/>
              </a:ext>
            </a:extLst>
          </p:cNvPr>
          <p:cNvSpPr txBox="1">
            <a:spLocks/>
          </p:cNvSpPr>
          <p:nvPr/>
        </p:nvSpPr>
        <p:spPr>
          <a:xfrm>
            <a:off x="869415" y="2034445"/>
            <a:ext cx="4395143" cy="941796"/>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72800" indent="-172800" algn="l">
              <a:lnSpc>
                <a:spcPct val="100000"/>
              </a:lnSpc>
              <a:buFont typeface="Arial" panose="020B0604020202020204" pitchFamily="34" charset="0"/>
              <a:buChar char="•"/>
            </a:pPr>
            <a:r>
              <a:rPr lang="en-GB" sz="1200" dirty="0">
                <a:solidFill>
                  <a:schemeClr val="tx1"/>
                </a:solidFill>
                <a:latin typeface="Poppins" panose="00000500000000000000" pitchFamily="2" charset="0"/>
                <a:ea typeface="Lato Light" panose="020F0502020204030203" pitchFamily="34" charset="0"/>
                <a:cs typeface="Poppins" panose="00000500000000000000" pitchFamily="2" charset="0"/>
              </a:rPr>
              <a:t>Manual procedures slow trade flows</a:t>
            </a:r>
          </a:p>
          <a:p>
            <a:pPr marL="172800" indent="-172800" algn="l">
              <a:lnSpc>
                <a:spcPct val="100000"/>
              </a:lnSpc>
              <a:buFont typeface="Arial" panose="020B0604020202020204" pitchFamily="34" charset="0"/>
              <a:buChar char="•"/>
            </a:pPr>
            <a:r>
              <a:rPr lang="en-GB" sz="1200" dirty="0">
                <a:solidFill>
                  <a:schemeClr val="tx1"/>
                </a:solidFill>
                <a:latin typeface="Poppins" panose="00000500000000000000" pitchFamily="2" charset="0"/>
                <a:ea typeface="Lato Light" panose="020F0502020204030203" pitchFamily="34" charset="0"/>
                <a:cs typeface="Poppins" panose="00000500000000000000" pitchFamily="2" charset="0"/>
              </a:rPr>
              <a:t>Weak  interoperability between customs systems</a:t>
            </a:r>
          </a:p>
          <a:p>
            <a:pPr marL="171450" indent="-171450" algn="l">
              <a:lnSpc>
                <a:spcPct val="100000"/>
              </a:lnSpc>
              <a:buFont typeface="Wingdings" pitchFamily="2" charset="2"/>
              <a:buChar char="ü"/>
              <a:defRPr/>
            </a:pPr>
            <a:r>
              <a:rPr lang="en-US" sz="1200" b="1" dirty="0">
                <a:latin typeface="Poppins" pitchFamily="2" charset="77"/>
                <a:cs typeface="Poppins" pitchFamily="2" charset="77"/>
              </a:rPr>
              <a:t>Accelerate digital customs adoption.</a:t>
            </a:r>
          </a:p>
          <a:p>
            <a:pPr marL="171450" indent="-171450" algn="l">
              <a:lnSpc>
                <a:spcPct val="100000"/>
              </a:lnSpc>
              <a:buFont typeface="Wingdings" pitchFamily="2" charset="2"/>
              <a:buChar char="ü"/>
              <a:defRPr/>
            </a:pPr>
            <a:r>
              <a:rPr lang="en-US" sz="1200" b="1" dirty="0">
                <a:latin typeface="Poppins" pitchFamily="2" charset="77"/>
                <a:cs typeface="Poppins" pitchFamily="2" charset="77"/>
              </a:rPr>
              <a:t>Implement single window systems</a:t>
            </a:r>
            <a:endParaRPr lang="en-US" sz="1200" dirty="0">
              <a:latin typeface="Poppins" pitchFamily="2" charset="77"/>
              <a:cs typeface="Poppins" pitchFamily="2" charset="77"/>
            </a:endParaRPr>
          </a:p>
        </p:txBody>
      </p:sp>
      <p:sp>
        <p:nvSpPr>
          <p:cNvPr id="6" name="Rectangle 5">
            <a:extLst>
              <a:ext uri="{FF2B5EF4-FFF2-40B4-BE49-F238E27FC236}">
                <a16:creationId xmlns:a16="http://schemas.microsoft.com/office/drawing/2014/main" id="{A8DC0251-024B-AD68-369A-DC6CBCC86C4C}"/>
              </a:ext>
            </a:extLst>
          </p:cNvPr>
          <p:cNvSpPr/>
          <p:nvPr/>
        </p:nvSpPr>
        <p:spPr>
          <a:xfrm rot="5400000">
            <a:off x="2647572" y="1367532"/>
            <a:ext cx="1101487" cy="482381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10" name="Rectangle 9">
            <a:extLst>
              <a:ext uri="{FF2B5EF4-FFF2-40B4-BE49-F238E27FC236}">
                <a16:creationId xmlns:a16="http://schemas.microsoft.com/office/drawing/2014/main" id="{C377C7F8-3279-E533-ADA0-8C2AA976FA00}"/>
              </a:ext>
            </a:extLst>
          </p:cNvPr>
          <p:cNvSpPr/>
          <p:nvPr/>
        </p:nvSpPr>
        <p:spPr>
          <a:xfrm>
            <a:off x="786408" y="3228694"/>
            <a:ext cx="136979" cy="432702"/>
          </a:xfrm>
          <a:prstGeom prst="rect">
            <a:avLst/>
          </a:prstGeom>
          <a:solidFill>
            <a:srgbClr val="2E37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1" name="TextBox 10">
            <a:extLst>
              <a:ext uri="{FF2B5EF4-FFF2-40B4-BE49-F238E27FC236}">
                <a16:creationId xmlns:a16="http://schemas.microsoft.com/office/drawing/2014/main" id="{CCB1A93B-864F-59FF-96B6-FC40A09A5B5C}"/>
              </a:ext>
            </a:extLst>
          </p:cNvPr>
          <p:cNvSpPr txBox="1"/>
          <p:nvPr/>
        </p:nvSpPr>
        <p:spPr>
          <a:xfrm>
            <a:off x="952070" y="3299852"/>
            <a:ext cx="4312491" cy="307777"/>
          </a:xfrm>
          <a:prstGeom prst="rect">
            <a:avLst/>
          </a:prstGeom>
          <a:noFill/>
        </p:spPr>
        <p:txBody>
          <a:bodyPr wrap="square" rtlCol="0" anchor="ctr" anchorCtr="0">
            <a:spAutoFit/>
          </a:bodyPr>
          <a:lstStyle/>
          <a:p>
            <a:r>
              <a:rPr lang="en-US" sz="1400" b="1" dirty="0">
                <a:solidFill>
                  <a:schemeClr val="tx2"/>
                </a:solidFill>
                <a:latin typeface="Poppins" panose="00000500000000000000" pitchFamily="2" charset="0"/>
                <a:ea typeface="League Spartan" charset="0"/>
                <a:cs typeface="Poppins" panose="00000500000000000000" pitchFamily="2" charset="0"/>
              </a:rPr>
              <a:t>COMPLEX RULES OF ORIGIN &amp; WEAK CUSTOMS</a:t>
            </a:r>
          </a:p>
        </p:txBody>
      </p:sp>
      <p:sp>
        <p:nvSpPr>
          <p:cNvPr id="12" name="Subtitle 2">
            <a:extLst>
              <a:ext uri="{FF2B5EF4-FFF2-40B4-BE49-F238E27FC236}">
                <a16:creationId xmlns:a16="http://schemas.microsoft.com/office/drawing/2014/main" id="{060279A3-AB1E-AD02-319B-6F4D75CB28EC}"/>
              </a:ext>
            </a:extLst>
          </p:cNvPr>
          <p:cNvSpPr txBox="1">
            <a:spLocks/>
          </p:cNvSpPr>
          <p:nvPr/>
        </p:nvSpPr>
        <p:spPr>
          <a:xfrm>
            <a:off x="866358" y="3633854"/>
            <a:ext cx="4398201" cy="498598"/>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72800" indent="-172800" algn="l">
              <a:lnSpc>
                <a:spcPct val="100000"/>
              </a:lnSpc>
              <a:buFont typeface="Arial" panose="020B0604020202020204" pitchFamily="34" charset="0"/>
              <a:buChar char="•"/>
            </a:pPr>
            <a:r>
              <a:rPr lang="en-GB" sz="1200" dirty="0">
                <a:solidFill>
                  <a:schemeClr val="tx1"/>
                </a:solidFill>
                <a:latin typeface="Poppins" panose="00000500000000000000" pitchFamily="2" charset="0"/>
                <a:ea typeface="Lato Light" panose="020F0502020204030203" pitchFamily="34" charset="0"/>
                <a:cs typeface="Poppins" panose="00000500000000000000" pitchFamily="2" charset="0"/>
              </a:rPr>
              <a:t>Cumbersome origin verification</a:t>
            </a:r>
          </a:p>
          <a:p>
            <a:pPr marL="171450" indent="-171450" algn="l">
              <a:lnSpc>
                <a:spcPct val="100000"/>
              </a:lnSpc>
              <a:buFont typeface="Wingdings" pitchFamily="2" charset="2"/>
              <a:buChar char="ü"/>
              <a:defRPr/>
            </a:pPr>
            <a:r>
              <a:rPr lang="en-US" sz="1200" b="1" dirty="0">
                <a:latin typeface="Poppins" pitchFamily="2" charset="77"/>
                <a:cs typeface="Poppins" pitchFamily="2" charset="77"/>
              </a:rPr>
              <a:t>Ameliorate traceability  systems</a:t>
            </a:r>
          </a:p>
        </p:txBody>
      </p:sp>
      <p:sp>
        <p:nvSpPr>
          <p:cNvPr id="13" name="Rectangle 12">
            <a:extLst>
              <a:ext uri="{FF2B5EF4-FFF2-40B4-BE49-F238E27FC236}">
                <a16:creationId xmlns:a16="http://schemas.microsoft.com/office/drawing/2014/main" id="{0AD2C45F-8213-A12B-6937-D0FBB0073C18}"/>
              </a:ext>
            </a:extLst>
          </p:cNvPr>
          <p:cNvSpPr/>
          <p:nvPr/>
        </p:nvSpPr>
        <p:spPr>
          <a:xfrm rot="5400000">
            <a:off x="2392302" y="2902964"/>
            <a:ext cx="1612025" cy="482381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14" name="Rectangle 13">
            <a:extLst>
              <a:ext uri="{FF2B5EF4-FFF2-40B4-BE49-F238E27FC236}">
                <a16:creationId xmlns:a16="http://schemas.microsoft.com/office/drawing/2014/main" id="{774C00FE-74BD-2679-BD38-985B86CFDF55}"/>
              </a:ext>
            </a:extLst>
          </p:cNvPr>
          <p:cNvSpPr/>
          <p:nvPr/>
        </p:nvSpPr>
        <p:spPr>
          <a:xfrm>
            <a:off x="786407" y="4508855"/>
            <a:ext cx="136979" cy="432702"/>
          </a:xfrm>
          <a:prstGeom prst="rect">
            <a:avLst/>
          </a:prstGeom>
          <a:solidFill>
            <a:srgbClr val="2E37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5" name="TextBox 14">
            <a:extLst>
              <a:ext uri="{FF2B5EF4-FFF2-40B4-BE49-F238E27FC236}">
                <a16:creationId xmlns:a16="http://schemas.microsoft.com/office/drawing/2014/main" id="{D646F71D-F2A0-CB3A-0896-445229B7DA38}"/>
              </a:ext>
            </a:extLst>
          </p:cNvPr>
          <p:cNvSpPr txBox="1"/>
          <p:nvPr/>
        </p:nvSpPr>
        <p:spPr>
          <a:xfrm>
            <a:off x="952069" y="4580013"/>
            <a:ext cx="4312491" cy="307777"/>
          </a:xfrm>
          <a:prstGeom prst="rect">
            <a:avLst/>
          </a:prstGeom>
          <a:noFill/>
        </p:spPr>
        <p:txBody>
          <a:bodyPr wrap="square" rtlCol="0" anchor="ctr" anchorCtr="0">
            <a:spAutoFit/>
          </a:bodyPr>
          <a:lstStyle/>
          <a:p>
            <a:r>
              <a:rPr lang="en-US" sz="1400" b="1" dirty="0">
                <a:solidFill>
                  <a:schemeClr val="tx2"/>
                </a:solidFill>
                <a:latin typeface="Poppins" panose="00000500000000000000" pitchFamily="2" charset="0"/>
                <a:ea typeface="League Spartan" charset="0"/>
                <a:cs typeface="Poppins" panose="00000500000000000000" pitchFamily="2" charset="0"/>
              </a:rPr>
              <a:t>COMPETITION WITH LOCAL MARKETS</a:t>
            </a:r>
          </a:p>
        </p:txBody>
      </p:sp>
      <p:sp>
        <p:nvSpPr>
          <p:cNvPr id="16" name="Subtitle 2">
            <a:extLst>
              <a:ext uri="{FF2B5EF4-FFF2-40B4-BE49-F238E27FC236}">
                <a16:creationId xmlns:a16="http://schemas.microsoft.com/office/drawing/2014/main" id="{DA3E28ED-F9D0-6CC4-34B7-338084303C68}"/>
              </a:ext>
            </a:extLst>
          </p:cNvPr>
          <p:cNvSpPr txBox="1">
            <a:spLocks/>
          </p:cNvSpPr>
          <p:nvPr/>
        </p:nvSpPr>
        <p:spPr>
          <a:xfrm>
            <a:off x="866357" y="4914015"/>
            <a:ext cx="4489413" cy="1052596"/>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72800" indent="-172800" algn="l">
              <a:lnSpc>
                <a:spcPct val="100000"/>
              </a:lnSpc>
              <a:buFont typeface="Arial" panose="020B0604020202020204" pitchFamily="34" charset="0"/>
              <a:buChar char="•"/>
            </a:pPr>
            <a:r>
              <a:rPr lang="en-GB" sz="1200" dirty="0">
                <a:solidFill>
                  <a:schemeClr val="tx1"/>
                </a:solidFill>
                <a:latin typeface="Poppins" panose="00000500000000000000" pitchFamily="2" charset="0"/>
                <a:ea typeface="Lato Light" panose="020F0502020204030203" pitchFamily="34" charset="0"/>
                <a:cs typeface="Poppins" panose="00000500000000000000" pitchFamily="2" charset="0"/>
              </a:rPr>
              <a:t>Domestic industry concerns on price and volume competition</a:t>
            </a:r>
          </a:p>
          <a:p>
            <a:pPr marL="171450" indent="-171450" algn="l">
              <a:lnSpc>
                <a:spcPct val="100000"/>
              </a:lnSpc>
              <a:buFont typeface="Wingdings" pitchFamily="2" charset="2"/>
              <a:buChar char="ü"/>
              <a:defRPr/>
            </a:pPr>
            <a:r>
              <a:rPr lang="en-GB" sz="1200" b="1" dirty="0">
                <a:latin typeface="Poppins" pitchFamily="2" charset="77"/>
                <a:cs typeface="Poppins" pitchFamily="2" charset="77"/>
              </a:rPr>
              <a:t>Strengthen supplier development + subcontracting-outsourcing industrial and services activities  between SEZ companies and SMEs</a:t>
            </a:r>
          </a:p>
        </p:txBody>
      </p:sp>
      <p:sp>
        <p:nvSpPr>
          <p:cNvPr id="18" name="Rectangle 17">
            <a:extLst>
              <a:ext uri="{FF2B5EF4-FFF2-40B4-BE49-F238E27FC236}">
                <a16:creationId xmlns:a16="http://schemas.microsoft.com/office/drawing/2014/main" id="{3B3BF358-4564-47B4-75E4-C48B6A734351}"/>
              </a:ext>
            </a:extLst>
          </p:cNvPr>
          <p:cNvSpPr/>
          <p:nvPr/>
        </p:nvSpPr>
        <p:spPr>
          <a:xfrm rot="5400000">
            <a:off x="7862063" y="-287073"/>
            <a:ext cx="973956" cy="482382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21" name="Rectangle 20">
            <a:extLst>
              <a:ext uri="{FF2B5EF4-FFF2-40B4-BE49-F238E27FC236}">
                <a16:creationId xmlns:a16="http://schemas.microsoft.com/office/drawing/2014/main" id="{ED8C68DA-BBFD-68AD-81F1-6B0DDFEB431A}"/>
              </a:ext>
            </a:extLst>
          </p:cNvPr>
          <p:cNvSpPr/>
          <p:nvPr/>
        </p:nvSpPr>
        <p:spPr>
          <a:xfrm>
            <a:off x="5941799" y="1627392"/>
            <a:ext cx="136979" cy="4327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3" name="TextBox 22">
            <a:extLst>
              <a:ext uri="{FF2B5EF4-FFF2-40B4-BE49-F238E27FC236}">
                <a16:creationId xmlns:a16="http://schemas.microsoft.com/office/drawing/2014/main" id="{EFCB49E1-D872-B279-2B0D-93B53003F1AE}"/>
              </a:ext>
            </a:extLst>
          </p:cNvPr>
          <p:cNvSpPr txBox="1"/>
          <p:nvPr/>
        </p:nvSpPr>
        <p:spPr>
          <a:xfrm>
            <a:off x="6096000" y="1601292"/>
            <a:ext cx="4309433" cy="523220"/>
          </a:xfrm>
          <a:prstGeom prst="rect">
            <a:avLst/>
          </a:prstGeom>
          <a:noFill/>
        </p:spPr>
        <p:txBody>
          <a:bodyPr wrap="square" rtlCol="0" anchor="ctr" anchorCtr="0">
            <a:spAutoFit/>
          </a:bodyPr>
          <a:lstStyle/>
          <a:p>
            <a:r>
              <a:rPr lang="en-US" sz="1400" b="1" dirty="0">
                <a:solidFill>
                  <a:schemeClr val="tx2"/>
                </a:solidFill>
                <a:latin typeface="Poppins" panose="00000500000000000000" pitchFamily="2" charset="0"/>
                <a:ea typeface="League Spartan" charset="0"/>
                <a:cs typeface="Poppins" panose="00000500000000000000" pitchFamily="2" charset="0"/>
              </a:rPr>
              <a:t>RULES OF ORIGIN</a:t>
            </a:r>
          </a:p>
          <a:p>
            <a:r>
              <a:rPr lang="en-US" sz="1400" b="1" dirty="0">
                <a:solidFill>
                  <a:schemeClr val="tx2"/>
                </a:solidFill>
                <a:latin typeface="Poppins" panose="00000500000000000000" pitchFamily="2" charset="0"/>
                <a:ea typeface="League Spartan" charset="0"/>
                <a:cs typeface="Poppins" panose="00000500000000000000" pitchFamily="2" charset="0"/>
              </a:rPr>
              <a:t>(MINISTERIAL REGULATION 1/2023)</a:t>
            </a:r>
          </a:p>
        </p:txBody>
      </p:sp>
      <p:sp>
        <p:nvSpPr>
          <p:cNvPr id="24" name="Subtitle 2">
            <a:extLst>
              <a:ext uri="{FF2B5EF4-FFF2-40B4-BE49-F238E27FC236}">
                <a16:creationId xmlns:a16="http://schemas.microsoft.com/office/drawing/2014/main" id="{1F6F2D9F-2DF6-187E-30CB-300A16DB092A}"/>
              </a:ext>
            </a:extLst>
          </p:cNvPr>
          <p:cNvSpPr txBox="1">
            <a:spLocks/>
          </p:cNvSpPr>
          <p:nvPr/>
        </p:nvSpPr>
        <p:spPr>
          <a:xfrm>
            <a:off x="6010289" y="2043015"/>
            <a:ext cx="4536308" cy="461665"/>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72800" indent="-172800" algn="l">
              <a:lnSpc>
                <a:spcPct val="100000"/>
              </a:lnSpc>
              <a:buFont typeface="Arial" panose="020B0604020202020204" pitchFamily="34" charset="0"/>
              <a:buChar char="•"/>
            </a:pPr>
            <a:r>
              <a:rPr lang="en-GB" sz="1200" dirty="0">
                <a:solidFill>
                  <a:schemeClr val="tx1"/>
                </a:solidFill>
                <a:latin typeface="Poppins" panose="00000500000000000000" pitchFamily="2" charset="0"/>
                <a:ea typeface="Lato Light" panose="020F0502020204030203" pitchFamily="34" charset="0"/>
                <a:cs typeface="Poppins" panose="00000500000000000000" pitchFamily="2" charset="0"/>
              </a:rPr>
              <a:t>SEZ goods qualify for AfCFTA tariff preferences only if they meet defined origin criteria</a:t>
            </a:r>
          </a:p>
        </p:txBody>
      </p:sp>
      <p:sp>
        <p:nvSpPr>
          <p:cNvPr id="28" name="Rectangle 27">
            <a:extLst>
              <a:ext uri="{FF2B5EF4-FFF2-40B4-BE49-F238E27FC236}">
                <a16:creationId xmlns:a16="http://schemas.microsoft.com/office/drawing/2014/main" id="{2818FCCE-DE74-329F-7859-DC5B9786BEAE}"/>
              </a:ext>
            </a:extLst>
          </p:cNvPr>
          <p:cNvSpPr/>
          <p:nvPr/>
        </p:nvSpPr>
        <p:spPr>
          <a:xfrm rot="5400000">
            <a:off x="7673764" y="1048328"/>
            <a:ext cx="1344435" cy="482382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29" name="Rectangle 28">
            <a:extLst>
              <a:ext uri="{FF2B5EF4-FFF2-40B4-BE49-F238E27FC236}">
                <a16:creationId xmlns:a16="http://schemas.microsoft.com/office/drawing/2014/main" id="{3F6A4740-FB0D-5152-71ED-D839CB531EE8}"/>
              </a:ext>
            </a:extLst>
          </p:cNvPr>
          <p:cNvSpPr/>
          <p:nvPr/>
        </p:nvSpPr>
        <p:spPr>
          <a:xfrm>
            <a:off x="5938741" y="2777553"/>
            <a:ext cx="136979" cy="4327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0" name="TextBox 29">
            <a:extLst>
              <a:ext uri="{FF2B5EF4-FFF2-40B4-BE49-F238E27FC236}">
                <a16:creationId xmlns:a16="http://schemas.microsoft.com/office/drawing/2014/main" id="{A3F723FA-F6BF-764B-C685-2B1B805F74EE}"/>
              </a:ext>
            </a:extLst>
          </p:cNvPr>
          <p:cNvSpPr txBox="1"/>
          <p:nvPr/>
        </p:nvSpPr>
        <p:spPr>
          <a:xfrm>
            <a:off x="6092942" y="2859174"/>
            <a:ext cx="4312491" cy="307777"/>
          </a:xfrm>
          <a:prstGeom prst="rect">
            <a:avLst/>
          </a:prstGeom>
          <a:noFill/>
        </p:spPr>
        <p:txBody>
          <a:bodyPr wrap="square" rtlCol="0" anchor="ctr" anchorCtr="0">
            <a:spAutoFit/>
          </a:bodyPr>
          <a:lstStyle/>
          <a:p>
            <a:r>
              <a:rPr lang="en-US" sz="1400" b="1" dirty="0">
                <a:solidFill>
                  <a:schemeClr val="tx2"/>
                </a:solidFill>
                <a:latin typeface="Poppins" panose="00000500000000000000" pitchFamily="2" charset="0"/>
                <a:ea typeface="League Spartan" charset="0"/>
                <a:cs typeface="Poppins" panose="00000500000000000000" pitchFamily="2" charset="0"/>
              </a:rPr>
              <a:t>SEZ REGISTRATION &amp; COMPLIANCE</a:t>
            </a:r>
          </a:p>
        </p:txBody>
      </p:sp>
      <p:sp>
        <p:nvSpPr>
          <p:cNvPr id="31" name="Subtitle 2">
            <a:extLst>
              <a:ext uri="{FF2B5EF4-FFF2-40B4-BE49-F238E27FC236}">
                <a16:creationId xmlns:a16="http://schemas.microsoft.com/office/drawing/2014/main" id="{7F797138-EB78-1B44-3573-1889E4D9E946}"/>
              </a:ext>
            </a:extLst>
          </p:cNvPr>
          <p:cNvSpPr txBox="1">
            <a:spLocks/>
          </p:cNvSpPr>
          <p:nvPr/>
        </p:nvSpPr>
        <p:spPr>
          <a:xfrm>
            <a:off x="6007231" y="3193176"/>
            <a:ext cx="4539366" cy="683264"/>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72800" indent="-172800" algn="l">
              <a:lnSpc>
                <a:spcPct val="100000"/>
              </a:lnSpc>
              <a:buFont typeface="Arial" panose="020B0604020202020204" pitchFamily="34" charset="0"/>
              <a:buChar char="•"/>
            </a:pPr>
            <a:r>
              <a:rPr lang="en-GB" sz="1200" dirty="0">
                <a:solidFill>
                  <a:schemeClr val="tx1"/>
                </a:solidFill>
                <a:latin typeface="Poppins" panose="00000500000000000000" pitchFamily="2" charset="0"/>
                <a:ea typeface="Lato Light" panose="020F0502020204030203" pitchFamily="34" charset="0"/>
                <a:cs typeface="Poppins" panose="00000500000000000000" pitchFamily="2" charset="0"/>
              </a:rPr>
              <a:t>Must register with AfCFTA Secretariat for preferential benefits </a:t>
            </a:r>
          </a:p>
          <a:p>
            <a:pPr marL="172800" indent="-172800" algn="l">
              <a:lnSpc>
                <a:spcPct val="100000"/>
              </a:lnSpc>
              <a:buFont typeface="Arial" panose="020B0604020202020204" pitchFamily="34" charset="0"/>
              <a:buChar char="•"/>
            </a:pPr>
            <a:r>
              <a:rPr lang="en-GB" sz="1200" dirty="0">
                <a:solidFill>
                  <a:schemeClr val="tx1"/>
                </a:solidFill>
                <a:latin typeface="Poppins" panose="00000500000000000000" pitchFamily="2" charset="0"/>
                <a:ea typeface="Lato Light" panose="020F0502020204030203" pitchFamily="34" charset="0"/>
                <a:cs typeface="Poppins" panose="00000500000000000000" pitchFamily="2" charset="0"/>
              </a:rPr>
              <a:t>Ensures SEZ  policy alignment with  AfCFTA regulations</a:t>
            </a:r>
          </a:p>
        </p:txBody>
      </p:sp>
      <p:sp>
        <p:nvSpPr>
          <p:cNvPr id="32" name="Rectangle 31">
            <a:extLst>
              <a:ext uri="{FF2B5EF4-FFF2-40B4-BE49-F238E27FC236}">
                <a16:creationId xmlns:a16="http://schemas.microsoft.com/office/drawing/2014/main" id="{08D11B03-A773-446F-A6F5-836509C8C672}"/>
              </a:ext>
            </a:extLst>
          </p:cNvPr>
          <p:cNvSpPr/>
          <p:nvPr/>
        </p:nvSpPr>
        <p:spPr>
          <a:xfrm rot="5400000">
            <a:off x="7733787" y="2508947"/>
            <a:ext cx="1224392" cy="482382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33" name="Rectangle 32">
            <a:extLst>
              <a:ext uri="{FF2B5EF4-FFF2-40B4-BE49-F238E27FC236}">
                <a16:creationId xmlns:a16="http://schemas.microsoft.com/office/drawing/2014/main" id="{3EE5CD0F-EC3D-9749-1D4A-1F75495EFBBD}"/>
              </a:ext>
            </a:extLst>
          </p:cNvPr>
          <p:cNvSpPr/>
          <p:nvPr/>
        </p:nvSpPr>
        <p:spPr>
          <a:xfrm>
            <a:off x="5938741" y="4298193"/>
            <a:ext cx="136979" cy="4327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4" name="TextBox 33">
            <a:extLst>
              <a:ext uri="{FF2B5EF4-FFF2-40B4-BE49-F238E27FC236}">
                <a16:creationId xmlns:a16="http://schemas.microsoft.com/office/drawing/2014/main" id="{72D9CFE4-F314-E47C-1B10-027A585D91AA}"/>
              </a:ext>
            </a:extLst>
          </p:cNvPr>
          <p:cNvSpPr txBox="1"/>
          <p:nvPr/>
        </p:nvSpPr>
        <p:spPr>
          <a:xfrm>
            <a:off x="6092942" y="4379814"/>
            <a:ext cx="4312491" cy="307777"/>
          </a:xfrm>
          <a:prstGeom prst="rect">
            <a:avLst/>
          </a:prstGeom>
          <a:noFill/>
        </p:spPr>
        <p:txBody>
          <a:bodyPr wrap="square" rtlCol="0" anchor="ctr" anchorCtr="0">
            <a:spAutoFit/>
          </a:bodyPr>
          <a:lstStyle/>
          <a:p>
            <a:r>
              <a:rPr lang="en-US" sz="1400" b="1" dirty="0">
                <a:solidFill>
                  <a:schemeClr val="tx2"/>
                </a:solidFill>
                <a:latin typeface="Poppins" panose="00000500000000000000" pitchFamily="2" charset="0"/>
                <a:ea typeface="League Spartan" charset="0"/>
                <a:cs typeface="Poppins" panose="00000500000000000000" pitchFamily="2" charset="0"/>
              </a:rPr>
              <a:t>TRADE REMEDIES PROTOCOL</a:t>
            </a:r>
          </a:p>
        </p:txBody>
      </p:sp>
      <p:sp>
        <p:nvSpPr>
          <p:cNvPr id="35" name="Subtitle 2">
            <a:extLst>
              <a:ext uri="{FF2B5EF4-FFF2-40B4-BE49-F238E27FC236}">
                <a16:creationId xmlns:a16="http://schemas.microsoft.com/office/drawing/2014/main" id="{74C75042-11A4-0135-BE28-ABB88D39A619}"/>
              </a:ext>
            </a:extLst>
          </p:cNvPr>
          <p:cNvSpPr txBox="1">
            <a:spLocks/>
          </p:cNvSpPr>
          <p:nvPr/>
        </p:nvSpPr>
        <p:spPr>
          <a:xfrm>
            <a:off x="6007231" y="4713816"/>
            <a:ext cx="4539366" cy="646331"/>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72800" indent="-172800" algn="l">
              <a:lnSpc>
                <a:spcPct val="100000"/>
              </a:lnSpc>
              <a:buFont typeface="Arial" panose="020B0604020202020204" pitchFamily="34" charset="0"/>
              <a:buChar char="•"/>
            </a:pPr>
            <a:r>
              <a:rPr lang="en-GB" sz="1200" dirty="0">
                <a:solidFill>
                  <a:schemeClr val="tx1"/>
                </a:solidFill>
                <a:latin typeface="Poppins" panose="00000500000000000000" pitchFamily="2" charset="0"/>
                <a:ea typeface="Lato Light" panose="020F0502020204030203" pitchFamily="34" charset="0"/>
                <a:cs typeface="Poppins" panose="00000500000000000000" pitchFamily="2" charset="0"/>
              </a:rPr>
              <a:t>Allows countries to protect domestic industries from unfair SEZ competition. Balances trade liberalization with safeguards.</a:t>
            </a:r>
          </a:p>
        </p:txBody>
      </p:sp>
      <p:sp>
        <p:nvSpPr>
          <p:cNvPr id="36" name="Rectangle 35">
            <a:extLst>
              <a:ext uri="{FF2B5EF4-FFF2-40B4-BE49-F238E27FC236}">
                <a16:creationId xmlns:a16="http://schemas.microsoft.com/office/drawing/2014/main" id="{C7121427-892B-70C8-5CFD-C017CEC6850B}"/>
              </a:ext>
            </a:extLst>
          </p:cNvPr>
          <p:cNvSpPr/>
          <p:nvPr/>
        </p:nvSpPr>
        <p:spPr>
          <a:xfrm>
            <a:off x="786406" y="1104900"/>
            <a:ext cx="4823819" cy="379853"/>
          </a:xfrm>
          <a:prstGeom prst="rect">
            <a:avLst/>
          </a:prstGeom>
          <a:solidFill>
            <a:srgbClr val="2E379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b="1" dirty="0">
                <a:latin typeface="Poppins" panose="00000500000000000000" pitchFamily="2" charset="0"/>
                <a:cs typeface="Poppins" panose="00000500000000000000" pitchFamily="2" charset="0"/>
              </a:rPr>
              <a:t>CHALLENGES</a:t>
            </a:r>
            <a:endParaRPr lang="en-ZA" sz="1400" b="1" dirty="0">
              <a:latin typeface="Poppins" panose="00000500000000000000" pitchFamily="2" charset="0"/>
              <a:cs typeface="Poppins" panose="00000500000000000000" pitchFamily="2" charset="0"/>
            </a:endParaRPr>
          </a:p>
        </p:txBody>
      </p:sp>
      <p:sp>
        <p:nvSpPr>
          <p:cNvPr id="37" name="Rectangle 36">
            <a:extLst>
              <a:ext uri="{FF2B5EF4-FFF2-40B4-BE49-F238E27FC236}">
                <a16:creationId xmlns:a16="http://schemas.microsoft.com/office/drawing/2014/main" id="{D102CD00-6B5A-5399-E4AB-491E1AD1024E}"/>
              </a:ext>
            </a:extLst>
          </p:cNvPr>
          <p:cNvSpPr/>
          <p:nvPr/>
        </p:nvSpPr>
        <p:spPr>
          <a:xfrm>
            <a:off x="5934075" y="1104900"/>
            <a:ext cx="4823819" cy="379853"/>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b="1" dirty="0">
                <a:latin typeface="Poppins" panose="00000500000000000000" pitchFamily="2" charset="0"/>
                <a:cs typeface="Poppins" panose="00000500000000000000" pitchFamily="2" charset="0"/>
              </a:rPr>
              <a:t>REGULATORY FRAMEWORK</a:t>
            </a:r>
            <a:endParaRPr lang="en-ZA" sz="1400" b="1" dirty="0">
              <a:latin typeface="Poppins" panose="00000500000000000000" pitchFamily="2" charset="0"/>
              <a:cs typeface="Poppins" panose="00000500000000000000" pitchFamily="2" charset="0"/>
            </a:endParaRPr>
          </a:p>
        </p:txBody>
      </p:sp>
      <p:sp>
        <p:nvSpPr>
          <p:cNvPr id="38" name="Rectangle 37">
            <a:extLst>
              <a:ext uri="{FF2B5EF4-FFF2-40B4-BE49-F238E27FC236}">
                <a16:creationId xmlns:a16="http://schemas.microsoft.com/office/drawing/2014/main" id="{8CA3FDDB-58E0-774C-4A00-B13200A700CB}"/>
              </a:ext>
            </a:extLst>
          </p:cNvPr>
          <p:cNvSpPr/>
          <p:nvPr/>
        </p:nvSpPr>
        <p:spPr>
          <a:xfrm>
            <a:off x="0" y="6696075"/>
            <a:ext cx="12192000" cy="161925"/>
          </a:xfrm>
          <a:prstGeom prst="rect">
            <a:avLst/>
          </a:prstGeom>
          <a:solidFill>
            <a:srgbClr val="2E379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24000592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EC9047-99B6-9DBA-8B0A-63881D110A21}"/>
            </a:ext>
          </a:extLst>
        </p:cNvPr>
        <p:cNvGrpSpPr/>
        <p:nvPr/>
      </p:nvGrpSpPr>
      <p:grpSpPr>
        <a:xfrm>
          <a:off x="0" y="0"/>
          <a:ext cx="0" cy="0"/>
          <a:chOff x="0" y="0"/>
          <a:chExt cx="0" cy="0"/>
        </a:xfrm>
      </p:grpSpPr>
      <p:pic>
        <p:nvPicPr>
          <p:cNvPr id="2" name="Picture 3">
            <a:extLst>
              <a:ext uri="{FF2B5EF4-FFF2-40B4-BE49-F238E27FC236}">
                <a16:creationId xmlns:a16="http://schemas.microsoft.com/office/drawing/2014/main" id="{1B493BA8-7C8C-757E-2680-A59C607FE85B}"/>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444286" y="769256"/>
            <a:ext cx="3773152" cy="4207925"/>
          </a:xfrm>
          <a:prstGeom prst="rect">
            <a:avLst/>
          </a:prstGeom>
        </p:spPr>
      </p:pic>
      <p:sp>
        <p:nvSpPr>
          <p:cNvPr id="5" name="TextBox 4">
            <a:extLst>
              <a:ext uri="{FF2B5EF4-FFF2-40B4-BE49-F238E27FC236}">
                <a16:creationId xmlns:a16="http://schemas.microsoft.com/office/drawing/2014/main" id="{A6E1273F-2213-A8D3-4AF5-9C276862A290}"/>
              </a:ext>
            </a:extLst>
          </p:cNvPr>
          <p:cNvSpPr txBox="1"/>
          <p:nvPr/>
        </p:nvSpPr>
        <p:spPr>
          <a:xfrm>
            <a:off x="4636300" y="965200"/>
            <a:ext cx="3184351" cy="3785652"/>
          </a:xfrm>
          <a:prstGeom prst="rect">
            <a:avLst/>
          </a:prstGeom>
          <a:noFill/>
        </p:spPr>
        <p:txBody>
          <a:bodyPr wrap="square" numCol="1">
            <a:spAutoFit/>
          </a:bodyPr>
          <a:lstStyle/>
          <a:p>
            <a:pPr marL="0" indent="0">
              <a:buNone/>
            </a:pPr>
            <a:r>
              <a:rPr lang="en-US" sz="1200" b="1" dirty="0">
                <a:solidFill>
                  <a:schemeClr val="tx2"/>
                </a:solidFill>
                <a:latin typeface="Poppins" panose="00000500000000000000" pitchFamily="2" charset="0"/>
                <a:ea typeface="Noto Sans"/>
                <a:cs typeface="Poppins" panose="00000500000000000000" pitchFamily="2" charset="0"/>
              </a:rPr>
              <a:t>1. Abidjan-Lagos</a:t>
            </a:r>
            <a:br>
              <a:rPr lang="en-US" sz="1200" dirty="0">
                <a:latin typeface="Poppins" panose="00000500000000000000" pitchFamily="2" charset="0"/>
                <a:cs typeface="Poppins" panose="00000500000000000000" pitchFamily="2" charset="0"/>
              </a:rPr>
            </a:br>
            <a:r>
              <a:rPr lang="en-US" sz="1200" dirty="0">
                <a:latin typeface="Poppins" panose="00000500000000000000" pitchFamily="2" charset="0"/>
                <a:ea typeface="Noto Sans"/>
                <a:cs typeface="Poppins" panose="00000500000000000000" pitchFamily="2" charset="0"/>
              </a:rPr>
              <a:t>West Africa: Côte d’Ivoire, Ghana, Togo, Benin, Nigeria</a:t>
            </a:r>
          </a:p>
          <a:p>
            <a:pPr marL="0" indent="0">
              <a:buNone/>
            </a:pPr>
            <a:r>
              <a:rPr lang="en-US" sz="1200" b="1" dirty="0">
                <a:solidFill>
                  <a:schemeClr val="tx2"/>
                </a:solidFill>
                <a:latin typeface="Poppins" panose="00000500000000000000" pitchFamily="2" charset="0"/>
                <a:ea typeface="Noto Sans"/>
                <a:cs typeface="Poppins" panose="00000500000000000000" pitchFamily="2" charset="0"/>
              </a:rPr>
              <a:t>2. Abidjan-Ouagadougou </a:t>
            </a:r>
            <a:br>
              <a:rPr lang="en-US" sz="1200" dirty="0">
                <a:latin typeface="Poppins" panose="00000500000000000000" pitchFamily="2" charset="0"/>
                <a:cs typeface="Poppins" panose="00000500000000000000" pitchFamily="2" charset="0"/>
              </a:rPr>
            </a:br>
            <a:r>
              <a:rPr lang="en-US" sz="1200" dirty="0">
                <a:latin typeface="Poppins" panose="00000500000000000000" pitchFamily="2" charset="0"/>
                <a:ea typeface="Noto Sans"/>
                <a:cs typeface="Poppins" panose="00000500000000000000" pitchFamily="2" charset="0"/>
              </a:rPr>
              <a:t>West Africa: Côte d’Ivoire, Burkina Faso</a:t>
            </a:r>
          </a:p>
          <a:p>
            <a:pPr marL="0" indent="0">
              <a:buNone/>
            </a:pPr>
            <a:r>
              <a:rPr lang="en-US" sz="1200" b="1" dirty="0">
                <a:solidFill>
                  <a:schemeClr val="tx2"/>
                </a:solidFill>
                <a:latin typeface="Poppins" panose="00000500000000000000" pitchFamily="2" charset="0"/>
                <a:ea typeface="Noto Sans"/>
                <a:cs typeface="Poppins" panose="00000500000000000000" pitchFamily="2" charset="0"/>
              </a:rPr>
              <a:t>3. Dakar-Abidjan </a:t>
            </a:r>
            <a:br>
              <a:rPr lang="en-US" sz="1200" dirty="0">
                <a:latin typeface="Poppins" panose="00000500000000000000" pitchFamily="2" charset="0"/>
                <a:cs typeface="Poppins" panose="00000500000000000000" pitchFamily="2" charset="0"/>
              </a:rPr>
            </a:br>
            <a:r>
              <a:rPr lang="en-US" sz="1200" dirty="0">
                <a:latin typeface="Poppins" panose="00000500000000000000" pitchFamily="2" charset="0"/>
                <a:ea typeface="Noto Sans"/>
                <a:cs typeface="Poppins" panose="00000500000000000000" pitchFamily="2" charset="0"/>
              </a:rPr>
              <a:t>West Africa: Mauritania, Senegal, Gambia, Guinea-Bissau, Guinea, Sierra Leone, Liberia, Côte d’Ivoire, Cabo Verde</a:t>
            </a:r>
          </a:p>
          <a:p>
            <a:pPr marL="0" indent="0">
              <a:buNone/>
            </a:pPr>
            <a:r>
              <a:rPr lang="en-US" sz="1200" b="1" dirty="0">
                <a:solidFill>
                  <a:schemeClr val="tx2"/>
                </a:solidFill>
                <a:latin typeface="Poppins" panose="00000500000000000000" pitchFamily="2" charset="0"/>
                <a:ea typeface="Noto Sans"/>
                <a:cs typeface="Poppins" panose="00000500000000000000" pitchFamily="2" charset="0"/>
              </a:rPr>
              <a:t>4. Cotonou-Niamey </a:t>
            </a:r>
            <a:br>
              <a:rPr lang="en-US" sz="1200" dirty="0">
                <a:solidFill>
                  <a:srgbClr val="7030A0"/>
                </a:solidFill>
                <a:latin typeface="Poppins" panose="00000500000000000000" pitchFamily="2" charset="0"/>
                <a:cs typeface="Poppins" panose="00000500000000000000" pitchFamily="2" charset="0"/>
              </a:rPr>
            </a:br>
            <a:r>
              <a:rPr lang="en-US" sz="1200" dirty="0">
                <a:latin typeface="Poppins" panose="00000500000000000000" pitchFamily="2" charset="0"/>
                <a:ea typeface="Noto Sans"/>
                <a:cs typeface="Poppins" panose="00000500000000000000" pitchFamily="2" charset="0"/>
              </a:rPr>
              <a:t>West Africa: Benin, Niger</a:t>
            </a:r>
          </a:p>
          <a:p>
            <a:pPr marL="0" indent="0">
              <a:buNone/>
            </a:pPr>
            <a:r>
              <a:rPr lang="en-US" sz="1200" b="1" dirty="0">
                <a:solidFill>
                  <a:schemeClr val="tx2"/>
                </a:solidFill>
                <a:latin typeface="Poppins" panose="00000500000000000000" pitchFamily="2" charset="0"/>
                <a:ea typeface="Noto Sans"/>
                <a:cs typeface="Poppins" panose="00000500000000000000" pitchFamily="2" charset="0"/>
              </a:rPr>
              <a:t>5. Libreville-Kribi-Douala-N’Djamena</a:t>
            </a:r>
            <a:br>
              <a:rPr lang="en-US" sz="1200" dirty="0">
                <a:latin typeface="Poppins" panose="00000500000000000000" pitchFamily="2" charset="0"/>
                <a:cs typeface="Poppins" panose="00000500000000000000" pitchFamily="2" charset="0"/>
              </a:rPr>
            </a:br>
            <a:r>
              <a:rPr lang="en-US" sz="1200" dirty="0">
                <a:latin typeface="Poppins" panose="00000500000000000000" pitchFamily="2" charset="0"/>
                <a:ea typeface="Noto Sans"/>
                <a:cs typeface="Poppins" panose="00000500000000000000" pitchFamily="2" charset="0"/>
              </a:rPr>
              <a:t>Central Africa: Gabon, Equatorial Guinea, Cameroon, Chad, São Tomé and Príncipe</a:t>
            </a:r>
          </a:p>
          <a:p>
            <a:pPr marL="0" indent="0">
              <a:buNone/>
            </a:pPr>
            <a:r>
              <a:rPr lang="en-US" sz="1200" b="1" dirty="0">
                <a:solidFill>
                  <a:schemeClr val="tx2"/>
                </a:solidFill>
                <a:latin typeface="Poppins" panose="00000500000000000000" pitchFamily="2" charset="0"/>
                <a:ea typeface="Noto Sans"/>
                <a:cs typeface="Poppins" panose="00000500000000000000" pitchFamily="2" charset="0"/>
              </a:rPr>
              <a:t>6. Douala-Kribi-Kampala</a:t>
            </a:r>
            <a:br>
              <a:rPr lang="en-US" sz="1200" dirty="0">
                <a:latin typeface="Poppins" panose="00000500000000000000" pitchFamily="2" charset="0"/>
                <a:cs typeface="Poppins" panose="00000500000000000000" pitchFamily="2" charset="0"/>
              </a:rPr>
            </a:br>
            <a:r>
              <a:rPr lang="en-US" sz="1200" dirty="0">
                <a:latin typeface="Poppins" panose="00000500000000000000" pitchFamily="2" charset="0"/>
                <a:ea typeface="Noto Sans"/>
                <a:cs typeface="Poppins" panose="00000500000000000000" pitchFamily="2" charset="0"/>
              </a:rPr>
              <a:t>Central Africa: Cameroon, Central African Republic, Democratic Republic of the Congo, Uganda</a:t>
            </a:r>
            <a:endParaRPr lang="en-US" sz="1200" b="1" dirty="0">
              <a:solidFill>
                <a:srgbClr val="18B8A6"/>
              </a:solidFill>
              <a:latin typeface="Poppins" panose="00000500000000000000" pitchFamily="2" charset="0"/>
              <a:ea typeface="Noto Sans"/>
              <a:cs typeface="Poppins" panose="00000500000000000000" pitchFamily="2" charset="0"/>
            </a:endParaRPr>
          </a:p>
        </p:txBody>
      </p:sp>
      <p:sp>
        <p:nvSpPr>
          <p:cNvPr id="7" name="TextBox 6">
            <a:extLst>
              <a:ext uri="{FF2B5EF4-FFF2-40B4-BE49-F238E27FC236}">
                <a16:creationId xmlns:a16="http://schemas.microsoft.com/office/drawing/2014/main" id="{F6614B44-4B19-0A50-6EE6-5A8E426029DB}"/>
              </a:ext>
            </a:extLst>
          </p:cNvPr>
          <p:cNvSpPr txBox="1"/>
          <p:nvPr/>
        </p:nvSpPr>
        <p:spPr>
          <a:xfrm>
            <a:off x="8239514" y="965200"/>
            <a:ext cx="3463710" cy="3785652"/>
          </a:xfrm>
          <a:prstGeom prst="rect">
            <a:avLst/>
          </a:prstGeom>
          <a:noFill/>
        </p:spPr>
        <p:txBody>
          <a:bodyPr wrap="square">
            <a:spAutoFit/>
          </a:bodyPr>
          <a:lstStyle/>
          <a:p>
            <a:pPr marL="0" indent="0">
              <a:buNone/>
            </a:pPr>
            <a:r>
              <a:rPr lang="en-US" sz="1200" b="1" dirty="0">
                <a:solidFill>
                  <a:schemeClr val="tx2"/>
                </a:solidFill>
                <a:latin typeface="Noto Sans"/>
                <a:ea typeface="Noto Sans"/>
                <a:cs typeface="Noto Sans"/>
              </a:rPr>
              <a:t>7. Dar es Salaam-Nairobi-Addis Ababa-Berbera-Djibouti</a:t>
            </a:r>
            <a:br>
              <a:rPr lang="en-US" sz="1200" dirty="0"/>
            </a:br>
            <a:r>
              <a:rPr lang="en-US" sz="1200" dirty="0">
                <a:latin typeface="Noto Sans"/>
                <a:ea typeface="Noto Sans"/>
                <a:cs typeface="Noto Sans"/>
              </a:rPr>
              <a:t>East Africa: Tanzania, Kenya, Ethiopia, Somalia, Djibouti</a:t>
            </a:r>
          </a:p>
          <a:p>
            <a:pPr marL="0" indent="0">
              <a:buNone/>
            </a:pPr>
            <a:r>
              <a:rPr lang="en-US" sz="1200" b="1" dirty="0">
                <a:solidFill>
                  <a:schemeClr val="tx2"/>
                </a:solidFill>
                <a:latin typeface="Noto Sans"/>
                <a:ea typeface="Noto Sans"/>
                <a:cs typeface="Noto Sans"/>
              </a:rPr>
              <a:t>8. Mombasa-Kisangani </a:t>
            </a:r>
            <a:br>
              <a:rPr lang="en-US" sz="1200" dirty="0"/>
            </a:br>
            <a:r>
              <a:rPr lang="en-US" sz="1200" dirty="0">
                <a:latin typeface="Noto Sans"/>
                <a:ea typeface="Noto Sans"/>
                <a:cs typeface="Noto Sans"/>
              </a:rPr>
              <a:t>East Africa: Kenya, Uganda, Rwanda, Democratic Republic of the Congo</a:t>
            </a:r>
          </a:p>
          <a:p>
            <a:pPr marL="0" indent="0">
              <a:buNone/>
            </a:pPr>
            <a:r>
              <a:rPr lang="en-US" sz="1200" b="1" dirty="0">
                <a:solidFill>
                  <a:schemeClr val="tx2"/>
                </a:solidFill>
                <a:latin typeface="Noto Sans"/>
                <a:ea typeface="Noto Sans"/>
                <a:cs typeface="Noto Sans"/>
              </a:rPr>
              <a:t>9. Maputo-Gaborone-Walvis Bay </a:t>
            </a:r>
            <a:br>
              <a:rPr lang="en-US" sz="1200" dirty="0"/>
            </a:br>
            <a:r>
              <a:rPr lang="en-US" sz="1200" dirty="0">
                <a:latin typeface="Noto Sans"/>
                <a:ea typeface="Noto Sans"/>
                <a:cs typeface="Noto Sans"/>
              </a:rPr>
              <a:t>Southern Africa: Mozambique, South Africa, Eswatini, Botswana, Namibia</a:t>
            </a:r>
          </a:p>
          <a:p>
            <a:pPr marL="0" indent="0">
              <a:buNone/>
            </a:pPr>
            <a:r>
              <a:rPr lang="en-US" sz="1200" b="1" dirty="0">
                <a:solidFill>
                  <a:schemeClr val="tx2"/>
                </a:solidFill>
                <a:latin typeface="Noto Sans"/>
                <a:ea typeface="Noto Sans"/>
                <a:cs typeface="Noto Sans"/>
              </a:rPr>
              <a:t>10. Durban-Lusaka-Lubumbashi</a:t>
            </a:r>
            <a:br>
              <a:rPr lang="en-US" sz="1200" b="1" dirty="0"/>
            </a:br>
            <a:r>
              <a:rPr lang="en-US" sz="1200" dirty="0">
                <a:latin typeface="Noto Sans"/>
                <a:ea typeface="Noto Sans"/>
                <a:cs typeface="Noto Sans"/>
              </a:rPr>
              <a:t>Southern Africa: South Africa, Botswana, Zimbabwe, Zambia</a:t>
            </a:r>
          </a:p>
          <a:p>
            <a:pPr marL="0" indent="0">
              <a:buNone/>
            </a:pPr>
            <a:r>
              <a:rPr lang="en-US" sz="1200" b="1" dirty="0">
                <a:solidFill>
                  <a:schemeClr val="tx2"/>
                </a:solidFill>
                <a:latin typeface="Noto Sans"/>
                <a:ea typeface="Noto Sans"/>
                <a:cs typeface="Noto Sans"/>
              </a:rPr>
              <a:t>11. Cairo-Khartoum-Juba-Kampala</a:t>
            </a:r>
            <a:br>
              <a:rPr lang="en-US" sz="1200" dirty="0"/>
            </a:br>
            <a:r>
              <a:rPr lang="en-US" sz="1200" dirty="0">
                <a:latin typeface="Noto Sans"/>
                <a:ea typeface="Noto Sans"/>
                <a:cs typeface="Noto Sans"/>
              </a:rPr>
              <a:t>North and East Africa: Egypt, Soudan, South Sudan, Uganda</a:t>
            </a:r>
          </a:p>
          <a:p>
            <a:pPr marL="0" indent="0">
              <a:buNone/>
            </a:pPr>
            <a:r>
              <a:rPr lang="en-US" sz="1200" b="1" dirty="0">
                <a:solidFill>
                  <a:schemeClr val="tx2"/>
                </a:solidFill>
                <a:latin typeface="Noto Sans"/>
                <a:ea typeface="Noto Sans"/>
                <a:cs typeface="Noto Sans"/>
              </a:rPr>
              <a:t>12. Lobito-Kolwezi-Lubumbashi/Solwezi-Ndola</a:t>
            </a:r>
            <a:br>
              <a:rPr lang="en-US" sz="1200" dirty="0"/>
            </a:br>
            <a:r>
              <a:rPr lang="en-US" sz="1200" dirty="0">
                <a:latin typeface="Noto Sans"/>
                <a:ea typeface="Noto Sans"/>
                <a:cs typeface="Noto Sans"/>
              </a:rPr>
              <a:t>Southern and Central Africa: Angola, Democratic Republic of the Congo, Zambia </a:t>
            </a:r>
          </a:p>
        </p:txBody>
      </p:sp>
      <p:grpSp>
        <p:nvGrpSpPr>
          <p:cNvPr id="11" name="Group 10">
            <a:extLst>
              <a:ext uri="{FF2B5EF4-FFF2-40B4-BE49-F238E27FC236}">
                <a16:creationId xmlns:a16="http://schemas.microsoft.com/office/drawing/2014/main" id="{BD9CCBBA-F3B3-FFCA-0833-D03BB4100E6E}"/>
              </a:ext>
            </a:extLst>
          </p:cNvPr>
          <p:cNvGrpSpPr/>
          <p:nvPr/>
        </p:nvGrpSpPr>
        <p:grpSpPr>
          <a:xfrm>
            <a:off x="634006" y="5054850"/>
            <a:ext cx="11069217" cy="633194"/>
            <a:chOff x="1396006" y="4232726"/>
            <a:chExt cx="11069217" cy="633194"/>
          </a:xfrm>
        </p:grpSpPr>
        <p:sp>
          <p:nvSpPr>
            <p:cNvPr id="13" name="Off-page Connector 9">
              <a:extLst>
                <a:ext uri="{FF2B5EF4-FFF2-40B4-BE49-F238E27FC236}">
                  <a16:creationId xmlns:a16="http://schemas.microsoft.com/office/drawing/2014/main" id="{369D5287-3825-5A2A-772B-AC771D8B7FAA}"/>
                </a:ext>
              </a:extLst>
            </p:cNvPr>
            <p:cNvSpPr/>
            <p:nvPr/>
          </p:nvSpPr>
          <p:spPr>
            <a:xfrm rot="10800000">
              <a:off x="1396006" y="4232726"/>
              <a:ext cx="11069217" cy="633194"/>
            </a:xfrm>
            <a:prstGeom prst="rect">
              <a:avLst/>
            </a:prstGeom>
            <a:solidFill>
              <a:schemeClr val="accent1">
                <a:alpha val="1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pic>
          <p:nvPicPr>
            <p:cNvPr id="17" name="Graphic 16" descr="Warning with solid fill">
              <a:extLst>
                <a:ext uri="{FF2B5EF4-FFF2-40B4-BE49-F238E27FC236}">
                  <a16:creationId xmlns:a16="http://schemas.microsoft.com/office/drawing/2014/main" id="{61A913B3-4995-0FA7-AE09-67AE05975F2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504307" y="4391450"/>
              <a:ext cx="315253" cy="315253"/>
            </a:xfrm>
            <a:prstGeom prst="rect">
              <a:avLst/>
            </a:prstGeom>
          </p:spPr>
        </p:pic>
      </p:grpSp>
      <p:sp>
        <p:nvSpPr>
          <p:cNvPr id="18" name="TextBox 17">
            <a:extLst>
              <a:ext uri="{FF2B5EF4-FFF2-40B4-BE49-F238E27FC236}">
                <a16:creationId xmlns:a16="http://schemas.microsoft.com/office/drawing/2014/main" id="{6DAB4A72-8C82-168B-7708-6B1891700C83}"/>
              </a:ext>
            </a:extLst>
          </p:cNvPr>
          <p:cNvSpPr txBox="1"/>
          <p:nvPr/>
        </p:nvSpPr>
        <p:spPr>
          <a:xfrm>
            <a:off x="1057560" y="5140367"/>
            <a:ext cx="10645664" cy="461665"/>
          </a:xfrm>
          <a:prstGeom prst="rect">
            <a:avLst/>
          </a:prstGeom>
          <a:noFill/>
        </p:spPr>
        <p:txBody>
          <a:bodyPr wrap="square" rtlCol="0">
            <a:spAutoFit/>
          </a:bodyPr>
          <a:lstStyle/>
          <a:p>
            <a:r>
              <a:rPr lang="en-GB" sz="1200" dirty="0">
                <a:solidFill>
                  <a:srgbClr val="FF0000"/>
                </a:solidFill>
                <a:latin typeface="Poppins" pitchFamily="2" charset="77"/>
                <a:cs typeface="Poppins" pitchFamily="2" charset="77"/>
              </a:rPr>
              <a:t>75% of trade delays due to weak governance structures, complex border procedures, administrative bottlenecks, inconsistent regulatory enforcement across countries and  Inadequate monitoring and data collection systems preventing performance assessment.</a:t>
            </a:r>
          </a:p>
        </p:txBody>
      </p:sp>
      <p:grpSp>
        <p:nvGrpSpPr>
          <p:cNvPr id="27" name="Group 26">
            <a:extLst>
              <a:ext uri="{FF2B5EF4-FFF2-40B4-BE49-F238E27FC236}">
                <a16:creationId xmlns:a16="http://schemas.microsoft.com/office/drawing/2014/main" id="{92ABE0AB-DE5B-1753-3C54-46056C1410BC}"/>
              </a:ext>
            </a:extLst>
          </p:cNvPr>
          <p:cNvGrpSpPr/>
          <p:nvPr/>
        </p:nvGrpSpPr>
        <p:grpSpPr>
          <a:xfrm>
            <a:off x="634291" y="5773562"/>
            <a:ext cx="11069217" cy="633194"/>
            <a:chOff x="1396006" y="4232726"/>
            <a:chExt cx="11069217" cy="633194"/>
          </a:xfrm>
        </p:grpSpPr>
        <p:sp>
          <p:nvSpPr>
            <p:cNvPr id="28" name="Off-page Connector 9">
              <a:extLst>
                <a:ext uri="{FF2B5EF4-FFF2-40B4-BE49-F238E27FC236}">
                  <a16:creationId xmlns:a16="http://schemas.microsoft.com/office/drawing/2014/main" id="{9020D4DE-3F2E-44DA-C726-C0CCC879E90B}"/>
                </a:ext>
              </a:extLst>
            </p:cNvPr>
            <p:cNvSpPr/>
            <p:nvPr/>
          </p:nvSpPr>
          <p:spPr>
            <a:xfrm rot="10800000">
              <a:off x="1396006" y="4232726"/>
              <a:ext cx="11069217" cy="633194"/>
            </a:xfrm>
            <a:prstGeom prst="rect">
              <a:avLst/>
            </a:prstGeom>
            <a:solidFill>
              <a:schemeClr val="accent1">
                <a:alpha val="1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pic>
          <p:nvPicPr>
            <p:cNvPr id="29" name="Graphic 28" descr="Warning with solid fill">
              <a:extLst>
                <a:ext uri="{FF2B5EF4-FFF2-40B4-BE49-F238E27FC236}">
                  <a16:creationId xmlns:a16="http://schemas.microsoft.com/office/drawing/2014/main" id="{DC0C017F-9A33-C931-3ACA-51259AEB8F4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504307" y="4391450"/>
              <a:ext cx="315253" cy="315253"/>
            </a:xfrm>
            <a:prstGeom prst="rect">
              <a:avLst/>
            </a:prstGeom>
          </p:spPr>
        </p:pic>
      </p:grpSp>
      <p:sp>
        <p:nvSpPr>
          <p:cNvPr id="30" name="TextBox 29">
            <a:extLst>
              <a:ext uri="{FF2B5EF4-FFF2-40B4-BE49-F238E27FC236}">
                <a16:creationId xmlns:a16="http://schemas.microsoft.com/office/drawing/2014/main" id="{D9A2ADEC-72C8-7785-034A-8B582ED9D85F}"/>
              </a:ext>
            </a:extLst>
          </p:cNvPr>
          <p:cNvSpPr txBox="1"/>
          <p:nvPr/>
        </p:nvSpPr>
        <p:spPr>
          <a:xfrm>
            <a:off x="1057845" y="5859079"/>
            <a:ext cx="10645664" cy="461665"/>
          </a:xfrm>
          <a:prstGeom prst="rect">
            <a:avLst/>
          </a:prstGeom>
          <a:noFill/>
        </p:spPr>
        <p:txBody>
          <a:bodyPr wrap="square" rtlCol="0">
            <a:spAutoFit/>
          </a:bodyPr>
          <a:lstStyle/>
          <a:p>
            <a:r>
              <a:rPr lang="en-GB" sz="1200" dirty="0">
                <a:solidFill>
                  <a:srgbClr val="FF0000"/>
                </a:solidFill>
                <a:latin typeface="Poppins" pitchFamily="2" charset="77"/>
                <a:cs typeface="Poppins" pitchFamily="2" charset="77"/>
              </a:rPr>
              <a:t>Investments are largely concentrated on the construction of roads and highways, while the maintenance of road networks faces serious challenges due to insufficient financing of Road Funds.</a:t>
            </a:r>
          </a:p>
        </p:txBody>
      </p:sp>
      <p:sp>
        <p:nvSpPr>
          <p:cNvPr id="31" name="Title 2">
            <a:extLst>
              <a:ext uri="{FF2B5EF4-FFF2-40B4-BE49-F238E27FC236}">
                <a16:creationId xmlns:a16="http://schemas.microsoft.com/office/drawing/2014/main" id="{126571D9-78B4-2973-96B7-77C3A71FE6FC}"/>
              </a:ext>
            </a:extLst>
          </p:cNvPr>
          <p:cNvSpPr txBox="1">
            <a:spLocks/>
          </p:cNvSpPr>
          <p:nvPr/>
        </p:nvSpPr>
        <p:spPr>
          <a:xfrm>
            <a:off x="123825" y="170481"/>
            <a:ext cx="11944350" cy="717050"/>
          </a:xfrm>
          <a:prstGeom prst="rect">
            <a:avLst/>
          </a:prstGeom>
        </p:spPr>
        <p:txBody>
          <a:bodyPr vert="horz" lIns="91440" tIns="45720" rIns="91440" bIns="45720" rtlCol="0" anchor="t" anchorCtr="0">
            <a:normAutofit/>
          </a:bodyPr>
          <a:lstStyle>
            <a:lvl1pPr algn="l" defTabSz="914400" rtl="0" eaLnBrk="1" latinLnBrk="0" hangingPunct="1">
              <a:lnSpc>
                <a:spcPct val="90000"/>
              </a:lnSpc>
              <a:spcBef>
                <a:spcPct val="0"/>
              </a:spcBef>
              <a:buNone/>
              <a:defRPr sz="4400" b="0" kern="1200" cap="none" spc="-150" baseline="0">
                <a:solidFill>
                  <a:srgbClr val="2E3790"/>
                </a:solidFill>
                <a:latin typeface="DIN" panose="02000503040000020004" pitchFamily="2" charset="0"/>
                <a:ea typeface="+mj-ea"/>
                <a:cs typeface="+mj-cs"/>
              </a:defRPr>
            </a:lvl1pPr>
          </a:lstStyle>
          <a:p>
            <a:pPr algn="ctr"/>
            <a:r>
              <a:rPr lang="en-GB" sz="2200" b="1" spc="0" dirty="0">
                <a:latin typeface="Poppins" panose="00000500000000000000" pitchFamily="2" charset="0"/>
                <a:cs typeface="Poppins" panose="00000500000000000000" pitchFamily="2" charset="0"/>
              </a:rPr>
              <a:t>TRANSPORT CORRIDORS FOR SEZ DEVELOPMENT</a:t>
            </a:r>
            <a:endParaRPr lang="en-GB" sz="1400" b="1" spc="0" dirty="0">
              <a:latin typeface="Poppins" panose="00000500000000000000" pitchFamily="2" charset="0"/>
              <a:cs typeface="Poppins" panose="00000500000000000000" pitchFamily="2" charset="0"/>
            </a:endParaRPr>
          </a:p>
          <a:p>
            <a:pPr algn="ctr"/>
            <a:r>
              <a:rPr lang="en-GB" sz="1400" spc="0" dirty="0">
                <a:latin typeface="Poppins" panose="00000500000000000000" pitchFamily="2" charset="0"/>
                <a:cs typeface="Poppins" panose="00000500000000000000" pitchFamily="2" charset="0"/>
              </a:rPr>
              <a:t>Significant progress but persistent challenges</a:t>
            </a:r>
            <a:endParaRPr lang="en-ZA" sz="1400" spc="0" dirty="0">
              <a:latin typeface="Poppins" panose="00000500000000000000" pitchFamily="2" charset="0"/>
              <a:cs typeface="Poppins" panose="00000500000000000000" pitchFamily="2" charset="0"/>
            </a:endParaRPr>
          </a:p>
        </p:txBody>
      </p:sp>
      <p:sp>
        <p:nvSpPr>
          <p:cNvPr id="34" name="Rectangle 33">
            <a:extLst>
              <a:ext uri="{FF2B5EF4-FFF2-40B4-BE49-F238E27FC236}">
                <a16:creationId xmlns:a16="http://schemas.microsoft.com/office/drawing/2014/main" id="{64887F3C-D50F-CF6A-F73A-E7105C8356C8}"/>
              </a:ext>
            </a:extLst>
          </p:cNvPr>
          <p:cNvSpPr/>
          <p:nvPr/>
        </p:nvSpPr>
        <p:spPr>
          <a:xfrm>
            <a:off x="0" y="6696075"/>
            <a:ext cx="12192000" cy="161925"/>
          </a:xfrm>
          <a:prstGeom prst="rect">
            <a:avLst/>
          </a:prstGeom>
          <a:solidFill>
            <a:srgbClr val="2E379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235138581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ea684a52-9eba-416b-bb63-8f0964acde54">
      <Terms xmlns="http://schemas.microsoft.com/office/infopath/2007/PartnerControls"/>
    </lcf76f155ced4ddcb4097134ff3c332f>
    <TaxCatchAll xmlns="11df2ca1-5854-48e1-bb6d-86b991e366f4"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0E97AC760580646BE1BEBBFA799CDAF" ma:contentTypeVersion="18" ma:contentTypeDescription="Create a new document." ma:contentTypeScope="" ma:versionID="ffb2e25555c21cadc7472fa16dedb0dd">
  <xsd:schema xmlns:xsd="http://www.w3.org/2001/XMLSchema" xmlns:xs="http://www.w3.org/2001/XMLSchema" xmlns:p="http://schemas.microsoft.com/office/2006/metadata/properties" xmlns:ns2="ea684a52-9eba-416b-bb63-8f0964acde54" xmlns:ns3="11df2ca1-5854-48e1-bb6d-86b991e366f4" targetNamespace="http://schemas.microsoft.com/office/2006/metadata/properties" ma:root="true" ma:fieldsID="724cfb90ef306474579656746f09326a" ns2:_="" ns3:_="">
    <xsd:import namespace="ea684a52-9eba-416b-bb63-8f0964acde54"/>
    <xsd:import namespace="11df2ca1-5854-48e1-bb6d-86b991e366f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a684a52-9eba-416b-bb63-8f0964acde5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2c8030c6-9d54-42b1-ac1e-98c407ce688b"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1df2ca1-5854-48e1-bb6d-86b991e366f4"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5644844c-f60a-4444-a2f7-65803a900d88}" ma:internalName="TaxCatchAll" ma:showField="CatchAllData" ma:web="11df2ca1-5854-48e1-bb6d-86b991e366f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ED08A1B-D1CE-49CB-9A90-3C1D9779AB04}">
  <ds:schemaRefs>
    <ds:schemaRef ds:uri="http://schemas.microsoft.com/sharepoint/v3/contenttype/forms"/>
  </ds:schemaRefs>
</ds:datastoreItem>
</file>

<file path=customXml/itemProps2.xml><?xml version="1.0" encoding="utf-8"?>
<ds:datastoreItem xmlns:ds="http://schemas.openxmlformats.org/officeDocument/2006/customXml" ds:itemID="{03CB0EF6-64AF-40ED-882C-EEF31AEFD9BF}">
  <ds:schemaRefs>
    <ds:schemaRef ds:uri="http://www.w3.org/XML/1998/namespace"/>
    <ds:schemaRef ds:uri="http://schemas.microsoft.com/office/2006/metadata/properties"/>
    <ds:schemaRef ds:uri="http://purl.org/dc/elements/1.1/"/>
    <ds:schemaRef ds:uri="http://schemas.openxmlformats.org/package/2006/metadata/core-properties"/>
    <ds:schemaRef ds:uri="http://schemas.microsoft.com/office/2006/documentManagement/types"/>
    <ds:schemaRef ds:uri="http://schemas.microsoft.com/office/infopath/2007/PartnerControls"/>
    <ds:schemaRef ds:uri="11df2ca1-5854-48e1-bb6d-86b991e366f4"/>
    <ds:schemaRef ds:uri="http://purl.org/dc/terms/"/>
    <ds:schemaRef ds:uri="ea684a52-9eba-416b-bb63-8f0964acde54"/>
    <ds:schemaRef ds:uri="http://purl.org/dc/dcmitype/"/>
  </ds:schemaRefs>
</ds:datastoreItem>
</file>

<file path=customXml/itemProps3.xml><?xml version="1.0" encoding="utf-8"?>
<ds:datastoreItem xmlns:ds="http://schemas.openxmlformats.org/officeDocument/2006/customXml" ds:itemID="{BD174551-2530-4139-8054-DCEC2DE2B41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a684a52-9eba-416b-bb63-8f0964acde54"/>
    <ds:schemaRef ds:uri="11df2ca1-5854-48e1-bb6d-86b991e366f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1841</TotalTime>
  <Words>2118</Words>
  <Application>Microsoft Office PowerPoint</Application>
  <PresentationFormat>Grand écran</PresentationFormat>
  <Paragraphs>329</Paragraphs>
  <Slides>19</Slides>
  <Notes>0</Notes>
  <HiddenSlides>0</HiddenSlides>
  <MMClips>0</MMClips>
  <ScaleCrop>false</ScaleCrop>
  <HeadingPairs>
    <vt:vector size="6" baseType="variant">
      <vt:variant>
        <vt:lpstr>Polices utilisées</vt:lpstr>
      </vt:variant>
      <vt:variant>
        <vt:i4>8</vt:i4>
      </vt:variant>
      <vt:variant>
        <vt:lpstr>Thème</vt:lpstr>
      </vt:variant>
      <vt:variant>
        <vt:i4>2</vt:i4>
      </vt:variant>
      <vt:variant>
        <vt:lpstr>Titres des diapositives</vt:lpstr>
      </vt:variant>
      <vt:variant>
        <vt:i4>19</vt:i4>
      </vt:variant>
    </vt:vector>
  </HeadingPairs>
  <TitlesOfParts>
    <vt:vector size="29" baseType="lpstr">
      <vt:lpstr>Arial</vt:lpstr>
      <vt:lpstr>Calibri</vt:lpstr>
      <vt:lpstr>Calibri Light</vt:lpstr>
      <vt:lpstr>DIN</vt:lpstr>
      <vt:lpstr>Noto Sans</vt:lpstr>
      <vt:lpstr>Poppins</vt:lpstr>
      <vt:lpstr>Verdana</vt:lpstr>
      <vt:lpstr>Wingdings</vt:lpstr>
      <vt:lpstr>Office Theme</vt:lpstr>
      <vt:lpstr>Custom Design</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SEZ CHALLENGES AND REGULATORY FRAMEWORK UNDER AfCFTA</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POLICY RECOMMENDATIONS FOR NEW GENERATION SEZs</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Jaco Slabbert</dc:creator>
  <cp:lastModifiedBy>Patrick PLANE</cp:lastModifiedBy>
  <cp:revision>118</cp:revision>
  <dcterms:created xsi:type="dcterms:W3CDTF">2016-10-03T18:56:54Z</dcterms:created>
  <dcterms:modified xsi:type="dcterms:W3CDTF">2026-06-22T15:03:37Z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0x01010030E97AC760580646BE1BEBBFA799CDAF</vt:lpwstr>
  </property>
  <property fmtid="{D5CDD505-2E9C-101B-9397-08002B2CF9AE}" pid="3" name="MediaServiceImageTags">
    <vt:lpwstr/>
  </property>
</Properties>
</file>