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906" r:id="rId1"/>
  </p:sldMasterIdLst>
  <p:notesMasterIdLst>
    <p:notesMasterId r:id="rId19"/>
  </p:notesMasterIdLst>
  <p:handoutMasterIdLst>
    <p:handoutMasterId r:id="rId20"/>
  </p:handoutMasterIdLst>
  <p:sldIdLst>
    <p:sldId id="793" r:id="rId2"/>
    <p:sldId id="794" r:id="rId3"/>
    <p:sldId id="795" r:id="rId4"/>
    <p:sldId id="786" r:id="rId5"/>
    <p:sldId id="779" r:id="rId6"/>
    <p:sldId id="778" r:id="rId7"/>
    <p:sldId id="787" r:id="rId8"/>
    <p:sldId id="790" r:id="rId9"/>
    <p:sldId id="788" r:id="rId10"/>
    <p:sldId id="791" r:id="rId11"/>
    <p:sldId id="789" r:id="rId12"/>
    <p:sldId id="792" r:id="rId13"/>
    <p:sldId id="783" r:id="rId14"/>
    <p:sldId id="781" r:id="rId15"/>
    <p:sldId id="796" r:id="rId16"/>
    <p:sldId id="784" r:id="rId17"/>
    <p:sldId id="775" r:id="rId18"/>
  </p:sldIdLst>
  <p:sldSz cx="9144000" cy="6858000" type="screen4x3"/>
  <p:notesSz cx="7026275" cy="9312275"/>
  <p:defaultTextStyle>
    <a:defPPr>
      <a:defRPr lang="en-US"/>
    </a:defPPr>
    <a:lvl1pPr algn="ctr" rtl="0" fontAlgn="base">
      <a:spcBef>
        <a:spcPct val="0"/>
      </a:spcBef>
      <a:spcAft>
        <a:spcPct val="0"/>
      </a:spcAft>
      <a:defRPr sz="2400" kern="1200">
        <a:solidFill>
          <a:schemeClr val="tx1"/>
        </a:solidFill>
        <a:latin typeface="Garamond" pitchFamily="18" charset="0"/>
        <a:ea typeface="+mn-ea"/>
        <a:cs typeface="Arial" pitchFamily="34" charset="0"/>
      </a:defRPr>
    </a:lvl1pPr>
    <a:lvl2pPr marL="457200" algn="ctr" rtl="0" fontAlgn="base">
      <a:spcBef>
        <a:spcPct val="0"/>
      </a:spcBef>
      <a:spcAft>
        <a:spcPct val="0"/>
      </a:spcAft>
      <a:defRPr sz="2400" kern="1200">
        <a:solidFill>
          <a:schemeClr val="tx1"/>
        </a:solidFill>
        <a:latin typeface="Garamond" pitchFamily="18" charset="0"/>
        <a:ea typeface="+mn-ea"/>
        <a:cs typeface="Arial" pitchFamily="34" charset="0"/>
      </a:defRPr>
    </a:lvl2pPr>
    <a:lvl3pPr marL="914400" algn="ctr" rtl="0" fontAlgn="base">
      <a:spcBef>
        <a:spcPct val="0"/>
      </a:spcBef>
      <a:spcAft>
        <a:spcPct val="0"/>
      </a:spcAft>
      <a:defRPr sz="2400" kern="1200">
        <a:solidFill>
          <a:schemeClr val="tx1"/>
        </a:solidFill>
        <a:latin typeface="Garamond" pitchFamily="18" charset="0"/>
        <a:ea typeface="+mn-ea"/>
        <a:cs typeface="Arial" pitchFamily="34" charset="0"/>
      </a:defRPr>
    </a:lvl3pPr>
    <a:lvl4pPr marL="1371600" algn="ctr" rtl="0" fontAlgn="base">
      <a:spcBef>
        <a:spcPct val="0"/>
      </a:spcBef>
      <a:spcAft>
        <a:spcPct val="0"/>
      </a:spcAft>
      <a:defRPr sz="2400" kern="1200">
        <a:solidFill>
          <a:schemeClr val="tx1"/>
        </a:solidFill>
        <a:latin typeface="Garamond" pitchFamily="18" charset="0"/>
        <a:ea typeface="+mn-ea"/>
        <a:cs typeface="Arial" pitchFamily="34" charset="0"/>
      </a:defRPr>
    </a:lvl4pPr>
    <a:lvl5pPr marL="1828800" algn="ctr" rtl="0" fontAlgn="base">
      <a:spcBef>
        <a:spcPct val="0"/>
      </a:spcBef>
      <a:spcAft>
        <a:spcPct val="0"/>
      </a:spcAft>
      <a:defRPr sz="2400" kern="1200">
        <a:solidFill>
          <a:schemeClr val="tx1"/>
        </a:solidFill>
        <a:latin typeface="Garamond" pitchFamily="18" charset="0"/>
        <a:ea typeface="+mn-ea"/>
        <a:cs typeface="Arial" pitchFamily="34" charset="0"/>
      </a:defRPr>
    </a:lvl5pPr>
    <a:lvl6pPr marL="2286000" algn="l" defTabSz="914400" rtl="0" eaLnBrk="1" latinLnBrk="0" hangingPunct="1">
      <a:defRPr sz="2400" kern="1200">
        <a:solidFill>
          <a:schemeClr val="tx1"/>
        </a:solidFill>
        <a:latin typeface="Garamond" pitchFamily="18" charset="0"/>
        <a:ea typeface="+mn-ea"/>
        <a:cs typeface="Arial" pitchFamily="34" charset="0"/>
      </a:defRPr>
    </a:lvl6pPr>
    <a:lvl7pPr marL="2743200" algn="l" defTabSz="914400" rtl="0" eaLnBrk="1" latinLnBrk="0" hangingPunct="1">
      <a:defRPr sz="2400" kern="1200">
        <a:solidFill>
          <a:schemeClr val="tx1"/>
        </a:solidFill>
        <a:latin typeface="Garamond" pitchFamily="18" charset="0"/>
        <a:ea typeface="+mn-ea"/>
        <a:cs typeface="Arial" pitchFamily="34" charset="0"/>
      </a:defRPr>
    </a:lvl7pPr>
    <a:lvl8pPr marL="3200400" algn="l" defTabSz="914400" rtl="0" eaLnBrk="1" latinLnBrk="0" hangingPunct="1">
      <a:defRPr sz="2400" kern="1200">
        <a:solidFill>
          <a:schemeClr val="tx1"/>
        </a:solidFill>
        <a:latin typeface="Garamond" pitchFamily="18" charset="0"/>
        <a:ea typeface="+mn-ea"/>
        <a:cs typeface="Arial" pitchFamily="34" charset="0"/>
      </a:defRPr>
    </a:lvl8pPr>
    <a:lvl9pPr marL="3657600" algn="l" defTabSz="914400" rtl="0" eaLnBrk="1" latinLnBrk="0" hangingPunct="1">
      <a:defRPr sz="2400" kern="1200">
        <a:solidFill>
          <a:schemeClr val="tx1"/>
        </a:solidFill>
        <a:latin typeface="Garamond" pitchFamily="18"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B1E5"/>
    <a:srgbClr val="9A9ADE"/>
    <a:srgbClr val="8383D7"/>
    <a:srgbClr val="CEEAA8"/>
    <a:srgbClr val="BCE28A"/>
    <a:srgbClr val="9FD557"/>
    <a:srgbClr val="96FF2D"/>
    <a:srgbClr val="CCFF99"/>
    <a:srgbClr val="FFA3A5"/>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7025" autoAdjust="0"/>
    <p:restoredTop sz="98798" autoAdjust="0"/>
  </p:normalViewPr>
  <p:slideViewPr>
    <p:cSldViewPr>
      <p:cViewPr>
        <p:scale>
          <a:sx n="85" d="100"/>
          <a:sy n="85" d="100"/>
        </p:scale>
        <p:origin x="-432" y="-24"/>
      </p:cViewPr>
      <p:guideLst>
        <p:guide orient="horz" pos="4224"/>
        <p:guide pos="48"/>
      </p:guideLst>
    </p:cSldViewPr>
  </p:slideViewPr>
  <p:outlineViewPr>
    <p:cViewPr>
      <p:scale>
        <a:sx n="33" d="100"/>
        <a:sy n="33" d="100"/>
      </p:scale>
      <p:origin x="48" y="129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1" d="100"/>
          <a:sy n="81" d="100"/>
        </p:scale>
        <p:origin x="-2004" y="-84"/>
      </p:cViewPr>
      <p:guideLst>
        <p:guide orient="horz" pos="2933"/>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Feuille_de_calcul_Microsoft_Excel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ATA1\FAD\DATA\R1\TADAT%20files\TADAT%20One%20Pager%20(Large%20siz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1717061152109"/>
          <c:y val="8.3288392907721095E-2"/>
          <c:w val="0.66270541294447038"/>
          <c:h val="0.7973919447119413"/>
        </c:manualLayout>
      </c:layout>
      <c:pieChart>
        <c:varyColors val="1"/>
        <c:dLbls>
          <c:showLegendKey val="0"/>
          <c:showVal val="0"/>
          <c:showCatName val="0"/>
          <c:showSerName val="0"/>
          <c:showPercent val="0"/>
          <c:showBubbleSize val="0"/>
          <c:showLeaderLines val="1"/>
        </c:dLbls>
        <c:firstSliceAng val="0"/>
      </c:pieChart>
      <c:spPr>
        <a:ln w="3175" cmpd="sng"/>
      </c:spPr>
    </c:plotArea>
    <c:plotVisOnly val="1"/>
    <c:dispBlanksAs val="zero"/>
    <c:showDLblsOverMax val="0"/>
  </c:chart>
  <c:txPr>
    <a:bodyPr/>
    <a:lstStyle/>
    <a:p>
      <a:pPr>
        <a:defRPr>
          <a:solidFill>
            <a:schemeClr val="bg1"/>
          </a:solidFill>
        </a:defRPr>
      </a:pPr>
      <a:endParaRPr lang="fr-F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509642082521323"/>
          <c:y val="9.0068855195301362E-2"/>
          <c:w val="0.70123283624917698"/>
          <c:h val="0.8198622896094"/>
        </c:manualLayout>
      </c:layout>
      <c:pieChart>
        <c:varyColors val="1"/>
        <c:dLbls>
          <c:showLegendKey val="0"/>
          <c:showVal val="0"/>
          <c:showCatName val="0"/>
          <c:showSerName val="0"/>
          <c:showPercent val="0"/>
          <c:showBubbleSize val="0"/>
          <c:showLeaderLines val="1"/>
        </c:dLbls>
        <c:firstSliceAng val="0"/>
      </c:pieChart>
    </c:plotArea>
    <c:plotVisOnly val="1"/>
    <c:dispBlanksAs val="zero"/>
    <c:showDLblsOverMax val="0"/>
  </c:chart>
  <c:spPr>
    <a:ln>
      <a:noFill/>
    </a:ln>
  </c:spPr>
  <c:externalData r:id="rId1">
    <c:autoUpdate val="0"/>
  </c:externalData>
  <c:userShapes r:id="rId2"/>
</c:chartSpace>
</file>

<file path=ppt/drawings/_rels/drawing1.xml.rels><?xml version="1.0" encoding="UTF-8" standalone="yes"?>
<Relationships xmlns="http://schemas.openxmlformats.org/package/2006/relationships"><Relationship Id="rId1" Type="http://schemas.openxmlformats.org/officeDocument/2006/relationships/image" Target="../media/image5.jpeg"/></Relationships>
</file>

<file path=ppt/drawings/drawing1.xml><?xml version="1.0" encoding="utf-8"?>
<c:userShapes xmlns:c="http://schemas.openxmlformats.org/drawingml/2006/chart">
  <cdr:relSizeAnchor xmlns:cdr="http://schemas.openxmlformats.org/drawingml/2006/chartDrawing">
    <cdr:from>
      <cdr:x>0.07251</cdr:x>
      <cdr:y>0</cdr:y>
    </cdr:from>
    <cdr:to>
      <cdr:x>0.93051</cdr:x>
      <cdr:y>0.97258</cdr:y>
    </cdr:to>
    <cdr:pic>
      <cdr:nvPicPr>
        <cdr:cNvPr id="3" name="Picture 2" descr="TADAT_Circle.jpg"/>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457200" y="0"/>
          <a:ext cx="5410200" cy="5261844"/>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4825" cy="465138"/>
          </a:xfrm>
          <a:prstGeom prst="rect">
            <a:avLst/>
          </a:prstGeom>
        </p:spPr>
        <p:txBody>
          <a:bodyPr vert="horz" lIns="91429" tIns="45714" rIns="91429" bIns="45714" rtlCol="0"/>
          <a:lstStyle>
            <a:lvl1pPr algn="l">
              <a:defRPr sz="1200"/>
            </a:lvl1pPr>
          </a:lstStyle>
          <a:p>
            <a:endParaRPr lang="en-US" dirty="0"/>
          </a:p>
        </p:txBody>
      </p:sp>
      <p:sp>
        <p:nvSpPr>
          <p:cNvPr id="3" name="Date Placeholder 2"/>
          <p:cNvSpPr>
            <a:spLocks noGrp="1"/>
          </p:cNvSpPr>
          <p:nvPr>
            <p:ph type="dt" sz="quarter" idx="1"/>
          </p:nvPr>
        </p:nvSpPr>
        <p:spPr>
          <a:xfrm>
            <a:off x="3979864" y="1"/>
            <a:ext cx="3044825" cy="465138"/>
          </a:xfrm>
          <a:prstGeom prst="rect">
            <a:avLst/>
          </a:prstGeom>
        </p:spPr>
        <p:txBody>
          <a:bodyPr vert="horz" lIns="91429" tIns="45714" rIns="91429" bIns="45714" rtlCol="0"/>
          <a:lstStyle>
            <a:lvl1pPr algn="r">
              <a:defRPr sz="1200"/>
            </a:lvl1pPr>
          </a:lstStyle>
          <a:p>
            <a:fld id="{C7307A99-B95A-4C1A-86C6-E2A13F5C28D5}" type="datetimeFigureOut">
              <a:rPr lang="en-US" smtClean="0"/>
              <a:pPr/>
              <a:t>6/9/2014</a:t>
            </a:fld>
            <a:endParaRPr lang="en-US" dirty="0"/>
          </a:p>
        </p:txBody>
      </p:sp>
      <p:sp>
        <p:nvSpPr>
          <p:cNvPr id="4" name="Footer Placeholder 3"/>
          <p:cNvSpPr>
            <a:spLocks noGrp="1"/>
          </p:cNvSpPr>
          <p:nvPr>
            <p:ph type="ftr" sz="quarter" idx="2"/>
          </p:nvPr>
        </p:nvSpPr>
        <p:spPr>
          <a:xfrm>
            <a:off x="1" y="8845550"/>
            <a:ext cx="3044825" cy="465138"/>
          </a:xfrm>
          <a:prstGeom prst="rect">
            <a:avLst/>
          </a:prstGeom>
        </p:spPr>
        <p:txBody>
          <a:bodyPr vert="horz" lIns="91429" tIns="45714" rIns="91429"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9864" y="8845550"/>
            <a:ext cx="3044825" cy="465138"/>
          </a:xfrm>
          <a:prstGeom prst="rect">
            <a:avLst/>
          </a:prstGeom>
        </p:spPr>
        <p:txBody>
          <a:bodyPr vert="horz" lIns="91429" tIns="45714" rIns="91429" bIns="45714" rtlCol="0" anchor="b"/>
          <a:lstStyle>
            <a:lvl1pPr algn="r">
              <a:defRPr sz="1200"/>
            </a:lvl1pPr>
          </a:lstStyle>
          <a:p>
            <a:fld id="{118945F4-81C4-409D-B37D-6EAB57E07457}" type="slidenum">
              <a:rPr lang="en-US" smtClean="0"/>
              <a:pPr/>
              <a:t>‹N°›</a:t>
            </a:fld>
            <a:endParaRPr lang="en-US" dirty="0"/>
          </a:p>
        </p:txBody>
      </p:sp>
    </p:spTree>
    <p:extLst>
      <p:ext uri="{BB962C8B-B14F-4D97-AF65-F5344CB8AC3E}">
        <p14:creationId xmlns:p14="http://schemas.microsoft.com/office/powerpoint/2010/main" val="12962026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44929" cy="465614"/>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l" defTabSz="932147">
              <a:defRPr sz="1200">
                <a:latin typeface="Arial" pitchFamily="34" charset="0"/>
              </a:defRPr>
            </a:lvl1pPr>
          </a:lstStyle>
          <a:p>
            <a:endParaRPr lang="en-US" dirty="0"/>
          </a:p>
        </p:txBody>
      </p:sp>
      <p:sp>
        <p:nvSpPr>
          <p:cNvPr id="6147" name="Rectangle 3"/>
          <p:cNvSpPr>
            <a:spLocks noGrp="1" noChangeArrowheads="1"/>
          </p:cNvSpPr>
          <p:nvPr>
            <p:ph type="dt" idx="1"/>
          </p:nvPr>
        </p:nvSpPr>
        <p:spPr bwMode="auto">
          <a:xfrm>
            <a:off x="3979777" y="0"/>
            <a:ext cx="3044929" cy="465614"/>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lvl1pPr algn="r" defTabSz="932147">
              <a:defRPr sz="1200">
                <a:latin typeface="Arial" pitchFamily="34" charset="0"/>
              </a:defRPr>
            </a:lvl1pPr>
          </a:lstStyle>
          <a:p>
            <a:endParaRPr lang="en-US" dirty="0"/>
          </a:p>
        </p:txBody>
      </p:sp>
      <p:sp>
        <p:nvSpPr>
          <p:cNvPr id="38916" name="Rectangle 4"/>
          <p:cNvSpPr>
            <a:spLocks noGrp="1" noRot="1" noChangeAspect="1" noChangeArrowheads="1" noTextEdit="1"/>
          </p:cNvSpPr>
          <p:nvPr>
            <p:ph type="sldImg" idx="2"/>
          </p:nvPr>
        </p:nvSpPr>
        <p:spPr bwMode="auto">
          <a:xfrm>
            <a:off x="1184275" y="698500"/>
            <a:ext cx="4657725" cy="349250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703886" y="4423332"/>
            <a:ext cx="5618506" cy="4190524"/>
          </a:xfrm>
          <a:prstGeom prst="rect">
            <a:avLst/>
          </a:prstGeom>
          <a:noFill/>
          <a:ln w="9525">
            <a:noFill/>
            <a:miter lim="800000"/>
            <a:headEnd/>
            <a:tailEnd/>
          </a:ln>
          <a:effectLst/>
        </p:spPr>
        <p:txBody>
          <a:bodyPr vert="horz" wrap="square" lIns="93333" tIns="46666" rIns="93333" bIns="4666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45090"/>
            <a:ext cx="3044929" cy="465614"/>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l" defTabSz="932147">
              <a:defRPr sz="1200">
                <a:latin typeface="Arial" pitchFamily="34" charset="0"/>
              </a:defRPr>
            </a:lvl1pPr>
          </a:lstStyle>
          <a:p>
            <a:endParaRPr lang="en-US" dirty="0"/>
          </a:p>
        </p:txBody>
      </p:sp>
      <p:sp>
        <p:nvSpPr>
          <p:cNvPr id="6151" name="Rectangle 7"/>
          <p:cNvSpPr>
            <a:spLocks noGrp="1" noChangeArrowheads="1"/>
          </p:cNvSpPr>
          <p:nvPr>
            <p:ph type="sldNum" sz="quarter" idx="5"/>
          </p:nvPr>
        </p:nvSpPr>
        <p:spPr bwMode="auto">
          <a:xfrm>
            <a:off x="3979777" y="8845090"/>
            <a:ext cx="3044929" cy="465614"/>
          </a:xfrm>
          <a:prstGeom prst="rect">
            <a:avLst/>
          </a:prstGeom>
          <a:noFill/>
          <a:ln w="9525">
            <a:noFill/>
            <a:miter lim="800000"/>
            <a:headEnd/>
            <a:tailEnd/>
          </a:ln>
          <a:effectLst/>
        </p:spPr>
        <p:txBody>
          <a:bodyPr vert="horz" wrap="square" lIns="93333" tIns="46666" rIns="93333" bIns="46666" numCol="1" anchor="b" anchorCtr="0" compatLnSpc="1">
            <a:prstTxWarp prst="textNoShape">
              <a:avLst/>
            </a:prstTxWarp>
          </a:bodyPr>
          <a:lstStyle>
            <a:lvl1pPr algn="r" defTabSz="932147">
              <a:defRPr sz="1200">
                <a:latin typeface="Arial" pitchFamily="34" charset="0"/>
              </a:defRPr>
            </a:lvl1pPr>
          </a:lstStyle>
          <a:p>
            <a:fld id="{B36AD4A4-215D-42FB-93BE-57AEA3C25758}" type="slidenum">
              <a:rPr lang="en-US"/>
              <a:pPr/>
              <a:t>‹N°›</a:t>
            </a:fld>
            <a:endParaRPr lang="en-US" dirty="0"/>
          </a:p>
        </p:txBody>
      </p:sp>
    </p:spTree>
    <p:extLst>
      <p:ext uri="{BB962C8B-B14F-4D97-AF65-F5344CB8AC3E}">
        <p14:creationId xmlns:p14="http://schemas.microsoft.com/office/powerpoint/2010/main" val="3732631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36AD4A4-215D-42FB-93BE-57AEA3C25758}"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Dot point 2: Stakeholders:	Country authorities</a:t>
            </a:r>
          </a:p>
          <a:p>
            <a:r>
              <a:rPr lang="en-US" dirty="0" smtClean="0"/>
              <a:t>		International organizations</a:t>
            </a:r>
          </a:p>
          <a:p>
            <a:r>
              <a:rPr lang="en-US" dirty="0" smtClean="0"/>
              <a:t>		Donor countries</a:t>
            </a:r>
          </a:p>
          <a:p>
            <a:r>
              <a:rPr lang="en-US" dirty="0" smtClean="0"/>
              <a:t>		TA providers</a:t>
            </a:r>
          </a:p>
          <a:p>
            <a:endParaRPr lang="en-US" dirty="0" smtClean="0"/>
          </a:p>
          <a:p>
            <a:r>
              <a:rPr lang="en-US" dirty="0" smtClean="0"/>
              <a:t>Dot point 4: Limited donor financing for reforms can be used more effectively</a:t>
            </a:r>
          </a:p>
          <a:p>
            <a:endParaRPr lang="en-US" dirty="0"/>
          </a:p>
        </p:txBody>
      </p:sp>
      <p:sp>
        <p:nvSpPr>
          <p:cNvPr id="4" name="Slide Number Placeholder 3"/>
          <p:cNvSpPr>
            <a:spLocks noGrp="1"/>
          </p:cNvSpPr>
          <p:nvPr>
            <p:ph type="sldNum" sz="quarter" idx="10"/>
          </p:nvPr>
        </p:nvSpPr>
        <p:spPr/>
        <p:txBody>
          <a:bodyPr/>
          <a:lstStyle/>
          <a:p>
            <a:fld id="{B36AD4A4-215D-42FB-93BE-57AEA3C25758}"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1808"/>
              </a:spcAft>
            </a:pPr>
            <a:endParaRPr lang="en-US" dirty="0"/>
          </a:p>
        </p:txBody>
      </p:sp>
      <p:sp>
        <p:nvSpPr>
          <p:cNvPr id="4" name="Slide Number Placeholder 3"/>
          <p:cNvSpPr>
            <a:spLocks noGrp="1"/>
          </p:cNvSpPr>
          <p:nvPr>
            <p:ph type="sldNum" sz="quarter" idx="10"/>
          </p:nvPr>
        </p:nvSpPr>
        <p:spPr/>
        <p:txBody>
          <a:bodyPr/>
          <a:lstStyle/>
          <a:p>
            <a:fld id="{B36AD4A4-215D-42FB-93BE-57AEA3C25758}"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1808"/>
              </a:spcAft>
            </a:pPr>
            <a:endParaRPr lang="en-US" dirty="0"/>
          </a:p>
        </p:txBody>
      </p:sp>
      <p:sp>
        <p:nvSpPr>
          <p:cNvPr id="4" name="Slide Number Placeholder 3"/>
          <p:cNvSpPr>
            <a:spLocks noGrp="1"/>
          </p:cNvSpPr>
          <p:nvPr>
            <p:ph type="sldNum" sz="quarter" idx="10"/>
          </p:nvPr>
        </p:nvSpPr>
        <p:spPr/>
        <p:txBody>
          <a:bodyPr/>
          <a:lstStyle/>
          <a:p>
            <a:fld id="{B36AD4A4-215D-42FB-93BE-57AEA3C25758}" type="slidenum">
              <a:rPr lang="en-US" smtClean="0"/>
              <a:pPr/>
              <a:t>7</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1808"/>
              </a:spcAft>
            </a:pPr>
            <a:endParaRPr lang="en-US" dirty="0"/>
          </a:p>
        </p:txBody>
      </p:sp>
      <p:sp>
        <p:nvSpPr>
          <p:cNvPr id="4" name="Slide Number Placeholder 3"/>
          <p:cNvSpPr>
            <a:spLocks noGrp="1"/>
          </p:cNvSpPr>
          <p:nvPr>
            <p:ph type="sldNum" sz="quarter" idx="10"/>
          </p:nvPr>
        </p:nvSpPr>
        <p:spPr/>
        <p:txBody>
          <a:bodyPr/>
          <a:lstStyle/>
          <a:p>
            <a:fld id="{B36AD4A4-215D-42FB-93BE-57AEA3C25758}" type="slidenum">
              <a:rPr lang="en-US" smtClean="0"/>
              <a:pPr/>
              <a:t>9</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0"/>
              </a:spcBef>
              <a:spcAft>
                <a:spcPts val="1808"/>
              </a:spcAft>
            </a:pPr>
            <a:endParaRPr lang="en-US" dirty="0"/>
          </a:p>
        </p:txBody>
      </p:sp>
      <p:sp>
        <p:nvSpPr>
          <p:cNvPr id="4" name="Slide Number Placeholder 3"/>
          <p:cNvSpPr>
            <a:spLocks noGrp="1"/>
          </p:cNvSpPr>
          <p:nvPr>
            <p:ph type="sldNum" sz="quarter" idx="10"/>
          </p:nvPr>
        </p:nvSpPr>
        <p:spPr/>
        <p:txBody>
          <a:bodyPr/>
          <a:lstStyle/>
          <a:p>
            <a:fld id="{B36AD4A4-215D-42FB-93BE-57AEA3C25758}" type="slidenum">
              <a:rPr lang="en-US" smtClean="0"/>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spcBef>
                <a:spcPts val="0"/>
              </a:spcBef>
              <a:spcAft>
                <a:spcPts val="1808"/>
              </a:spcAft>
            </a:pPr>
            <a:r>
              <a:rPr lang="en-US" dirty="0" smtClean="0"/>
              <a:t>Is the measurement relevant, highly significant and material to an assessment of the indicator - does it focus on a critical aspect of the indicator?</a:t>
            </a:r>
          </a:p>
          <a:p>
            <a:pPr>
              <a:spcBef>
                <a:spcPts val="0"/>
              </a:spcBef>
              <a:spcAft>
                <a:spcPts val="1808"/>
              </a:spcAft>
            </a:pPr>
            <a:r>
              <a:rPr lang="en-US" dirty="0" smtClean="0"/>
              <a:t>Does the measurement, along with up to three other measurements, provide a complete basis for scoring the indicator?</a:t>
            </a:r>
          </a:p>
          <a:p>
            <a:pPr>
              <a:spcBef>
                <a:spcPts val="0"/>
              </a:spcBef>
              <a:spcAft>
                <a:spcPts val="1808"/>
              </a:spcAft>
            </a:pPr>
            <a:r>
              <a:rPr lang="en-US" dirty="0" smtClean="0"/>
              <a:t>Does the measurement relate to an outcome of tax administration rather than an input to tax administration?</a:t>
            </a:r>
          </a:p>
          <a:p>
            <a:pPr>
              <a:spcBef>
                <a:spcPts val="0"/>
              </a:spcBef>
              <a:spcAft>
                <a:spcPts val="1808"/>
              </a:spcAft>
            </a:pPr>
            <a:r>
              <a:rPr lang="en-US" dirty="0" smtClean="0"/>
              <a:t>Can the measurement be unambiguously defined?</a:t>
            </a:r>
          </a:p>
          <a:p>
            <a:pPr>
              <a:spcBef>
                <a:spcPts val="0"/>
              </a:spcBef>
              <a:spcAft>
                <a:spcPts val="1808"/>
              </a:spcAft>
            </a:pPr>
            <a:r>
              <a:rPr lang="en-US" dirty="0" smtClean="0"/>
              <a:t>Is the measurement quantifiable, or otherwise objective and based in fact, supportable by documentary evidence?</a:t>
            </a:r>
          </a:p>
          <a:p>
            <a:pPr>
              <a:spcBef>
                <a:spcPts val="0"/>
              </a:spcBef>
              <a:spcAft>
                <a:spcPts val="1808"/>
              </a:spcAft>
            </a:pPr>
            <a:r>
              <a:rPr lang="en-US" dirty="0" smtClean="0"/>
              <a:t>Is the measurement one for which benchmarks across tax administrations are commonly available or can be developed?</a:t>
            </a:r>
          </a:p>
          <a:p>
            <a:pPr>
              <a:spcBef>
                <a:spcPts val="0"/>
              </a:spcBef>
              <a:spcAft>
                <a:spcPts val="1808"/>
              </a:spcAft>
            </a:pPr>
            <a:r>
              <a:rPr lang="en-US" dirty="0" smtClean="0"/>
              <a:t>Is it realistic to expect that the measurement will be observable and obtainable in most low and lower middle income countries?</a:t>
            </a:r>
          </a:p>
          <a:p>
            <a:pPr>
              <a:spcBef>
                <a:spcPts val="0"/>
              </a:spcBef>
              <a:spcAft>
                <a:spcPts val="1808"/>
              </a:spcAft>
            </a:pPr>
            <a:r>
              <a:rPr lang="en-US" dirty="0" smtClean="0"/>
              <a:t>Is the measurement able to be repeated consistently and comparably over time</a:t>
            </a:r>
            <a:endParaRPr lang="en-US" dirty="0"/>
          </a:p>
        </p:txBody>
      </p:sp>
      <p:sp>
        <p:nvSpPr>
          <p:cNvPr id="4" name="Slide Number Placeholder 3"/>
          <p:cNvSpPr>
            <a:spLocks noGrp="1"/>
          </p:cNvSpPr>
          <p:nvPr>
            <p:ph type="sldNum" sz="quarter" idx="10"/>
          </p:nvPr>
        </p:nvSpPr>
        <p:spPr/>
        <p:txBody>
          <a:bodyPr/>
          <a:lstStyle/>
          <a:p>
            <a:fld id="{B36AD4A4-215D-42FB-93BE-57AEA3C25758}" type="slidenum">
              <a:rPr lang="en-US" smtClean="0"/>
              <a:pPr/>
              <a:t>13</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a:spcBef>
                <a:spcPts val="0"/>
              </a:spcBef>
              <a:spcAft>
                <a:spcPts val="1808"/>
              </a:spcAft>
            </a:pPr>
            <a:r>
              <a:rPr lang="en-US" dirty="0" smtClean="0"/>
              <a:t>Is the measurement relevant, highly significant and material to an assessment of the indicator - does it focus on a critical aspect of the indicator?</a:t>
            </a:r>
          </a:p>
          <a:p>
            <a:pPr>
              <a:spcBef>
                <a:spcPts val="0"/>
              </a:spcBef>
              <a:spcAft>
                <a:spcPts val="1808"/>
              </a:spcAft>
            </a:pPr>
            <a:r>
              <a:rPr lang="en-US" dirty="0" smtClean="0"/>
              <a:t>Does the measurement, along with up to three other measurements, provide a complete basis for scoring the indicator?</a:t>
            </a:r>
          </a:p>
          <a:p>
            <a:pPr>
              <a:spcBef>
                <a:spcPts val="0"/>
              </a:spcBef>
              <a:spcAft>
                <a:spcPts val="1808"/>
              </a:spcAft>
            </a:pPr>
            <a:r>
              <a:rPr lang="en-US" dirty="0" smtClean="0"/>
              <a:t>Does the measurement relate to an outcome of tax administration rather than an input to tax administration?</a:t>
            </a:r>
          </a:p>
          <a:p>
            <a:pPr>
              <a:spcBef>
                <a:spcPts val="0"/>
              </a:spcBef>
              <a:spcAft>
                <a:spcPts val="1808"/>
              </a:spcAft>
            </a:pPr>
            <a:r>
              <a:rPr lang="en-US" dirty="0" smtClean="0"/>
              <a:t>Can the measurement be unambiguously defined?</a:t>
            </a:r>
          </a:p>
          <a:p>
            <a:pPr>
              <a:spcBef>
                <a:spcPts val="0"/>
              </a:spcBef>
              <a:spcAft>
                <a:spcPts val="1808"/>
              </a:spcAft>
            </a:pPr>
            <a:r>
              <a:rPr lang="en-US" dirty="0" smtClean="0"/>
              <a:t>Is the measurement quantifiable, or otherwise objective and based in fact, supportable by documentary evidence?</a:t>
            </a:r>
          </a:p>
          <a:p>
            <a:pPr>
              <a:spcBef>
                <a:spcPts val="0"/>
              </a:spcBef>
              <a:spcAft>
                <a:spcPts val="1808"/>
              </a:spcAft>
            </a:pPr>
            <a:r>
              <a:rPr lang="en-US" dirty="0" smtClean="0"/>
              <a:t>Is the measurement one for which benchmarks across tax administrations are commonly available or can be developed?</a:t>
            </a:r>
          </a:p>
          <a:p>
            <a:pPr>
              <a:spcBef>
                <a:spcPts val="0"/>
              </a:spcBef>
              <a:spcAft>
                <a:spcPts val="1808"/>
              </a:spcAft>
            </a:pPr>
            <a:r>
              <a:rPr lang="en-US" dirty="0" smtClean="0"/>
              <a:t>Is it realistic to expect that the measurement will be observable and obtainable in most low and lower middle income countries?</a:t>
            </a:r>
          </a:p>
          <a:p>
            <a:pPr>
              <a:spcBef>
                <a:spcPts val="0"/>
              </a:spcBef>
              <a:spcAft>
                <a:spcPts val="1808"/>
              </a:spcAft>
            </a:pPr>
            <a:r>
              <a:rPr lang="en-US" dirty="0" smtClean="0"/>
              <a:t>Is the measurement able to be repeated consistently and comparably over time</a:t>
            </a:r>
            <a:endParaRPr lang="en-US" dirty="0"/>
          </a:p>
        </p:txBody>
      </p:sp>
      <p:sp>
        <p:nvSpPr>
          <p:cNvPr id="4" name="Slide Number Placeholder 3"/>
          <p:cNvSpPr>
            <a:spLocks noGrp="1"/>
          </p:cNvSpPr>
          <p:nvPr>
            <p:ph type="sldNum" sz="quarter" idx="10"/>
          </p:nvPr>
        </p:nvSpPr>
        <p:spPr/>
        <p:txBody>
          <a:bodyPr/>
          <a:lstStyle/>
          <a:p>
            <a:fld id="{B36AD4A4-215D-42FB-93BE-57AEA3C25758}"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BB3F2FEB-4EF7-4B84-A746-67C062150325}" type="slidenum">
              <a:rPr lang="en-US" smtClean="0"/>
              <a:pPr/>
              <a:t>‹N°›</a:t>
            </a:fld>
            <a:endParaRPr lang="en-US" dirty="0"/>
          </a:p>
        </p:txBody>
      </p:sp>
      <p:sp>
        <p:nvSpPr>
          <p:cNvPr id="8" name="Footer Placeholder 7"/>
          <p:cNvSpPr>
            <a:spLocks noGrp="1"/>
          </p:cNvSpPr>
          <p:nvPr>
            <p:ph type="ftr" sz="quarter" idx="12"/>
          </p:nvPr>
        </p:nvSpPr>
        <p:spPr/>
        <p:txBody>
          <a:bodyPr/>
          <a:lstStyle/>
          <a:p>
            <a:endParaRPr lang="en-US" dirty="0"/>
          </a:p>
        </p:txBody>
      </p:sp>
      <p:sp>
        <p:nvSpPr>
          <p:cNvPr id="10" name="Content Placeholder 9"/>
          <p:cNvSpPr>
            <a:spLocks noGrp="1"/>
          </p:cNvSpPr>
          <p:nvPr>
            <p:ph sz="quarter" idx="13"/>
          </p:nvPr>
        </p:nvSpPr>
        <p:spPr>
          <a:xfrm>
            <a:off x="609600" y="1295400"/>
            <a:ext cx="81534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0"/>
          <p:cNvSpPr/>
          <p:nvPr userDrawn="1"/>
        </p:nvSpPr>
        <p:spPr>
          <a:xfrm>
            <a:off x="152400" y="185058"/>
            <a:ext cx="7467600" cy="685800"/>
          </a:xfrm>
          <a:prstGeom prst="rect">
            <a:avLst/>
          </a:prstGeom>
          <a:solidFill>
            <a:srgbClr val="1B236F"/>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Arial"/>
            </a:endParaRPr>
          </a:p>
        </p:txBody>
      </p:sp>
      <p:sp>
        <p:nvSpPr>
          <p:cNvPr id="2" name="Title 1"/>
          <p:cNvSpPr>
            <a:spLocks noGrp="1"/>
          </p:cNvSpPr>
          <p:nvPr>
            <p:ph type="title"/>
          </p:nvPr>
        </p:nvSpPr>
        <p:spPr>
          <a:xfrm>
            <a:off x="152400" y="-47625"/>
            <a:ext cx="8229600" cy="1143000"/>
          </a:xfrm>
        </p:spPr>
        <p:txBody>
          <a:bodyPr/>
          <a:lstStyle>
            <a:lvl1pPr>
              <a:defRPr sz="2800" b="0">
                <a:solidFill>
                  <a:schemeClr val="bg1"/>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BB3F2FEB-4EF7-4B84-A746-67C062150325}" type="slidenum">
              <a:rPr lang="en-US" smtClean="0"/>
              <a:pPr/>
              <a:t>‹N°›</a:t>
            </a:fld>
            <a:endParaRPr lang="en-US" dirty="0"/>
          </a:p>
        </p:txBody>
      </p:sp>
      <p:sp>
        <p:nvSpPr>
          <p:cNvPr id="8" name="Footer Placeholder 7"/>
          <p:cNvSpPr>
            <a:spLocks noGrp="1"/>
          </p:cNvSpPr>
          <p:nvPr>
            <p:ph type="ftr" sz="quarter" idx="12"/>
          </p:nvPr>
        </p:nvSpPr>
        <p:spPr/>
        <p:txBody>
          <a:bodyPr/>
          <a:lstStyle/>
          <a:p>
            <a:endParaRPr lang="en-US" dirty="0"/>
          </a:p>
        </p:txBody>
      </p:sp>
      <p:sp>
        <p:nvSpPr>
          <p:cNvPr id="10" name="Content Placeholder 9"/>
          <p:cNvSpPr>
            <a:spLocks noGrp="1"/>
          </p:cNvSpPr>
          <p:nvPr>
            <p:ph sz="quarter" idx="13"/>
          </p:nvPr>
        </p:nvSpPr>
        <p:spPr>
          <a:xfrm>
            <a:off x="609600" y="1295400"/>
            <a:ext cx="8153400" cy="464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Rectangle 10"/>
          <p:cNvSpPr/>
          <p:nvPr userDrawn="1"/>
        </p:nvSpPr>
        <p:spPr>
          <a:xfrm>
            <a:off x="152400" y="185058"/>
            <a:ext cx="7467600" cy="685800"/>
          </a:xfrm>
          <a:prstGeom prst="rect">
            <a:avLst/>
          </a:prstGeom>
          <a:solidFill>
            <a:srgbClr val="1B236F"/>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latin typeface="Arial"/>
              <a:ea typeface="+mn-ea"/>
              <a:cs typeface="Arial"/>
            </a:endParaRPr>
          </a:p>
        </p:txBody>
      </p:sp>
      <p:sp>
        <p:nvSpPr>
          <p:cNvPr id="2" name="Title 1"/>
          <p:cNvSpPr>
            <a:spLocks noGrp="1"/>
          </p:cNvSpPr>
          <p:nvPr>
            <p:ph type="title"/>
          </p:nvPr>
        </p:nvSpPr>
        <p:spPr>
          <a:xfrm>
            <a:off x="152400" y="-47625"/>
            <a:ext cx="8229600" cy="1143000"/>
          </a:xfrm>
        </p:spPr>
        <p:txBody>
          <a:bodyPr/>
          <a:lstStyle>
            <a:lvl1pPr>
              <a:defRPr sz="2800" b="0">
                <a:solidFill>
                  <a:schemeClr val="bg1"/>
                </a:solidFill>
              </a:defRPr>
            </a:lvl1pPr>
          </a:lstStyle>
          <a:p>
            <a:r>
              <a:rPr lang="en-US" dirty="0"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sz="200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lvl1pPr algn="ct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AAE606DD-D066-4020-99B8-4F9D94E94EA0}" type="slidenum">
              <a:rPr lang="en-US"/>
              <a:pPr/>
              <a:t>‹N°›</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lgn="ct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3EC5D4BE-2933-4CE8-8E29-AECF8666D4B3}" type="slidenum">
              <a:rPr lang="en-US"/>
              <a:pPr/>
              <a:t>‹N°›</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lgn="ct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43C5875-91E3-41CE-AE6F-33116157EAB8}" type="slidenum">
              <a:rPr lang="en-US"/>
              <a:pPr/>
              <a:t>‹N°›</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lgn="ct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A47B5453-BFAC-4E54-B0B9-C6047A30AF95}" type="slidenum">
              <a:rPr lang="en-US"/>
              <a:pPr/>
              <a:t>‹N°›</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ct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7CF537AB-6DD5-47B3-B0EF-A3A6059CEE71}" type="slidenum">
              <a:rPr lang="en-US"/>
              <a:pPr/>
              <a:t>‹N°›</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lgn="ct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403BEBE1-7BD2-4AFA-85AF-7487A2E15DE6}" type="slidenum">
              <a:rPr lang="en-US"/>
              <a:pPr/>
              <a:t>‹N°›</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dirty="0"/>
          </a:p>
        </p:txBody>
      </p:sp>
      <p:sp>
        <p:nvSpPr>
          <p:cNvPr id="3" name="Rectangle 5"/>
          <p:cNvSpPr>
            <a:spLocks noGrp="1" noChangeArrowheads="1"/>
          </p:cNvSpPr>
          <p:nvPr>
            <p:ph type="ftr" sz="quarter" idx="11"/>
          </p:nvPr>
        </p:nvSpPr>
        <p:spPr>
          <a:ln/>
        </p:spPr>
        <p:txBody>
          <a:bodyPr/>
          <a:lstStyle>
            <a:lvl1pPr>
              <a:defRPr/>
            </a:lvl1pPr>
          </a:lstStyle>
          <a:p>
            <a:endParaRPr lang="en-US" dirty="0"/>
          </a:p>
        </p:txBody>
      </p:sp>
      <p:sp>
        <p:nvSpPr>
          <p:cNvPr id="4" name="Rectangle 6"/>
          <p:cNvSpPr>
            <a:spLocks noGrp="1" noChangeArrowheads="1"/>
          </p:cNvSpPr>
          <p:nvPr>
            <p:ph type="sldNum" sz="quarter" idx="12"/>
          </p:nvPr>
        </p:nvSpPr>
        <p:spPr>
          <a:ln/>
        </p:spPr>
        <p:txBody>
          <a:bodyPr/>
          <a:lstStyle>
            <a:lvl1pPr>
              <a:defRPr/>
            </a:lvl1pPr>
          </a:lstStyle>
          <a:p>
            <a:fld id="{7244C5B9-4005-4BE6-8555-D9E02B5C16B4}" type="slidenum">
              <a:rPr lang="en-US"/>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dirty="0"/>
          </a:p>
        </p:txBody>
      </p:sp>
      <p:sp>
        <p:nvSpPr>
          <p:cNvPr id="5" name="Rectangle 5"/>
          <p:cNvSpPr>
            <a:spLocks noGrp="1" noChangeArrowheads="1"/>
          </p:cNvSpPr>
          <p:nvPr>
            <p:ph type="ftr" sz="quarter" idx="11"/>
          </p:nvPr>
        </p:nvSpPr>
        <p:spPr>
          <a:ln/>
        </p:spPr>
        <p:txBody>
          <a:bodyPr/>
          <a:lstStyle>
            <a:lvl1pPr>
              <a:defRPr/>
            </a:lvl1pPr>
          </a:lstStyle>
          <a:p>
            <a:endParaRPr lang="en-US" dirty="0"/>
          </a:p>
        </p:txBody>
      </p:sp>
      <p:sp>
        <p:nvSpPr>
          <p:cNvPr id="6" name="Rectangle 6"/>
          <p:cNvSpPr>
            <a:spLocks noGrp="1" noChangeArrowheads="1"/>
          </p:cNvSpPr>
          <p:nvPr>
            <p:ph type="sldNum" sz="quarter" idx="12"/>
          </p:nvPr>
        </p:nvSpPr>
        <p:spPr>
          <a:ln/>
        </p:spPr>
        <p:txBody>
          <a:bodyPr/>
          <a:lstStyle>
            <a:lvl1pPr>
              <a:defRPr/>
            </a:lvl1pPr>
          </a:lstStyle>
          <a:p>
            <a:fld id="{F9454EDE-4260-453E-9D56-AF2237FF8259}" type="slidenum">
              <a:rPr lang="en-US"/>
              <a:pPr/>
              <a:t>‹N°›</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22426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solidFill>
                  <a:srgbClr val="000000"/>
                </a:solidFill>
                <a:latin typeface="Arial" pitchFamily="34" charset="0"/>
              </a:defRPr>
            </a:lvl1pPr>
          </a:lstStyle>
          <a:p>
            <a:endParaRPr lang="en-US" dirty="0"/>
          </a:p>
        </p:txBody>
      </p:sp>
      <p:sp>
        <p:nvSpPr>
          <p:cNvPr id="22426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pitchFamily="34" charset="0"/>
              </a:defRPr>
            </a:lvl1pPr>
          </a:lstStyle>
          <a:p>
            <a:endParaRPr lang="en-US" dirty="0"/>
          </a:p>
        </p:txBody>
      </p:sp>
      <p:sp>
        <p:nvSpPr>
          <p:cNvPr id="224262" name="Rectangle 6"/>
          <p:cNvSpPr>
            <a:spLocks noGrp="1" noChangeArrowheads="1"/>
          </p:cNvSpPr>
          <p:nvPr>
            <p:ph type="sldNum" sz="quarter" idx="4"/>
          </p:nvPr>
        </p:nvSpPr>
        <p:spPr bwMode="auto">
          <a:xfrm>
            <a:off x="7010400" y="638175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pitchFamily="34" charset="0"/>
              </a:defRPr>
            </a:lvl1pPr>
          </a:lstStyle>
          <a:p>
            <a:fld id="{BB3F2FEB-4EF7-4B84-A746-67C062150325}" type="slidenum">
              <a:rPr lang="en-US"/>
              <a:pPr/>
              <a:t>‹N°›</a:t>
            </a:fld>
            <a:endParaRPr lang="en-US" dirty="0"/>
          </a:p>
        </p:txBody>
      </p:sp>
      <p:pic>
        <p:nvPicPr>
          <p:cNvPr id="2055" name="Picture 7"/>
          <p:cNvPicPr>
            <a:picLocks noChangeAspect="1" noChangeArrowheads="1"/>
          </p:cNvPicPr>
          <p:nvPr/>
        </p:nvPicPr>
        <p:blipFill>
          <a:blip r:embed="rId12" cstate="print"/>
          <a:srcRect/>
          <a:stretch>
            <a:fillRect/>
          </a:stretch>
        </p:blipFill>
        <p:spPr bwMode="auto">
          <a:xfrm>
            <a:off x="8077200" y="138113"/>
            <a:ext cx="881063" cy="881062"/>
          </a:xfrm>
          <a:prstGeom prst="rect">
            <a:avLst/>
          </a:prstGeom>
          <a:noFill/>
          <a:ln w="9525">
            <a:noFill/>
            <a:miter lim="800000"/>
            <a:headEnd/>
            <a:tailEnd/>
          </a:ln>
        </p:spPr>
      </p:pic>
      <p:sp>
        <p:nvSpPr>
          <p:cNvPr id="9" name="Content Placeholder 2"/>
          <p:cNvSpPr txBox="1">
            <a:spLocks/>
          </p:cNvSpPr>
          <p:nvPr userDrawn="1"/>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342900" indent="-342900" algn="l" eaLnBrk="0" hangingPunct="0">
              <a:spcBef>
                <a:spcPct val="20000"/>
              </a:spcBef>
              <a:buClr>
                <a:srgbClr val="FFCC00"/>
              </a:buClr>
              <a:buSzPct val="70000"/>
              <a:buFont typeface="Wingdings" pitchFamily="2" charset="2"/>
              <a:buNone/>
              <a:defRPr/>
            </a:pPr>
            <a:endParaRPr lang="en-US" sz="1800" kern="0" dirty="0">
              <a:solidFill>
                <a:srgbClr val="000000"/>
              </a:solidFill>
              <a:latin typeface="Arial" pitchFamily="34" charset="0"/>
            </a:endParaRPr>
          </a:p>
        </p:txBody>
      </p:sp>
      <p:sp>
        <p:nvSpPr>
          <p:cNvPr id="11" name="Text Placeholder 10"/>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4915" r:id="rId1"/>
    <p:sldLayoutId id="2147484907" r:id="rId2"/>
    <p:sldLayoutId id="2147484908" r:id="rId3"/>
    <p:sldLayoutId id="2147484909" r:id="rId4"/>
    <p:sldLayoutId id="2147484910" r:id="rId5"/>
    <p:sldLayoutId id="2147484911" r:id="rId6"/>
    <p:sldLayoutId id="2147484912" r:id="rId7"/>
    <p:sldLayoutId id="2147484913" r:id="rId8"/>
    <p:sldLayoutId id="2147484914" r:id="rId9"/>
    <p:sldLayoutId id="2147484916" r:id="rId10"/>
  </p:sldLayoutIdLst>
  <p:timing>
    <p:tnLst>
      <p:par>
        <p:cTn id="1" dur="indefinite" restart="never" nodeType="tmRoot"/>
      </p:par>
    </p:tnLst>
  </p:timing>
  <p:hf hdr="0" ftr="0" dt="0"/>
  <p:txStyles>
    <p:titleStyle>
      <a:lvl1pPr algn="l" rtl="0" eaLnBrk="0" fontAlgn="base" hangingPunct="0">
        <a:spcBef>
          <a:spcPct val="0"/>
        </a:spcBef>
        <a:spcAft>
          <a:spcPct val="0"/>
        </a:spcAft>
        <a:defRPr sz="3200" b="1">
          <a:solidFill>
            <a:schemeClr val="tx1"/>
          </a:solidFill>
          <a:latin typeface="Franklin Gothic Medium" pitchFamily="34" charset="0"/>
          <a:ea typeface="+mj-ea"/>
          <a:cs typeface="+mj-cs"/>
        </a:defRPr>
      </a:lvl1pPr>
      <a:lvl2pPr algn="ctr" rtl="0" eaLnBrk="0" fontAlgn="base" hangingPunct="0">
        <a:spcBef>
          <a:spcPct val="0"/>
        </a:spcBef>
        <a:spcAft>
          <a:spcPct val="0"/>
        </a:spcAft>
        <a:defRPr sz="4400" b="1">
          <a:solidFill>
            <a:schemeClr val="bg2"/>
          </a:solidFill>
          <a:latin typeface="Garamond" pitchFamily="18" charset="0"/>
          <a:cs typeface="Arial" pitchFamily="34" charset="0"/>
        </a:defRPr>
      </a:lvl2pPr>
      <a:lvl3pPr algn="ctr" rtl="0" eaLnBrk="0" fontAlgn="base" hangingPunct="0">
        <a:spcBef>
          <a:spcPct val="0"/>
        </a:spcBef>
        <a:spcAft>
          <a:spcPct val="0"/>
        </a:spcAft>
        <a:defRPr sz="4400" b="1">
          <a:solidFill>
            <a:schemeClr val="bg2"/>
          </a:solidFill>
          <a:latin typeface="Garamond" pitchFamily="18" charset="0"/>
          <a:cs typeface="Arial" pitchFamily="34" charset="0"/>
        </a:defRPr>
      </a:lvl3pPr>
      <a:lvl4pPr algn="ctr" rtl="0" eaLnBrk="0" fontAlgn="base" hangingPunct="0">
        <a:spcBef>
          <a:spcPct val="0"/>
        </a:spcBef>
        <a:spcAft>
          <a:spcPct val="0"/>
        </a:spcAft>
        <a:defRPr sz="4400" b="1">
          <a:solidFill>
            <a:schemeClr val="bg2"/>
          </a:solidFill>
          <a:latin typeface="Garamond" pitchFamily="18" charset="0"/>
          <a:cs typeface="Arial" pitchFamily="34" charset="0"/>
        </a:defRPr>
      </a:lvl4pPr>
      <a:lvl5pPr algn="ctr" rtl="0" eaLnBrk="0" fontAlgn="base" hangingPunct="0">
        <a:spcBef>
          <a:spcPct val="0"/>
        </a:spcBef>
        <a:spcAft>
          <a:spcPct val="0"/>
        </a:spcAft>
        <a:defRPr sz="4400" b="1">
          <a:solidFill>
            <a:schemeClr val="bg2"/>
          </a:solidFill>
          <a:latin typeface="Garamond" pitchFamily="18" charset="0"/>
          <a:cs typeface="Arial" pitchFamily="34" charset="0"/>
        </a:defRPr>
      </a:lvl5pPr>
      <a:lvl6pPr marL="457200" algn="ctr" rtl="0" fontAlgn="base">
        <a:spcBef>
          <a:spcPct val="0"/>
        </a:spcBef>
        <a:spcAft>
          <a:spcPct val="0"/>
        </a:spcAft>
        <a:defRPr sz="4400">
          <a:solidFill>
            <a:schemeClr val="tx2"/>
          </a:solidFill>
          <a:latin typeface="Arial" pitchFamily="34" charset="0"/>
          <a:cs typeface="Arial" pitchFamily="34" charset="0"/>
        </a:defRPr>
      </a:lvl6pPr>
      <a:lvl7pPr marL="914400" algn="ctr" rtl="0" fontAlgn="base">
        <a:spcBef>
          <a:spcPct val="0"/>
        </a:spcBef>
        <a:spcAft>
          <a:spcPct val="0"/>
        </a:spcAft>
        <a:defRPr sz="4400">
          <a:solidFill>
            <a:schemeClr val="tx2"/>
          </a:solidFill>
          <a:latin typeface="Arial" pitchFamily="34" charset="0"/>
          <a:cs typeface="Arial" pitchFamily="34" charset="0"/>
        </a:defRPr>
      </a:lvl7pPr>
      <a:lvl8pPr marL="1371600" algn="ctr" rtl="0" fontAlgn="base">
        <a:spcBef>
          <a:spcPct val="0"/>
        </a:spcBef>
        <a:spcAft>
          <a:spcPct val="0"/>
        </a:spcAft>
        <a:defRPr sz="4400">
          <a:solidFill>
            <a:schemeClr val="tx2"/>
          </a:solidFill>
          <a:latin typeface="Arial" pitchFamily="34" charset="0"/>
          <a:cs typeface="Arial" pitchFamily="34" charset="0"/>
        </a:defRPr>
      </a:lvl8pPr>
      <a:lvl9pPr marL="1828800" algn="ctr" rtl="0" fontAlgn="base">
        <a:spcBef>
          <a:spcPct val="0"/>
        </a:spcBef>
        <a:spcAft>
          <a:spcPct val="0"/>
        </a:spcAft>
        <a:defRPr sz="4400">
          <a:solidFill>
            <a:schemeClr val="tx2"/>
          </a:solidFill>
          <a:latin typeface="Arial" pitchFamily="34" charset="0"/>
          <a:cs typeface="Arial" pitchFamily="34" charset="0"/>
        </a:defRPr>
      </a:lvl9pPr>
    </p:titleStyle>
    <p:bodyStyle>
      <a:lvl1pPr marL="342900" indent="-342900" algn="l" rtl="0" eaLnBrk="0" fontAlgn="base" hangingPunct="0">
        <a:spcBef>
          <a:spcPct val="20000"/>
        </a:spcBef>
        <a:spcAft>
          <a:spcPct val="0"/>
        </a:spcAft>
        <a:buClr>
          <a:srgbClr val="FFC000"/>
        </a:buClr>
        <a:buSzPct val="70000"/>
        <a:buFont typeface="Wingdings" pitchFamily="2" charset="2"/>
        <a:buChar char="n"/>
        <a:defRPr lang="en-US" sz="2800" dirty="0" smtClean="0">
          <a:solidFill>
            <a:schemeClr val="tx1"/>
          </a:solidFill>
          <a:effectLst/>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lang="en-US" sz="2800" dirty="0" smtClean="0">
          <a:solidFill>
            <a:schemeClr val="tx1"/>
          </a:solidFill>
          <a:effectLst/>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accent3"/>
        </a:buClr>
        <a:buSzPct val="70000"/>
        <a:buFont typeface="Wingdings" pitchFamily="2" charset="2"/>
        <a:buChar char="n"/>
        <a:defRPr lang="en-US" sz="2800" dirty="0" smtClean="0">
          <a:solidFill>
            <a:schemeClr val="tx1"/>
          </a:solidFill>
          <a:effectLst/>
          <a:latin typeface="Arial" pitchFamily="34" charset="0"/>
          <a:ea typeface="+mn-ea"/>
          <a:cs typeface="Arial" pitchFamily="34" charset="0"/>
        </a:defRPr>
      </a:lvl3pPr>
      <a:lvl4pPr marL="1600200" indent="-228600" algn="l" rtl="0" eaLnBrk="0" fontAlgn="base" hangingPunct="0">
        <a:spcBef>
          <a:spcPct val="20000"/>
        </a:spcBef>
        <a:spcAft>
          <a:spcPct val="0"/>
        </a:spcAft>
        <a:buSzPct val="70000"/>
        <a:buFont typeface="Wingdings" pitchFamily="2" charset="2"/>
        <a:buChar char="n"/>
        <a:defRPr lang="en-US" sz="2800" dirty="0" smtClean="0">
          <a:solidFill>
            <a:schemeClr val="tx1"/>
          </a:solidFill>
          <a:effectLst/>
          <a:latin typeface="Arial" pitchFamily="34" charset="0"/>
          <a:ea typeface="+mn-ea"/>
          <a:cs typeface="Arial" pitchFamily="34" charset="0"/>
        </a:defRPr>
      </a:lvl4pPr>
      <a:lvl5pPr marL="2057400" indent="-228600" algn="l" rtl="0" eaLnBrk="0" fontAlgn="base" hangingPunct="0">
        <a:spcBef>
          <a:spcPct val="20000"/>
        </a:spcBef>
        <a:spcAft>
          <a:spcPct val="0"/>
        </a:spcAft>
        <a:buSzPct val="70000"/>
        <a:buFont typeface="Wingdings" pitchFamily="2" charset="2"/>
        <a:buChar char="n"/>
        <a:defRPr lang="en-US" sz="2800" dirty="0" smtClean="0">
          <a:solidFill>
            <a:schemeClr val="tx1"/>
          </a:solidFill>
          <a:effectLst/>
          <a:latin typeface="Arial" pitchFamily="34" charset="0"/>
          <a:ea typeface="+mn-ea"/>
          <a:cs typeface="Arial" pitchFamily="34" charset="0"/>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sz="quarter"/>
          </p:nvPr>
        </p:nvSpPr>
        <p:spPr>
          <a:xfrm>
            <a:off x="230187" y="1295400"/>
            <a:ext cx="8913813" cy="2819400"/>
          </a:xfrm>
        </p:spPr>
        <p:txBody>
          <a:bodyPr/>
          <a:lstStyle/>
          <a:p>
            <a:r>
              <a:rPr lang="en-US" sz="4000" dirty="0" smtClean="0">
                <a:latin typeface="Arial" pitchFamily="34" charset="0"/>
              </a:rPr>
              <a:t>Tax Administration</a:t>
            </a:r>
            <a:br>
              <a:rPr lang="en-US" sz="4000" dirty="0" smtClean="0">
                <a:latin typeface="Arial" pitchFamily="34" charset="0"/>
              </a:rPr>
            </a:br>
            <a:r>
              <a:rPr lang="en-US" sz="4000" dirty="0" smtClean="0">
                <a:latin typeface="Arial" pitchFamily="34" charset="0"/>
              </a:rPr>
              <a:t> Diagnostic Assessment Tool</a:t>
            </a:r>
            <a:br>
              <a:rPr lang="en-US" sz="4000" dirty="0" smtClean="0">
                <a:latin typeface="Arial" pitchFamily="34" charset="0"/>
              </a:rPr>
            </a:br>
            <a:r>
              <a:rPr lang="en-US" sz="4000" dirty="0" smtClean="0">
                <a:latin typeface="Arial" pitchFamily="34" charset="0"/>
              </a:rPr>
              <a:t/>
            </a:r>
            <a:br>
              <a:rPr lang="en-US" sz="4000" dirty="0" smtClean="0">
                <a:latin typeface="Arial" pitchFamily="34" charset="0"/>
              </a:rPr>
            </a:br>
            <a:r>
              <a:rPr lang="en-US" sz="2400" dirty="0" smtClean="0">
                <a:latin typeface="Arial" pitchFamily="34" charset="0"/>
              </a:rPr>
              <a:t>David Kloeden – Head of TADAT Secretariat</a:t>
            </a:r>
            <a:endParaRPr lang="en-US" sz="2800" dirty="0">
              <a:solidFill>
                <a:schemeClr val="tx1"/>
              </a:solidFill>
              <a:latin typeface="Arial" pitchFamily="34" charset="0"/>
            </a:endParaRPr>
          </a:p>
        </p:txBody>
      </p:sp>
      <p:sp>
        <p:nvSpPr>
          <p:cNvPr id="2051" name="Rectangle 3"/>
          <p:cNvSpPr>
            <a:spLocks noGrp="1" noChangeArrowheads="1"/>
          </p:cNvSpPr>
          <p:nvPr>
            <p:ph type="subTitle" sz="quarter" idx="1"/>
          </p:nvPr>
        </p:nvSpPr>
        <p:spPr>
          <a:xfrm>
            <a:off x="1493798" y="4704519"/>
            <a:ext cx="6400800" cy="1467681"/>
          </a:xfrm>
        </p:spPr>
        <p:txBody>
          <a:bodyPr/>
          <a:lstStyle/>
          <a:p>
            <a:pPr>
              <a:lnSpc>
                <a:spcPct val="90000"/>
              </a:lnSpc>
            </a:pPr>
            <a:endParaRPr lang="en-US" dirty="0" smtClean="0">
              <a:effectLst/>
            </a:endParaRPr>
          </a:p>
          <a:p>
            <a:pPr>
              <a:lnSpc>
                <a:spcPct val="90000"/>
              </a:lnSpc>
            </a:pPr>
            <a:endParaRPr lang="en-US" dirty="0" smtClean="0"/>
          </a:p>
          <a:p>
            <a:pPr>
              <a:lnSpc>
                <a:spcPct val="90000"/>
              </a:lnSpc>
            </a:pPr>
            <a:endParaRPr lang="en-US" sz="2400" dirty="0">
              <a:effectLst/>
            </a:endParaRPr>
          </a:p>
        </p:txBody>
      </p:sp>
      <p:pic>
        <p:nvPicPr>
          <p:cNvPr id="7" name="Picture 3" descr="C:\Users\mdavid2\Desktop\banner.jpg"/>
          <p:cNvPicPr>
            <a:picLocks noChangeAspect="1" noChangeArrowheads="1"/>
          </p:cNvPicPr>
          <p:nvPr/>
        </p:nvPicPr>
        <p:blipFill>
          <a:blip r:embed="rId3" cstate="print"/>
          <a:srcRect/>
          <a:stretch>
            <a:fillRect/>
          </a:stretch>
        </p:blipFill>
        <p:spPr bwMode="auto">
          <a:xfrm>
            <a:off x="359230" y="0"/>
            <a:ext cx="8534400" cy="825514"/>
          </a:xfrm>
          <a:prstGeom prst="rect">
            <a:avLst/>
          </a:prstGeom>
          <a:noFill/>
        </p:spPr>
      </p:pic>
      <p:grpSp>
        <p:nvGrpSpPr>
          <p:cNvPr id="2" name="Group 2"/>
          <p:cNvGrpSpPr>
            <a:grpSpLocks/>
          </p:cNvGrpSpPr>
          <p:nvPr/>
        </p:nvGrpSpPr>
        <p:grpSpPr bwMode="auto">
          <a:xfrm>
            <a:off x="1066800" y="4419600"/>
            <a:ext cx="1981200" cy="1295400"/>
            <a:chOff x="2350" y="96"/>
            <a:chExt cx="3026" cy="2160"/>
          </a:xfrm>
        </p:grpSpPr>
        <p:pic>
          <p:nvPicPr>
            <p:cNvPr id="9" name="Picture 3" descr="imflogo"/>
            <p:cNvPicPr>
              <a:picLocks noChangeAspect="1" noChangeArrowheads="1"/>
            </p:cNvPicPr>
            <p:nvPr/>
          </p:nvPicPr>
          <p:blipFill>
            <a:blip r:embed="rId4" cstate="print">
              <a:clrChange>
                <a:clrFrom>
                  <a:srgbClr val="0000FF"/>
                </a:clrFrom>
                <a:clrTo>
                  <a:srgbClr val="0000FF">
                    <a:alpha val="0"/>
                  </a:srgbClr>
                </a:clrTo>
              </a:clrChange>
              <a:lum bright="12000" contrast="12000"/>
              <a:grayscl/>
              <a:biLevel thresh="50000"/>
            </a:blip>
            <a:srcRect b="51111"/>
            <a:stretch>
              <a:fillRect/>
            </a:stretch>
          </p:blipFill>
          <p:spPr bwMode="auto">
            <a:xfrm>
              <a:off x="2352" y="96"/>
              <a:ext cx="3024" cy="1056"/>
            </a:xfrm>
            <a:prstGeom prst="rect">
              <a:avLst/>
            </a:prstGeom>
            <a:noFill/>
            <a:ln w="9525">
              <a:noFill/>
              <a:miter lim="800000"/>
              <a:headEnd/>
              <a:tailEnd/>
            </a:ln>
          </p:spPr>
        </p:pic>
        <p:pic>
          <p:nvPicPr>
            <p:cNvPr id="10" name="Picture 4" descr="imflogo"/>
            <p:cNvPicPr>
              <a:picLocks noChangeAspect="1" noChangeArrowheads="1"/>
            </p:cNvPicPr>
            <p:nvPr/>
          </p:nvPicPr>
          <p:blipFill>
            <a:blip r:embed="rId4" cstate="print">
              <a:clrChange>
                <a:clrFrom>
                  <a:srgbClr val="0000FF"/>
                </a:clrFrom>
                <a:clrTo>
                  <a:srgbClr val="0000FF">
                    <a:alpha val="0"/>
                  </a:srgbClr>
                </a:clrTo>
              </a:clrChange>
              <a:lum bright="12000" contrast="12000"/>
              <a:grayscl/>
              <a:biLevel thresh="50000"/>
            </a:blip>
            <a:srcRect t="48801"/>
            <a:stretch>
              <a:fillRect/>
            </a:stretch>
          </p:blipFill>
          <p:spPr bwMode="auto">
            <a:xfrm>
              <a:off x="2350" y="1150"/>
              <a:ext cx="3024" cy="1106"/>
            </a:xfrm>
            <a:prstGeom prst="rect">
              <a:avLst/>
            </a:prstGeom>
            <a:noFill/>
            <a:ln w="9525">
              <a:noFill/>
              <a:miter lim="800000"/>
              <a:headEnd/>
              <a:tailEnd/>
            </a:ln>
          </p:spPr>
        </p:pic>
      </p:grpSp>
      <p:pic>
        <p:nvPicPr>
          <p:cNvPr id="8" name="Picture 2" descr="C:\Users\PMartens\AppData\Local\Microsoft\Windows\Temporary Internet Files\Content.Outlook\7WXOS8VF\TADAT_Logo-01 (2).png"/>
          <p:cNvPicPr>
            <a:picLocks noChangeAspect="1" noChangeArrowheads="1"/>
          </p:cNvPicPr>
          <p:nvPr/>
        </p:nvPicPr>
        <p:blipFill>
          <a:blip r:embed="rId5" cstate="print"/>
          <a:srcRect/>
          <a:stretch>
            <a:fillRect/>
          </a:stretch>
        </p:blipFill>
        <p:spPr bwMode="auto">
          <a:xfrm>
            <a:off x="5638799" y="4419600"/>
            <a:ext cx="2190209" cy="12954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AE606DD-D066-4020-99B8-4F9D94E94EA0}" type="slidenum">
              <a:rPr lang="en-US" smtClean="0"/>
              <a:pPr/>
              <a:t>10</a:t>
            </a:fld>
            <a:endParaRPr lang="en-US" dirty="0"/>
          </a:p>
        </p:txBody>
      </p:sp>
      <p:graphicFrame>
        <p:nvGraphicFramePr>
          <p:cNvPr id="2" name="Content Placeholder 1"/>
          <p:cNvGraphicFramePr>
            <a:graphicFrameLocks noGrp="1"/>
          </p:cNvGraphicFramePr>
          <p:nvPr>
            <p:ph sz="quarter" idx="13"/>
            <p:extLst>
              <p:ext uri="{D42A27DB-BD31-4B8C-83A1-F6EECF244321}">
                <p14:modId xmlns:p14="http://schemas.microsoft.com/office/powerpoint/2010/main" val="2233067897"/>
              </p:ext>
            </p:extLst>
          </p:nvPr>
        </p:nvGraphicFramePr>
        <p:xfrm>
          <a:off x="609600" y="1295400"/>
          <a:ext cx="8153400" cy="3453384"/>
        </p:xfrm>
        <a:graphic>
          <a:graphicData uri="http://schemas.openxmlformats.org/drawingml/2006/table">
            <a:tbl>
              <a:tblPr firstRow="1" bandRow="1">
                <a:tableStyleId>{B301B821-A1FF-4177-AEE7-76D212191A09}</a:tableStyleId>
              </a:tblPr>
              <a:tblGrid>
                <a:gridCol w="2590800"/>
                <a:gridCol w="5562600"/>
              </a:tblGrid>
              <a:tr h="370840">
                <a:tc>
                  <a:txBody>
                    <a:bodyPr/>
                    <a:lstStyle/>
                    <a:p>
                      <a:pPr algn="ctr"/>
                      <a:r>
                        <a:rPr lang="en-US" sz="1800" dirty="0" smtClean="0"/>
                        <a:t>Indicator</a:t>
                      </a:r>
                      <a:endParaRPr lang="en-US" sz="1800" dirty="0"/>
                    </a:p>
                  </a:txBody>
                  <a:tcPr/>
                </a:tc>
                <a:tc>
                  <a:txBody>
                    <a:bodyPr/>
                    <a:lstStyle/>
                    <a:p>
                      <a:pPr algn="ctr"/>
                      <a:r>
                        <a:rPr lang="en-US" sz="1800" dirty="0" smtClean="0"/>
                        <a:t>Dimensions</a:t>
                      </a:r>
                      <a:r>
                        <a:rPr lang="en-US" sz="1800" baseline="0" dirty="0" smtClean="0"/>
                        <a:t> to be measured</a:t>
                      </a:r>
                      <a:endParaRPr lang="en-US" sz="1800" dirty="0"/>
                    </a:p>
                  </a:txBody>
                  <a:tcPr/>
                </a:tc>
              </a:tr>
              <a:tr h="370840">
                <a:tc>
                  <a:txBody>
                    <a:bodyPr/>
                    <a:lstStyle/>
                    <a:p>
                      <a:pPr marL="0" marR="0">
                        <a:spcBef>
                          <a:spcPts val="0"/>
                        </a:spcBef>
                        <a:spcAft>
                          <a:spcPts val="0"/>
                        </a:spcAft>
                      </a:pPr>
                      <a:r>
                        <a:rPr lang="en-US" sz="1400" dirty="0">
                          <a:effectLst/>
                          <a:latin typeface="Arial"/>
                          <a:ea typeface="SimSun"/>
                          <a:cs typeface="Times New Roman"/>
                        </a:rPr>
                        <a:t>Identification, assessment, ranking and quantification of </a:t>
                      </a:r>
                      <a:r>
                        <a:rPr lang="en-US" sz="1400" b="1" dirty="0">
                          <a:effectLst/>
                          <a:latin typeface="Arial"/>
                          <a:ea typeface="SimSun"/>
                          <a:cs typeface="Times New Roman"/>
                        </a:rPr>
                        <a:t>compliance</a:t>
                      </a:r>
                      <a:r>
                        <a:rPr lang="en-US" sz="1400" dirty="0">
                          <a:effectLst/>
                          <a:latin typeface="Arial"/>
                          <a:ea typeface="SimSun"/>
                          <a:cs typeface="Times New Roman"/>
                        </a:rPr>
                        <a:t> risks.</a:t>
                      </a:r>
                      <a:endParaRPr lang="en-US" sz="1400" dirty="0">
                        <a:effectLst/>
                        <a:latin typeface="Times New Roman"/>
                        <a:ea typeface="ＭＳ 明朝"/>
                        <a:cs typeface="Times New Roman"/>
                      </a:endParaRPr>
                    </a:p>
                  </a:txBody>
                  <a:tcPr marL="68580" marR="68580" marT="0" marB="0"/>
                </a:tc>
                <a:tc>
                  <a:txBody>
                    <a:bodyPr/>
                    <a:lstStyle/>
                    <a:p>
                      <a:pPr marL="342900" marR="0" lvl="0" indent="-342900">
                        <a:lnSpc>
                          <a:spcPct val="110000"/>
                        </a:lnSpc>
                        <a:spcBef>
                          <a:spcPts val="0"/>
                        </a:spcBef>
                        <a:spcAft>
                          <a:spcPts val="1200"/>
                        </a:spcAft>
                        <a:buFont typeface="Symbol"/>
                        <a:buChar char=""/>
                      </a:pPr>
                      <a:r>
                        <a:rPr lang="en-US" sz="1400" dirty="0">
                          <a:effectLst/>
                          <a:latin typeface="Arial"/>
                          <a:ea typeface="SimSun"/>
                        </a:rPr>
                        <a:t>The process used to identify, assess, and prioritize taxpayer compliance risks</a:t>
                      </a:r>
                      <a:r>
                        <a:rPr lang="en-US" sz="1400" dirty="0" smtClean="0">
                          <a:effectLst/>
                          <a:latin typeface="Arial"/>
                          <a:ea typeface="SimSun"/>
                        </a:rPr>
                        <a:t>.</a:t>
                      </a:r>
                      <a:endParaRPr lang="en-US" sz="1400" dirty="0">
                        <a:effectLst/>
                        <a:latin typeface="Times New Roman"/>
                        <a:ea typeface="SimSun"/>
                      </a:endParaRPr>
                    </a:p>
                    <a:p>
                      <a:pPr marL="342900" marR="0" lvl="0" indent="-342900">
                        <a:lnSpc>
                          <a:spcPct val="110000"/>
                        </a:lnSpc>
                        <a:spcBef>
                          <a:spcPts val="0"/>
                        </a:spcBef>
                        <a:spcAft>
                          <a:spcPts val="600"/>
                        </a:spcAft>
                        <a:buFont typeface="Symbol"/>
                        <a:buChar char=""/>
                      </a:pPr>
                      <a:r>
                        <a:rPr lang="en-US" sz="1400" dirty="0">
                          <a:effectLst/>
                          <a:latin typeface="Arial"/>
                          <a:ea typeface="SimSun"/>
                        </a:rPr>
                        <a:t>The process used to estimate the scale of tax revenue leakage</a:t>
                      </a:r>
                      <a:r>
                        <a:rPr lang="en-US" sz="1400" dirty="0" smtClean="0">
                          <a:effectLst/>
                          <a:latin typeface="Arial"/>
                          <a:ea typeface="SimSun"/>
                        </a:rPr>
                        <a:t>.</a:t>
                      </a:r>
                    </a:p>
                    <a:p>
                      <a:pPr marL="0" marR="0" lvl="0" indent="0">
                        <a:lnSpc>
                          <a:spcPct val="50000"/>
                        </a:lnSpc>
                        <a:spcBef>
                          <a:spcPts val="0"/>
                        </a:spcBef>
                        <a:spcAft>
                          <a:spcPts val="600"/>
                        </a:spcAft>
                        <a:buFont typeface="Symbol"/>
                        <a:buNone/>
                      </a:pPr>
                      <a:endParaRPr lang="en-US" sz="1400" dirty="0" smtClean="0">
                        <a:effectLst/>
                        <a:latin typeface="Times New Roman"/>
                        <a:ea typeface="ＭＳ 明朝"/>
                        <a:cs typeface="Times New Roman"/>
                      </a:endParaRPr>
                    </a:p>
                  </a:txBody>
                  <a:tcPr marL="68580" marR="68580" marT="0" marB="0"/>
                </a:tc>
              </a:tr>
              <a:tr h="370840">
                <a:tc>
                  <a:txBody>
                    <a:bodyPr/>
                    <a:lstStyle/>
                    <a:p>
                      <a:pPr marL="0" marR="0">
                        <a:spcBef>
                          <a:spcPts val="0"/>
                        </a:spcBef>
                        <a:spcAft>
                          <a:spcPts val="0"/>
                        </a:spcAft>
                      </a:pPr>
                      <a:r>
                        <a:rPr lang="en-US" sz="1400" dirty="0">
                          <a:effectLst/>
                          <a:latin typeface="Arial"/>
                          <a:ea typeface="SimSun"/>
                          <a:cs typeface="Times New Roman"/>
                        </a:rPr>
                        <a:t>Identification, assessment, ranking and quantification of </a:t>
                      </a:r>
                      <a:r>
                        <a:rPr lang="en-US" sz="1400" b="1" dirty="0">
                          <a:effectLst/>
                          <a:latin typeface="Arial"/>
                          <a:ea typeface="SimSun"/>
                          <a:cs typeface="Times New Roman"/>
                        </a:rPr>
                        <a:t>institutional</a:t>
                      </a:r>
                      <a:r>
                        <a:rPr lang="en-US" sz="1400" dirty="0">
                          <a:effectLst/>
                          <a:latin typeface="Arial"/>
                          <a:ea typeface="SimSun"/>
                          <a:cs typeface="Times New Roman"/>
                        </a:rPr>
                        <a:t> risks.</a:t>
                      </a:r>
                      <a:endParaRPr lang="en-US" sz="1400" dirty="0">
                        <a:effectLst/>
                        <a:latin typeface="Times New Roman"/>
                        <a:ea typeface="ＭＳ 明朝"/>
                        <a:cs typeface="Times New Roman"/>
                      </a:endParaRPr>
                    </a:p>
                    <a:p>
                      <a:pPr marL="0" marR="0">
                        <a:lnSpc>
                          <a:spcPct val="100000"/>
                        </a:lnSpc>
                        <a:spcBef>
                          <a:spcPts val="0"/>
                        </a:spcBef>
                        <a:spcAft>
                          <a:spcPts val="0"/>
                        </a:spcAft>
                      </a:pPr>
                      <a:r>
                        <a:rPr lang="en-US" sz="1400" dirty="0">
                          <a:effectLst/>
                          <a:latin typeface="Arial"/>
                          <a:ea typeface="SimSun"/>
                          <a:cs typeface="Times New Roman"/>
                        </a:rPr>
                        <a:t> </a:t>
                      </a:r>
                      <a:endParaRPr lang="en-US" sz="1400" dirty="0">
                        <a:effectLst/>
                        <a:latin typeface="Times New Roman"/>
                        <a:ea typeface="ＭＳ 明朝"/>
                        <a:cs typeface="Times New Roman"/>
                      </a:endParaRPr>
                    </a:p>
                  </a:txBody>
                  <a:tcPr marL="68580" marR="68580" marT="0" marB="0"/>
                </a:tc>
                <a:tc>
                  <a:txBody>
                    <a:bodyPr/>
                    <a:lstStyle/>
                    <a:p>
                      <a:pPr marL="342900" marR="0" lvl="0" indent="-342900">
                        <a:lnSpc>
                          <a:spcPct val="110000"/>
                        </a:lnSpc>
                        <a:spcBef>
                          <a:spcPts val="0"/>
                        </a:spcBef>
                        <a:spcAft>
                          <a:spcPts val="1200"/>
                        </a:spcAft>
                        <a:buFont typeface="Symbol"/>
                        <a:buChar char=""/>
                      </a:pPr>
                      <a:r>
                        <a:rPr lang="en-US" sz="1400" dirty="0">
                          <a:effectLst/>
                          <a:latin typeface="Arial"/>
                          <a:ea typeface="SimSun"/>
                        </a:rPr>
                        <a:t>The process used to identify, assess and prioritize tax administration institutional risks.</a:t>
                      </a:r>
                      <a:endParaRPr lang="en-US" sz="1400" dirty="0">
                        <a:effectLst/>
                        <a:latin typeface="Times New Roman"/>
                        <a:ea typeface="SimSun"/>
                      </a:endParaRPr>
                    </a:p>
                  </a:txBody>
                  <a:tcPr marL="68580" marR="68580" marT="0" marB="0"/>
                </a:tc>
              </a:tr>
              <a:tr h="1189736">
                <a:tc>
                  <a:txBody>
                    <a:bodyPr/>
                    <a:lstStyle/>
                    <a:p>
                      <a:pPr marL="0" marR="0">
                        <a:spcBef>
                          <a:spcPts val="0"/>
                        </a:spcBef>
                        <a:spcAft>
                          <a:spcPts val="0"/>
                        </a:spcAft>
                      </a:pPr>
                      <a:r>
                        <a:rPr lang="en-US" sz="1400" dirty="0">
                          <a:effectLst/>
                          <a:latin typeface="Arial"/>
                          <a:ea typeface="SimSun"/>
                          <a:cs typeface="Times New Roman"/>
                        </a:rPr>
                        <a:t>Design, implementation, monitoring and evaluation of risk mitigation activities.</a:t>
                      </a:r>
                      <a:endParaRPr lang="en-US" sz="1400" dirty="0">
                        <a:effectLst/>
                        <a:latin typeface="Times New Roman"/>
                        <a:ea typeface="ＭＳ 明朝"/>
                        <a:cs typeface="Times New Roman"/>
                      </a:endParaRPr>
                    </a:p>
                  </a:txBody>
                  <a:tcPr marL="68580" marR="68580" marT="0" marB="0"/>
                </a:tc>
                <a:tc>
                  <a:txBody>
                    <a:bodyPr/>
                    <a:lstStyle/>
                    <a:p>
                      <a:pPr marL="342900" marR="0" lvl="0" indent="-342900">
                        <a:lnSpc>
                          <a:spcPct val="110000"/>
                        </a:lnSpc>
                        <a:spcBef>
                          <a:spcPts val="0"/>
                        </a:spcBef>
                        <a:spcAft>
                          <a:spcPts val="1200"/>
                        </a:spcAft>
                        <a:buFont typeface="Symbol"/>
                        <a:buChar char=""/>
                        <a:tabLst>
                          <a:tab pos="228600" algn="l"/>
                          <a:tab pos="457200" algn="l"/>
                        </a:tabLst>
                      </a:pPr>
                      <a:r>
                        <a:rPr lang="en-US" sz="1400" dirty="0">
                          <a:effectLst/>
                          <a:latin typeface="Arial"/>
                          <a:ea typeface="SimSun"/>
                        </a:rPr>
                        <a:t>The action taken and resources applied to respond to the highest </a:t>
                      </a:r>
                      <a:r>
                        <a:rPr lang="en-US" sz="1400" dirty="0" smtClean="0">
                          <a:effectLst/>
                          <a:latin typeface="Arial"/>
                          <a:ea typeface="SimSun"/>
                        </a:rPr>
                        <a:t>compliance and institutional risks</a:t>
                      </a:r>
                      <a:r>
                        <a:rPr lang="en-US" sz="1400" dirty="0">
                          <a:effectLst/>
                          <a:latin typeface="Arial"/>
                          <a:ea typeface="SimSun"/>
                        </a:rPr>
                        <a:t>.</a:t>
                      </a:r>
                      <a:endParaRPr lang="en-US" sz="1400" dirty="0">
                        <a:effectLst/>
                        <a:latin typeface="Times New Roman"/>
                        <a:ea typeface="SimSun"/>
                      </a:endParaRPr>
                    </a:p>
                    <a:p>
                      <a:pPr marL="342900" marR="0" lvl="0" indent="-342900">
                        <a:lnSpc>
                          <a:spcPct val="110000"/>
                        </a:lnSpc>
                        <a:spcBef>
                          <a:spcPts val="0"/>
                        </a:spcBef>
                        <a:spcAft>
                          <a:spcPts val="1200"/>
                        </a:spcAft>
                        <a:buFont typeface="Symbol"/>
                        <a:buChar char=""/>
                        <a:tabLst>
                          <a:tab pos="228600" algn="l"/>
                          <a:tab pos="457200" algn="l"/>
                        </a:tabLst>
                      </a:pPr>
                      <a:r>
                        <a:rPr lang="en-US" sz="1400" dirty="0">
                          <a:effectLst/>
                          <a:latin typeface="Arial"/>
                          <a:ea typeface="SimSun"/>
                        </a:rPr>
                        <a:t>The process used to monitor and evaluate the impact of risk mitigation activities.</a:t>
                      </a:r>
                      <a:endParaRPr lang="en-US" sz="1400" dirty="0">
                        <a:effectLst/>
                        <a:latin typeface="Times New Roman"/>
                        <a:ea typeface="SimSun"/>
                      </a:endParaRPr>
                    </a:p>
                  </a:txBody>
                  <a:tcPr marL="68580" marR="68580" marT="0" marB="0"/>
                </a:tc>
              </a:tr>
            </a:tbl>
          </a:graphicData>
        </a:graphic>
      </p:graphicFrame>
      <p:sp>
        <p:nvSpPr>
          <p:cNvPr id="5" name="Title 4"/>
          <p:cNvSpPr>
            <a:spLocks noGrp="1"/>
          </p:cNvSpPr>
          <p:nvPr>
            <p:ph type="title"/>
          </p:nvPr>
        </p:nvSpPr>
        <p:spPr>
          <a:xfrm>
            <a:off x="152400" y="-47625"/>
            <a:ext cx="8305800" cy="1143000"/>
          </a:xfrm>
        </p:spPr>
        <p:txBody>
          <a:bodyPr/>
          <a:lstStyle/>
          <a:p>
            <a:r>
              <a:rPr lang="en-US" sz="2400" dirty="0" smtClean="0"/>
              <a:t>POA 2: Assessment of Risk</a:t>
            </a:r>
            <a:endParaRPr lang="en-US" sz="2400" dirty="0"/>
          </a:p>
        </p:txBody>
      </p:sp>
    </p:spTree>
    <p:extLst>
      <p:ext uri="{BB962C8B-B14F-4D97-AF65-F5344CB8AC3E}">
        <p14:creationId xmlns:p14="http://schemas.microsoft.com/office/powerpoint/2010/main" val="734841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11</a:t>
            </a:fld>
            <a:endParaRPr lang="en-US" dirty="0"/>
          </a:p>
        </p:txBody>
      </p:sp>
      <p:sp>
        <p:nvSpPr>
          <p:cNvPr id="6" name="Content Placeholder 5"/>
          <p:cNvSpPr>
            <a:spLocks noGrp="1"/>
          </p:cNvSpPr>
          <p:nvPr>
            <p:ph sz="quarter" idx="13"/>
          </p:nvPr>
        </p:nvSpPr>
        <p:spPr>
          <a:xfrm>
            <a:off x="228600" y="1447800"/>
            <a:ext cx="8534400" cy="5029200"/>
          </a:xfrm>
        </p:spPr>
        <p:txBody>
          <a:bodyPr>
            <a:noAutofit/>
          </a:bodyPr>
          <a:lstStyle/>
          <a:p>
            <a:pPr>
              <a:buNone/>
            </a:pPr>
            <a:r>
              <a:rPr lang="en-US" sz="2400" b="1" dirty="0"/>
              <a:t>F</a:t>
            </a:r>
            <a:r>
              <a:rPr lang="en-US" sz="2400" b="1" dirty="0" smtClean="0"/>
              <a:t>iling of tax returns</a:t>
            </a:r>
          </a:p>
          <a:p>
            <a:pPr>
              <a:buNone/>
            </a:pPr>
            <a:endParaRPr lang="en-US" sz="2400" b="1" dirty="0"/>
          </a:p>
          <a:p>
            <a:pPr>
              <a:buSzPct val="80000"/>
              <a:buFont typeface="Wingdings" charset="2"/>
              <a:buChar char="q"/>
            </a:pPr>
            <a:r>
              <a:rPr lang="en-US" sz="2400" dirty="0"/>
              <a:t>Filing of tax returns is a principal means by which a taxpayer’s tax liability is established and becomes due and payable under the law. Filing performance has a direct impact on collections.</a:t>
            </a:r>
          </a:p>
          <a:p>
            <a:pPr>
              <a:buSzPct val="80000"/>
              <a:buFont typeface="Wingdings" charset="2"/>
              <a:buChar char="q"/>
            </a:pPr>
            <a:endParaRPr lang="en-US" sz="2400" dirty="0"/>
          </a:p>
          <a:p>
            <a:pPr>
              <a:buSzPct val="80000"/>
              <a:buFont typeface="Wingdings" charset="2"/>
              <a:buChar char="q"/>
            </a:pPr>
            <a:r>
              <a:rPr lang="en-US" sz="2400" dirty="0"/>
              <a:t>Two performance indicators (with 8 measurement dimensions) are used to assess POA 4. </a:t>
            </a:r>
            <a:endParaRPr lang="en-US" sz="2000" dirty="0"/>
          </a:p>
          <a:p>
            <a:pPr>
              <a:buNone/>
            </a:pPr>
            <a:endParaRPr lang="en-US" sz="2600" b="1" dirty="0"/>
          </a:p>
          <a:p>
            <a:pPr lvl="1">
              <a:buNone/>
            </a:pPr>
            <a:endParaRPr lang="en-US" sz="2400" dirty="0" smtClean="0"/>
          </a:p>
          <a:p>
            <a:endParaRPr lang="en-US" sz="2000" dirty="0"/>
          </a:p>
        </p:txBody>
      </p:sp>
      <p:sp>
        <p:nvSpPr>
          <p:cNvPr id="5" name="Title 4"/>
          <p:cNvSpPr>
            <a:spLocks noGrp="1"/>
          </p:cNvSpPr>
          <p:nvPr>
            <p:ph type="title"/>
          </p:nvPr>
        </p:nvSpPr>
        <p:spPr>
          <a:xfrm>
            <a:off x="152400" y="1"/>
            <a:ext cx="8229600" cy="990599"/>
          </a:xfrm>
        </p:spPr>
        <p:txBody>
          <a:bodyPr/>
          <a:lstStyle/>
          <a:p>
            <a:r>
              <a:rPr lang="en-US" sz="2400" b="1" dirty="0" smtClean="0">
                <a:latin typeface="+mj-lt"/>
              </a:rPr>
              <a:t>Examples of Indicators and Measured Dimensions </a:t>
            </a:r>
            <a:endParaRPr lang="en-US" sz="2400" b="1" dirty="0">
              <a:latin typeface="+mj-l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AE606DD-D066-4020-99B8-4F9D94E94EA0}" type="slidenum">
              <a:rPr lang="en-US" smtClean="0"/>
              <a:pPr/>
              <a:t>12</a:t>
            </a:fld>
            <a:endParaRPr lang="en-US" dirty="0"/>
          </a:p>
        </p:txBody>
      </p:sp>
      <p:graphicFrame>
        <p:nvGraphicFramePr>
          <p:cNvPr id="2" name="Content Placeholder 1"/>
          <p:cNvGraphicFramePr>
            <a:graphicFrameLocks noGrp="1"/>
          </p:cNvGraphicFramePr>
          <p:nvPr>
            <p:ph sz="quarter" idx="13"/>
            <p:extLst>
              <p:ext uri="{D42A27DB-BD31-4B8C-83A1-F6EECF244321}">
                <p14:modId xmlns:p14="http://schemas.microsoft.com/office/powerpoint/2010/main" val="3708538813"/>
              </p:ext>
            </p:extLst>
          </p:nvPr>
        </p:nvGraphicFramePr>
        <p:xfrm>
          <a:off x="609600" y="1295400"/>
          <a:ext cx="8153400" cy="4284472"/>
        </p:xfrm>
        <a:graphic>
          <a:graphicData uri="http://schemas.openxmlformats.org/drawingml/2006/table">
            <a:tbl>
              <a:tblPr firstRow="1" bandRow="1">
                <a:tableStyleId>{B301B821-A1FF-4177-AEE7-76D212191A09}</a:tableStyleId>
              </a:tblPr>
              <a:tblGrid>
                <a:gridCol w="2590800"/>
                <a:gridCol w="5562600"/>
              </a:tblGrid>
              <a:tr h="370840">
                <a:tc>
                  <a:txBody>
                    <a:bodyPr/>
                    <a:lstStyle/>
                    <a:p>
                      <a:pPr algn="ctr"/>
                      <a:r>
                        <a:rPr lang="en-US" sz="1400" dirty="0" smtClean="0"/>
                        <a:t>Indicator</a:t>
                      </a:r>
                      <a:endParaRPr lang="en-US" sz="1400" dirty="0"/>
                    </a:p>
                  </a:txBody>
                  <a:tcPr/>
                </a:tc>
                <a:tc>
                  <a:txBody>
                    <a:bodyPr/>
                    <a:lstStyle/>
                    <a:p>
                      <a:pPr algn="ctr"/>
                      <a:r>
                        <a:rPr lang="en-US" sz="1400" dirty="0" smtClean="0"/>
                        <a:t>Dimensions</a:t>
                      </a:r>
                      <a:r>
                        <a:rPr lang="en-US" sz="1400" baseline="0" dirty="0" smtClean="0"/>
                        <a:t> to be measured</a:t>
                      </a:r>
                      <a:endParaRPr lang="en-US" sz="1400" dirty="0"/>
                    </a:p>
                  </a:txBody>
                  <a:tcPr/>
                </a:tc>
              </a:tr>
              <a:tr h="370840">
                <a:tc>
                  <a:txBody>
                    <a:bodyPr/>
                    <a:lstStyle/>
                    <a:p>
                      <a:pPr marL="0" marR="0">
                        <a:spcBef>
                          <a:spcPts val="0"/>
                        </a:spcBef>
                        <a:spcAft>
                          <a:spcPts val="0"/>
                        </a:spcAft>
                      </a:pPr>
                      <a:r>
                        <a:rPr lang="en-US" sz="1400" dirty="0">
                          <a:effectLst/>
                          <a:latin typeface="Arial"/>
                          <a:ea typeface="SimSun"/>
                          <a:cs typeface="Times New Roman"/>
                        </a:rPr>
                        <a:t>Tax return filing rate</a:t>
                      </a:r>
                      <a:endParaRPr lang="en-US" sz="1400" dirty="0">
                        <a:effectLst/>
                        <a:latin typeface="Times New Roman"/>
                        <a:ea typeface="ＭＳ 明朝"/>
                        <a:cs typeface="Times New Roman"/>
                      </a:endParaRPr>
                    </a:p>
                  </a:txBody>
                  <a:tcPr marL="68580" marR="68580" marT="0" marB="0"/>
                </a:tc>
                <a:tc>
                  <a:txBody>
                    <a:bodyPr/>
                    <a:lstStyle/>
                    <a:p>
                      <a:pPr marL="342900" marR="0" lvl="0" indent="-342900">
                        <a:lnSpc>
                          <a:spcPct val="110000"/>
                        </a:lnSpc>
                        <a:spcBef>
                          <a:spcPts val="0"/>
                        </a:spcBef>
                        <a:spcAft>
                          <a:spcPts val="1200"/>
                        </a:spcAft>
                        <a:buFont typeface="Symbol"/>
                        <a:buChar char=""/>
                        <a:tabLst>
                          <a:tab pos="228600" algn="l"/>
                          <a:tab pos="457200" algn="l"/>
                        </a:tabLst>
                      </a:pPr>
                      <a:r>
                        <a:rPr lang="en-US" sz="1400" dirty="0">
                          <a:effectLst/>
                          <a:latin typeface="Arial"/>
                          <a:ea typeface="SimSun"/>
                        </a:rPr>
                        <a:t>The number of </a:t>
                      </a:r>
                      <a:r>
                        <a:rPr lang="en-US" sz="1400" dirty="0" smtClean="0">
                          <a:effectLst/>
                          <a:latin typeface="Arial"/>
                          <a:ea typeface="SimSun"/>
                        </a:rPr>
                        <a:t>returns </a:t>
                      </a:r>
                      <a:r>
                        <a:rPr lang="en-US" sz="1400" dirty="0">
                          <a:effectLst/>
                          <a:latin typeface="Arial"/>
                          <a:ea typeface="SimSun"/>
                        </a:rPr>
                        <a:t>filed in </a:t>
                      </a:r>
                      <a:r>
                        <a:rPr lang="en-US" sz="1400" dirty="0" smtClean="0">
                          <a:effectLst/>
                          <a:latin typeface="Arial"/>
                          <a:ea typeface="SimSun"/>
                        </a:rPr>
                        <a:t>% </a:t>
                      </a:r>
                      <a:r>
                        <a:rPr lang="en-US" sz="1400" dirty="0">
                          <a:effectLst/>
                          <a:latin typeface="Arial"/>
                          <a:ea typeface="SimSun"/>
                        </a:rPr>
                        <a:t>of the total number of returns required from </a:t>
                      </a:r>
                      <a:r>
                        <a:rPr lang="en-US" sz="1400" dirty="0" smtClean="0">
                          <a:effectLst/>
                          <a:latin typeface="Arial"/>
                          <a:ea typeface="SimSun"/>
                        </a:rPr>
                        <a:t>registered taxpayers for each core tax:</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Corporate income tax (CIT)</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Personal income tax (PIT) of self-employed</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Value added tax (VAT) </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Pay-as-you-earn (PAYE) withholding</a:t>
                      </a:r>
                      <a:endParaRPr lang="en-US" sz="1400" dirty="0" smtClean="0">
                        <a:effectLst/>
                        <a:latin typeface="Arial"/>
                        <a:ea typeface="SimSun"/>
                      </a:endParaRPr>
                    </a:p>
                    <a:p>
                      <a:pPr marL="0" marR="0" lvl="0" indent="0">
                        <a:lnSpc>
                          <a:spcPct val="50000"/>
                        </a:lnSpc>
                        <a:spcBef>
                          <a:spcPts val="0"/>
                        </a:spcBef>
                        <a:spcAft>
                          <a:spcPts val="1200"/>
                        </a:spcAft>
                        <a:buFont typeface="Symbol"/>
                        <a:buNone/>
                        <a:tabLst>
                          <a:tab pos="228600" algn="l"/>
                          <a:tab pos="457200" algn="l"/>
                        </a:tabLst>
                      </a:pPr>
                      <a:endParaRPr lang="en-US" sz="1400" dirty="0">
                        <a:effectLst/>
                        <a:latin typeface="Times New Roman"/>
                        <a:ea typeface="SimSun"/>
                      </a:endParaRPr>
                    </a:p>
                  </a:txBody>
                  <a:tcPr marL="68580" marR="68580" marT="0" marB="0"/>
                </a:tc>
              </a:tr>
              <a:tr h="370840">
                <a:tc>
                  <a:txBody>
                    <a:bodyPr/>
                    <a:lstStyle/>
                    <a:p>
                      <a:pPr marL="0" marR="0">
                        <a:spcBef>
                          <a:spcPts val="0"/>
                        </a:spcBef>
                        <a:spcAft>
                          <a:spcPts val="0"/>
                        </a:spcAft>
                      </a:pPr>
                      <a:r>
                        <a:rPr lang="en-US" sz="1400" dirty="0">
                          <a:effectLst/>
                          <a:latin typeface="Arial"/>
                          <a:ea typeface="SimSun"/>
                          <a:cs typeface="Times New Roman"/>
                        </a:rPr>
                        <a:t>On-time filing rate</a:t>
                      </a:r>
                      <a:endParaRPr lang="en-US" sz="1400" dirty="0">
                        <a:effectLst/>
                        <a:latin typeface="Times New Roman"/>
                        <a:ea typeface="ＭＳ 明朝"/>
                        <a:cs typeface="Times New Roman"/>
                      </a:endParaRPr>
                    </a:p>
                  </a:txBody>
                  <a:tcPr marL="68580" marR="68580" marT="0" marB="0"/>
                </a:tc>
                <a:tc>
                  <a:txBody>
                    <a:bodyPr/>
                    <a:lstStyle/>
                    <a:p>
                      <a:pPr marL="342900" marR="0" lvl="0" indent="-342900">
                        <a:lnSpc>
                          <a:spcPct val="110000"/>
                        </a:lnSpc>
                        <a:spcBef>
                          <a:spcPts val="0"/>
                        </a:spcBef>
                        <a:spcAft>
                          <a:spcPts val="1200"/>
                        </a:spcAft>
                        <a:buFont typeface="Symbol"/>
                        <a:buChar char=""/>
                        <a:tabLst>
                          <a:tab pos="228600" algn="l"/>
                          <a:tab pos="457200" algn="l"/>
                        </a:tabLst>
                      </a:pPr>
                      <a:r>
                        <a:rPr lang="en-US" sz="1400" dirty="0">
                          <a:effectLst/>
                          <a:latin typeface="Arial"/>
                          <a:ea typeface="SimSun"/>
                        </a:rPr>
                        <a:t>The number of </a:t>
                      </a:r>
                      <a:r>
                        <a:rPr lang="en-US" sz="1400" dirty="0" smtClean="0">
                          <a:effectLst/>
                          <a:latin typeface="Arial"/>
                          <a:ea typeface="SimSun"/>
                        </a:rPr>
                        <a:t>returns </a:t>
                      </a:r>
                      <a:r>
                        <a:rPr lang="en-US" sz="1400" dirty="0">
                          <a:effectLst/>
                          <a:latin typeface="Arial"/>
                          <a:ea typeface="SimSun"/>
                        </a:rPr>
                        <a:t>filed by the statutory due date in </a:t>
                      </a:r>
                      <a:r>
                        <a:rPr lang="en-US" sz="1400" dirty="0" smtClean="0">
                          <a:effectLst/>
                          <a:latin typeface="Arial"/>
                          <a:ea typeface="SimSun"/>
                        </a:rPr>
                        <a:t>% </a:t>
                      </a:r>
                      <a:r>
                        <a:rPr lang="en-US" sz="1400" dirty="0">
                          <a:effectLst/>
                          <a:latin typeface="Arial"/>
                          <a:ea typeface="SimSun"/>
                        </a:rPr>
                        <a:t>of </a:t>
                      </a:r>
                      <a:r>
                        <a:rPr lang="en-US" sz="1400" dirty="0" smtClean="0">
                          <a:effectLst/>
                          <a:latin typeface="Arial"/>
                          <a:ea typeface="SimSun"/>
                        </a:rPr>
                        <a:t>all </a:t>
                      </a:r>
                      <a:r>
                        <a:rPr lang="en-US" sz="1400" dirty="0">
                          <a:effectLst/>
                          <a:latin typeface="Arial"/>
                          <a:ea typeface="SimSun"/>
                        </a:rPr>
                        <a:t>returns </a:t>
                      </a:r>
                      <a:r>
                        <a:rPr lang="en-US" sz="1400" dirty="0" smtClean="0">
                          <a:effectLst/>
                          <a:latin typeface="Arial"/>
                          <a:ea typeface="SimSun"/>
                        </a:rPr>
                        <a:t>filed</a:t>
                      </a:r>
                      <a:r>
                        <a:rPr lang="en-US" sz="1400" baseline="0" dirty="0" smtClean="0">
                          <a:effectLst/>
                          <a:latin typeface="Arial"/>
                          <a:ea typeface="SimSun"/>
                        </a:rPr>
                        <a:t> for each core tax:</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CIT </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PIT self-employed</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VAT</a:t>
                      </a:r>
                    </a:p>
                    <a:p>
                      <a:pPr marL="0" marR="0" lvl="0" indent="0">
                        <a:lnSpc>
                          <a:spcPct val="70000"/>
                        </a:lnSpc>
                        <a:spcBef>
                          <a:spcPts val="0"/>
                        </a:spcBef>
                        <a:spcAft>
                          <a:spcPts val="1200"/>
                        </a:spcAft>
                        <a:buFont typeface="Symbol"/>
                        <a:buNone/>
                        <a:tabLst>
                          <a:tab pos="228600" algn="l"/>
                          <a:tab pos="457200" algn="l"/>
                        </a:tabLst>
                      </a:pPr>
                      <a:r>
                        <a:rPr lang="en-US" sz="1400" baseline="0" dirty="0" smtClean="0">
                          <a:effectLst/>
                          <a:latin typeface="Arial"/>
                          <a:ea typeface="SimSun"/>
                        </a:rPr>
                        <a:t>       - PAYE withholding</a:t>
                      </a:r>
                    </a:p>
                    <a:p>
                      <a:pPr marL="0" marR="0" lvl="0" indent="0">
                        <a:lnSpc>
                          <a:spcPct val="70000"/>
                        </a:lnSpc>
                        <a:spcBef>
                          <a:spcPts val="0"/>
                        </a:spcBef>
                        <a:spcAft>
                          <a:spcPts val="1200"/>
                        </a:spcAft>
                        <a:buFont typeface="Symbol"/>
                        <a:buNone/>
                        <a:tabLst>
                          <a:tab pos="228600" algn="l"/>
                          <a:tab pos="457200" algn="l"/>
                        </a:tabLst>
                      </a:pPr>
                      <a:endParaRPr lang="en-US" sz="1400" dirty="0">
                        <a:effectLst/>
                        <a:latin typeface="Times New Roman"/>
                        <a:ea typeface="SimSun"/>
                      </a:endParaRPr>
                    </a:p>
                  </a:txBody>
                  <a:tcPr marL="68580" marR="68580" marT="0" marB="0"/>
                </a:tc>
              </a:tr>
            </a:tbl>
          </a:graphicData>
        </a:graphic>
      </p:graphicFrame>
      <p:sp>
        <p:nvSpPr>
          <p:cNvPr id="5" name="Title 4"/>
          <p:cNvSpPr>
            <a:spLocks noGrp="1"/>
          </p:cNvSpPr>
          <p:nvPr>
            <p:ph type="title"/>
          </p:nvPr>
        </p:nvSpPr>
        <p:spPr>
          <a:xfrm>
            <a:off x="152400" y="-47625"/>
            <a:ext cx="8305800" cy="1143000"/>
          </a:xfrm>
        </p:spPr>
        <p:txBody>
          <a:bodyPr/>
          <a:lstStyle/>
          <a:p>
            <a:r>
              <a:rPr lang="en-US" sz="2400" dirty="0" smtClean="0"/>
              <a:t>POA 4: Filing of Tax Returns</a:t>
            </a:r>
            <a:endParaRPr lang="en-US" sz="2400" dirty="0"/>
          </a:p>
        </p:txBody>
      </p:sp>
    </p:spTree>
    <p:extLst>
      <p:ext uri="{BB962C8B-B14F-4D97-AF65-F5344CB8AC3E}">
        <p14:creationId xmlns:p14="http://schemas.microsoft.com/office/powerpoint/2010/main" val="981372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13</a:t>
            </a:fld>
            <a:endParaRPr lang="en-US" dirty="0"/>
          </a:p>
        </p:txBody>
      </p:sp>
      <p:sp>
        <p:nvSpPr>
          <p:cNvPr id="6" name="Content Placeholder 5"/>
          <p:cNvSpPr>
            <a:spLocks noGrp="1"/>
          </p:cNvSpPr>
          <p:nvPr>
            <p:ph sz="quarter" idx="13"/>
          </p:nvPr>
        </p:nvSpPr>
        <p:spPr>
          <a:xfrm>
            <a:off x="381000" y="1143000"/>
            <a:ext cx="8153400" cy="5334000"/>
          </a:xfrm>
        </p:spPr>
        <p:txBody>
          <a:bodyPr>
            <a:noAutofit/>
          </a:bodyPr>
          <a:lstStyle/>
          <a:p>
            <a:r>
              <a:rPr lang="en-US" sz="2600" dirty="0" smtClean="0"/>
              <a:t>Indicators</a:t>
            </a:r>
          </a:p>
          <a:p>
            <a:pPr lvl="1"/>
            <a:r>
              <a:rPr lang="en-US" sz="2600" dirty="0" smtClean="0"/>
              <a:t>All have between 1 to 4 dimensions</a:t>
            </a:r>
          </a:p>
          <a:p>
            <a:r>
              <a:rPr lang="en-US" sz="2600" dirty="0" smtClean="0"/>
              <a:t>Each dimension is separately assessed</a:t>
            </a:r>
          </a:p>
          <a:p>
            <a:r>
              <a:rPr lang="en-US" sz="2600" dirty="0" smtClean="0"/>
              <a:t>Overall score for an indicator is based on the assessment of the dimensions related to that indicator:</a:t>
            </a:r>
          </a:p>
          <a:p>
            <a:pPr lvl="1"/>
            <a:r>
              <a:rPr lang="en-US" sz="2400" dirty="0" smtClean="0"/>
              <a:t>Method 1 	– Single dimension indicators</a:t>
            </a:r>
          </a:p>
          <a:p>
            <a:pPr lvl="1"/>
            <a:r>
              <a:rPr lang="en-US" sz="2400" dirty="0" smtClean="0"/>
              <a:t>Method 2	– Multiple dimension indicators</a:t>
            </a:r>
          </a:p>
          <a:p>
            <a:r>
              <a:rPr lang="en-US" sz="2400" dirty="0" smtClean="0"/>
              <a:t>Scores A B C D </a:t>
            </a:r>
          </a:p>
          <a:p>
            <a:pPr lvl="1"/>
            <a:r>
              <a:rPr lang="en-US" sz="2400" dirty="0" smtClean="0"/>
              <a:t>'A</a:t>
            </a:r>
            <a:r>
              <a:rPr lang="en-US" sz="2400" dirty="0"/>
              <a:t>' is </a:t>
            </a:r>
            <a:r>
              <a:rPr lang="en-US" sz="2400" dirty="0" smtClean="0"/>
              <a:t>set </a:t>
            </a:r>
            <a:r>
              <a:rPr lang="en-US" sz="2400" dirty="0"/>
              <a:t>as "internationally accepted good practice", with the lower grades increasing deviations from </a:t>
            </a:r>
            <a:r>
              <a:rPr lang="en-US" sz="2400" dirty="0" smtClean="0"/>
              <a:t>this  </a:t>
            </a:r>
          </a:p>
          <a:p>
            <a:r>
              <a:rPr lang="en-US" sz="2400" dirty="0" smtClean="0"/>
              <a:t>Also a ‘No score’ category</a:t>
            </a:r>
            <a:endParaRPr lang="en-US" sz="2400" dirty="0"/>
          </a:p>
          <a:p>
            <a:pPr lvl="1">
              <a:buNone/>
            </a:pPr>
            <a:endParaRPr lang="en-US" sz="2400" dirty="0" smtClean="0"/>
          </a:p>
          <a:p>
            <a:pPr>
              <a:buNone/>
            </a:pPr>
            <a:endParaRPr lang="en-US" sz="2000" dirty="0"/>
          </a:p>
        </p:txBody>
      </p:sp>
      <p:sp>
        <p:nvSpPr>
          <p:cNvPr id="5" name="Title 4"/>
          <p:cNvSpPr>
            <a:spLocks noGrp="1"/>
          </p:cNvSpPr>
          <p:nvPr>
            <p:ph type="title"/>
          </p:nvPr>
        </p:nvSpPr>
        <p:spPr>
          <a:xfrm>
            <a:off x="152400" y="1"/>
            <a:ext cx="8229600" cy="990599"/>
          </a:xfrm>
        </p:spPr>
        <p:txBody>
          <a:bodyPr/>
          <a:lstStyle/>
          <a:p>
            <a:r>
              <a:rPr lang="en-US" sz="2400" b="1" dirty="0" smtClean="0">
                <a:latin typeface="+mj-lt"/>
              </a:rPr>
              <a:t>Scoring the Indicators</a:t>
            </a:r>
            <a:endParaRPr lang="en-US" sz="2400" b="1" dirty="0">
              <a:latin typeface="+mj-l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14</a:t>
            </a:fld>
            <a:endParaRPr lang="en-US" dirty="0"/>
          </a:p>
        </p:txBody>
      </p:sp>
      <p:sp>
        <p:nvSpPr>
          <p:cNvPr id="6" name="Content Placeholder 5"/>
          <p:cNvSpPr>
            <a:spLocks noGrp="1"/>
          </p:cNvSpPr>
          <p:nvPr>
            <p:ph sz="quarter" idx="13"/>
          </p:nvPr>
        </p:nvSpPr>
        <p:spPr>
          <a:xfrm>
            <a:off x="304800" y="1371600"/>
            <a:ext cx="8153400" cy="4953000"/>
          </a:xfrm>
        </p:spPr>
        <p:txBody>
          <a:bodyPr>
            <a:noAutofit/>
          </a:bodyPr>
          <a:lstStyle/>
          <a:p>
            <a:r>
              <a:rPr lang="en-US" sz="2600" dirty="0" smtClean="0"/>
              <a:t>Assessment will be undertaken by accredited assessors</a:t>
            </a:r>
          </a:p>
          <a:p>
            <a:r>
              <a:rPr lang="en-US" sz="2600" dirty="0" smtClean="0"/>
              <a:t>Assessors will use the indicator-led analysis and be supported by:</a:t>
            </a:r>
          </a:p>
          <a:p>
            <a:pPr lvl="1"/>
            <a:r>
              <a:rPr lang="en-US" sz="2600" dirty="0" smtClean="0"/>
              <a:t>Initial training</a:t>
            </a:r>
          </a:p>
          <a:p>
            <a:pPr lvl="1"/>
            <a:r>
              <a:rPr lang="en-US" sz="2600" dirty="0" smtClean="0"/>
              <a:t>Performance measurement framework</a:t>
            </a:r>
          </a:p>
          <a:p>
            <a:pPr lvl="1"/>
            <a:r>
              <a:rPr lang="en-US" sz="2600" dirty="0" smtClean="0"/>
              <a:t>Comprehensive </a:t>
            </a:r>
            <a:r>
              <a:rPr lang="en-US" sz="2600" dirty="0"/>
              <a:t>field </a:t>
            </a:r>
            <a:r>
              <a:rPr lang="en-US" sz="2600" dirty="0" smtClean="0"/>
              <a:t>guidelines</a:t>
            </a:r>
            <a:endParaRPr lang="en-US" sz="2600" dirty="0"/>
          </a:p>
          <a:p>
            <a:r>
              <a:rPr lang="en-US" sz="2600" dirty="0"/>
              <a:t>A Performance Assessment </a:t>
            </a:r>
            <a:r>
              <a:rPr lang="en-US" sz="2600" dirty="0" smtClean="0"/>
              <a:t>Report </a:t>
            </a:r>
            <a:r>
              <a:rPr lang="en-US" sz="2600" dirty="0"/>
              <a:t>will be prepared to formalize the </a:t>
            </a:r>
            <a:r>
              <a:rPr lang="en-US" sz="2600" dirty="0" smtClean="0"/>
              <a:t>findings.</a:t>
            </a:r>
            <a:endParaRPr lang="en-US" sz="2000" dirty="0"/>
          </a:p>
        </p:txBody>
      </p:sp>
      <p:sp>
        <p:nvSpPr>
          <p:cNvPr id="5" name="Title 4"/>
          <p:cNvSpPr>
            <a:spLocks noGrp="1"/>
          </p:cNvSpPr>
          <p:nvPr>
            <p:ph type="title"/>
          </p:nvPr>
        </p:nvSpPr>
        <p:spPr>
          <a:xfrm>
            <a:off x="152400" y="1"/>
            <a:ext cx="8229600" cy="990599"/>
          </a:xfrm>
        </p:spPr>
        <p:txBody>
          <a:bodyPr/>
          <a:lstStyle/>
          <a:p>
            <a:r>
              <a:rPr lang="en-US" sz="2400" b="1" dirty="0" smtClean="0">
                <a:latin typeface="+mj-lt"/>
              </a:rPr>
              <a:t>Process of an Assessment</a:t>
            </a:r>
            <a:endParaRPr lang="en-US" sz="2400" b="1" dirty="0">
              <a:latin typeface="+mj-l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BB3F2FEB-4EF7-4B84-A746-67C062150325}" type="slidenum">
              <a:rPr lang="en-US" smtClean="0"/>
              <a:pPr/>
              <a:t>15</a:t>
            </a:fld>
            <a:endParaRPr lang="en-US" dirty="0"/>
          </a:p>
        </p:txBody>
      </p:sp>
      <p:sp>
        <p:nvSpPr>
          <p:cNvPr id="3" name="Content Placeholder 2"/>
          <p:cNvSpPr>
            <a:spLocks noGrp="1"/>
          </p:cNvSpPr>
          <p:nvPr>
            <p:ph sz="quarter" idx="13"/>
          </p:nvPr>
        </p:nvSpPr>
        <p:spPr>
          <a:xfrm>
            <a:off x="609600" y="1295400"/>
            <a:ext cx="8153400" cy="4876800"/>
          </a:xfrm>
        </p:spPr>
        <p:txBody>
          <a:bodyPr>
            <a:normAutofit/>
          </a:bodyPr>
          <a:lstStyle/>
          <a:p>
            <a:r>
              <a:rPr lang="en-US" sz="2000" dirty="0" smtClean="0"/>
              <a:t>Pilot Assessment Missions across a wide-range of situations:</a:t>
            </a:r>
          </a:p>
          <a:p>
            <a:pPr lvl="1"/>
            <a:r>
              <a:rPr lang="en-US" sz="2000" dirty="0" smtClean="0"/>
              <a:t>Level of Economic Development</a:t>
            </a:r>
          </a:p>
          <a:p>
            <a:pPr lvl="1"/>
            <a:r>
              <a:rPr lang="en-US" sz="2000" dirty="0" smtClean="0"/>
              <a:t>Region, Language, and Heritage</a:t>
            </a:r>
          </a:p>
          <a:p>
            <a:pPr lvl="1"/>
            <a:r>
              <a:rPr lang="en-US" sz="2000" dirty="0" smtClean="0"/>
              <a:t>Economic and Governance Characteristics</a:t>
            </a:r>
            <a:endParaRPr lang="en-US" sz="2000" dirty="0"/>
          </a:p>
          <a:p>
            <a:r>
              <a:rPr lang="en-US" sz="2000" dirty="0" smtClean="0"/>
              <a:t>November 2013 	- First Pilot in Zambia </a:t>
            </a:r>
            <a:r>
              <a:rPr lang="en-US" sz="2000" dirty="0"/>
              <a:t>		</a:t>
            </a:r>
            <a:endParaRPr lang="en-US" sz="2000" dirty="0" smtClean="0"/>
          </a:p>
          <a:p>
            <a:r>
              <a:rPr lang="en-US" sz="2000" dirty="0" smtClean="0"/>
              <a:t>December 2013 	- Second Pilot in Norway</a:t>
            </a:r>
          </a:p>
          <a:p>
            <a:r>
              <a:rPr lang="en-US" sz="2000" dirty="0" smtClean="0"/>
              <a:t>June 2014		-Third Pilot in South Africa</a:t>
            </a:r>
          </a:p>
          <a:p>
            <a:r>
              <a:rPr lang="en-US" sz="2000" dirty="0" smtClean="0"/>
              <a:t>July – Nov 2014	- 3 further pilot assessments possibly in:</a:t>
            </a:r>
          </a:p>
          <a:p>
            <a:pPr lvl="1"/>
            <a:r>
              <a:rPr lang="en-US" sz="2000" dirty="0" smtClean="0"/>
              <a:t>Latin America, possibly in Spanish</a:t>
            </a:r>
          </a:p>
          <a:p>
            <a:pPr lvl="1"/>
            <a:r>
              <a:rPr lang="en-US" sz="2000" dirty="0" smtClean="0"/>
              <a:t> Middle East, possibly fragile state</a:t>
            </a:r>
          </a:p>
          <a:p>
            <a:pPr lvl="1"/>
            <a:r>
              <a:rPr lang="en-US" sz="2000" dirty="0" smtClean="0"/>
              <a:t>Asia Pacific </a:t>
            </a:r>
            <a:r>
              <a:rPr lang="en-US" sz="2000" dirty="0"/>
              <a:t>		</a:t>
            </a:r>
            <a:endParaRPr lang="en-US" sz="2000" dirty="0" smtClean="0"/>
          </a:p>
          <a:p>
            <a:endParaRPr lang="en-US" sz="2000" dirty="0" smtClean="0"/>
          </a:p>
          <a:p>
            <a:r>
              <a:rPr lang="en-US" sz="2000" dirty="0" smtClean="0"/>
              <a:t>Deliver Collaboratively with Regional Tax Admin Organizations</a:t>
            </a:r>
            <a:endParaRPr lang="en-US" sz="2000" dirty="0"/>
          </a:p>
        </p:txBody>
      </p:sp>
      <p:sp>
        <p:nvSpPr>
          <p:cNvPr id="4" name="Title 3"/>
          <p:cNvSpPr>
            <a:spLocks noGrp="1"/>
          </p:cNvSpPr>
          <p:nvPr>
            <p:ph type="title"/>
          </p:nvPr>
        </p:nvSpPr>
        <p:spPr/>
        <p:txBody>
          <a:bodyPr/>
          <a:lstStyle/>
          <a:p>
            <a:pPr algn="ctr"/>
            <a:r>
              <a:rPr lang="en-US" dirty="0" smtClean="0"/>
              <a:t>Proof of Concept Testing</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16</a:t>
            </a:fld>
            <a:endParaRPr lang="en-US" dirty="0"/>
          </a:p>
        </p:txBody>
      </p:sp>
      <p:sp>
        <p:nvSpPr>
          <p:cNvPr id="6" name="Content Placeholder 5"/>
          <p:cNvSpPr>
            <a:spLocks noGrp="1"/>
          </p:cNvSpPr>
          <p:nvPr>
            <p:ph sz="quarter" idx="13"/>
          </p:nvPr>
        </p:nvSpPr>
        <p:spPr>
          <a:xfrm>
            <a:off x="533400" y="914400"/>
            <a:ext cx="8153400" cy="5791200"/>
          </a:xfrm>
        </p:spPr>
        <p:txBody>
          <a:bodyPr>
            <a:normAutofit/>
          </a:bodyPr>
          <a:lstStyle/>
          <a:p>
            <a:pPr>
              <a:buNone/>
            </a:pPr>
            <a:r>
              <a:rPr lang="en-US" sz="2400" b="1" dirty="0" smtClean="0"/>
              <a:t>	</a:t>
            </a:r>
          </a:p>
          <a:p>
            <a:r>
              <a:rPr lang="en-US" sz="2400" b="1" dirty="0" smtClean="0"/>
              <a:t>Steering Committee</a:t>
            </a:r>
          </a:p>
          <a:p>
            <a:pPr lvl="1"/>
            <a:r>
              <a:rPr lang="en-US" sz="1900" dirty="0" smtClean="0"/>
              <a:t>Officially formed February 2014</a:t>
            </a:r>
          </a:p>
          <a:p>
            <a:pPr lvl="1"/>
            <a:r>
              <a:rPr lang="en-US" sz="1900" dirty="0" smtClean="0"/>
              <a:t>Composition – Donors (including the EC), IMF and World Bank</a:t>
            </a:r>
          </a:p>
          <a:p>
            <a:pPr lvl="1"/>
            <a:r>
              <a:rPr lang="en-US" sz="1900" dirty="0" smtClean="0"/>
              <a:t>Functions - Strategic </a:t>
            </a:r>
            <a:r>
              <a:rPr lang="en-US" sz="1900" dirty="0"/>
              <a:t>guidance</a:t>
            </a:r>
          </a:p>
          <a:p>
            <a:r>
              <a:rPr lang="en-US" sz="1800" dirty="0" smtClean="0"/>
              <a:t> </a:t>
            </a:r>
            <a:r>
              <a:rPr lang="en-US" sz="2400" b="1" dirty="0"/>
              <a:t>Secretariat</a:t>
            </a:r>
          </a:p>
          <a:p>
            <a:pPr lvl="1"/>
            <a:r>
              <a:rPr lang="en-US" sz="2000" dirty="0" smtClean="0"/>
              <a:t>Composition </a:t>
            </a:r>
            <a:r>
              <a:rPr lang="en-US" sz="1900" dirty="0" smtClean="0"/>
              <a:t>– IMF </a:t>
            </a:r>
            <a:endParaRPr lang="en-US" sz="1900" dirty="0"/>
          </a:p>
          <a:p>
            <a:pPr lvl="1"/>
            <a:r>
              <a:rPr lang="en-US" sz="2000" dirty="0"/>
              <a:t>Functions</a:t>
            </a:r>
          </a:p>
          <a:p>
            <a:pPr lvl="2">
              <a:buNone/>
            </a:pPr>
            <a:r>
              <a:rPr lang="en-US" sz="1900" dirty="0" smtClean="0"/>
              <a:t>- Design &amp; </a:t>
            </a:r>
            <a:r>
              <a:rPr lang="en-US" sz="1900" dirty="0"/>
              <a:t>maintenance of the tool </a:t>
            </a:r>
            <a:r>
              <a:rPr lang="en-US" sz="1900" dirty="0" smtClean="0"/>
              <a:t>   - Quality </a:t>
            </a:r>
            <a:r>
              <a:rPr lang="en-US" sz="1900" dirty="0"/>
              <a:t>control</a:t>
            </a:r>
          </a:p>
          <a:p>
            <a:pPr lvl="2">
              <a:buNone/>
            </a:pPr>
            <a:r>
              <a:rPr lang="en-US" sz="1900" dirty="0" smtClean="0"/>
              <a:t>- Program delivery</a:t>
            </a:r>
            <a:r>
              <a:rPr lang="en-US" sz="1900" dirty="0"/>
              <a:t>	</a:t>
            </a:r>
            <a:r>
              <a:rPr lang="en-US" sz="1900" dirty="0" smtClean="0"/>
              <a:t>   	     - Financial </a:t>
            </a:r>
            <a:r>
              <a:rPr lang="en-US" sz="1900" dirty="0"/>
              <a:t>arrangements</a:t>
            </a:r>
          </a:p>
          <a:p>
            <a:pPr lvl="2">
              <a:buNone/>
            </a:pPr>
            <a:r>
              <a:rPr lang="en-US" sz="1900" dirty="0" smtClean="0"/>
              <a:t>- Results </a:t>
            </a:r>
            <a:r>
              <a:rPr lang="en-US" sz="1900" dirty="0"/>
              <a:t>management		 </a:t>
            </a:r>
            <a:r>
              <a:rPr lang="en-US" sz="1900" dirty="0" smtClean="0"/>
              <a:t>    - Evaluation</a:t>
            </a:r>
            <a:endParaRPr lang="en-US" sz="1900" dirty="0"/>
          </a:p>
          <a:p>
            <a:pPr marL="914400" lvl="2" indent="0">
              <a:buNone/>
            </a:pPr>
            <a:r>
              <a:rPr lang="en-US" sz="1900" dirty="0" smtClean="0"/>
              <a:t>- Accountability</a:t>
            </a:r>
            <a:endParaRPr lang="en-US" sz="1900" dirty="0"/>
          </a:p>
          <a:p>
            <a:pPr>
              <a:buFontTx/>
              <a:buChar char="-"/>
            </a:pPr>
            <a:r>
              <a:rPr lang="en-US" sz="2400" b="1" dirty="0" smtClean="0"/>
              <a:t>Technical Advisory Group</a:t>
            </a:r>
          </a:p>
          <a:p>
            <a:pPr lvl="1"/>
            <a:r>
              <a:rPr lang="en-US" sz="1900" dirty="0"/>
              <a:t>Composition – International tax </a:t>
            </a:r>
            <a:r>
              <a:rPr lang="en-US" sz="1900" dirty="0" smtClean="0"/>
              <a:t>administrations and organizations</a:t>
            </a:r>
          </a:p>
          <a:p>
            <a:pPr lvl="1"/>
            <a:r>
              <a:rPr lang="en-US" sz="1900" dirty="0" smtClean="0"/>
              <a:t>Functions  - Technical support to the Secretariat </a:t>
            </a:r>
            <a:endParaRPr lang="en-US" sz="1900" dirty="0"/>
          </a:p>
          <a:p>
            <a:pPr lvl="1"/>
            <a:endParaRPr lang="en-US" sz="2400" b="1" dirty="0"/>
          </a:p>
        </p:txBody>
      </p:sp>
      <p:sp>
        <p:nvSpPr>
          <p:cNvPr id="5" name="Title 4"/>
          <p:cNvSpPr>
            <a:spLocks noGrp="1"/>
          </p:cNvSpPr>
          <p:nvPr>
            <p:ph type="title"/>
          </p:nvPr>
        </p:nvSpPr>
        <p:spPr/>
        <p:txBody>
          <a:bodyPr/>
          <a:lstStyle/>
          <a:p>
            <a:pPr algn="ctr"/>
            <a:r>
              <a:rPr lang="en-US" sz="2400" b="1" dirty="0" smtClean="0">
                <a:latin typeface="+mj-lt"/>
              </a:rPr>
              <a:t>Governance Arrangements </a:t>
            </a:r>
            <a:endParaRPr lang="en-US" sz="2400" b="1" dirty="0">
              <a:latin typeface="+mj-lt"/>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1"/>
          </p:nvPr>
        </p:nvSpPr>
        <p:spPr/>
        <p:txBody>
          <a:bodyPr/>
          <a:lstStyle/>
          <a:p>
            <a:fld id="{BB3F2FEB-4EF7-4B84-A746-67C062150325}" type="slidenum">
              <a:rPr lang="en-US" smtClean="0"/>
              <a:pPr/>
              <a:t>17</a:t>
            </a:fld>
            <a:endParaRPr lang="en-US" dirty="0"/>
          </a:p>
        </p:txBody>
      </p:sp>
      <p:sp>
        <p:nvSpPr>
          <p:cNvPr id="3" name="Content Placeholder 2"/>
          <p:cNvSpPr>
            <a:spLocks noGrp="1"/>
          </p:cNvSpPr>
          <p:nvPr>
            <p:ph sz="quarter" idx="13"/>
          </p:nvPr>
        </p:nvSpPr>
        <p:spPr>
          <a:xfrm>
            <a:off x="609600" y="1295400"/>
            <a:ext cx="8153400" cy="4876800"/>
          </a:xfrm>
        </p:spPr>
        <p:txBody>
          <a:bodyPr>
            <a:normAutofit/>
          </a:bodyPr>
          <a:lstStyle/>
          <a:p>
            <a:r>
              <a:rPr lang="en-US" sz="2400" dirty="0" smtClean="0"/>
              <a:t>Current priorities</a:t>
            </a:r>
          </a:p>
          <a:p>
            <a:pPr lvl="1"/>
            <a:r>
              <a:rPr lang="en-US" sz="2000" dirty="0" smtClean="0"/>
              <a:t>Finalizing the detailed technical design</a:t>
            </a:r>
          </a:p>
          <a:p>
            <a:pPr lvl="1"/>
            <a:r>
              <a:rPr lang="en-US" sz="2000" dirty="0" smtClean="0"/>
              <a:t>Finalizing operational guidance (Field Guide)</a:t>
            </a:r>
          </a:p>
          <a:p>
            <a:pPr lvl="1"/>
            <a:r>
              <a:rPr lang="en-US" sz="2000" dirty="0" smtClean="0"/>
              <a:t>Further piloting (further 4 pilots in 2014)</a:t>
            </a:r>
          </a:p>
          <a:p>
            <a:endParaRPr lang="en-US" sz="2000" dirty="0"/>
          </a:p>
          <a:p>
            <a:r>
              <a:rPr lang="en-US" sz="2000" dirty="0" smtClean="0"/>
              <a:t>June 2014  		- Next Steering Committee </a:t>
            </a:r>
            <a:r>
              <a:rPr lang="en-US" sz="2000" dirty="0"/>
              <a:t>				</a:t>
            </a:r>
            <a:endParaRPr lang="en-US" sz="2000" dirty="0" smtClean="0"/>
          </a:p>
          <a:p>
            <a:r>
              <a:rPr lang="en-US" sz="2000" dirty="0" smtClean="0"/>
              <a:t>January-June 2015 	- Implementation in controlled roll out phase	 	</a:t>
            </a:r>
            <a:r>
              <a:rPr lang="en-US" sz="2000" dirty="0"/>
              <a:t>				</a:t>
            </a:r>
          </a:p>
          <a:p>
            <a:r>
              <a:rPr lang="en-US" sz="2000" b="1" dirty="0" smtClean="0"/>
              <a:t>Mid-2015		- Full </a:t>
            </a:r>
            <a:r>
              <a:rPr lang="en-US" sz="2000" b="1" dirty="0"/>
              <a:t>production mode</a:t>
            </a:r>
            <a:r>
              <a:rPr lang="en-US" sz="2000" dirty="0"/>
              <a:t>		</a:t>
            </a:r>
          </a:p>
        </p:txBody>
      </p:sp>
      <p:sp>
        <p:nvSpPr>
          <p:cNvPr id="4" name="Title 3"/>
          <p:cNvSpPr>
            <a:spLocks noGrp="1"/>
          </p:cNvSpPr>
          <p:nvPr>
            <p:ph type="title"/>
          </p:nvPr>
        </p:nvSpPr>
        <p:spPr/>
        <p:txBody>
          <a:bodyPr/>
          <a:lstStyle/>
          <a:p>
            <a:pPr algn="ctr"/>
            <a:r>
              <a:rPr lang="en-US" dirty="0" smtClean="0"/>
              <a:t>Timetable</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2</a:t>
            </a:fld>
            <a:endParaRPr lang="en-US" dirty="0"/>
          </a:p>
        </p:txBody>
      </p:sp>
      <p:sp>
        <p:nvSpPr>
          <p:cNvPr id="6" name="Content Placeholder 5"/>
          <p:cNvSpPr>
            <a:spLocks noGrp="1"/>
          </p:cNvSpPr>
          <p:nvPr>
            <p:ph sz="quarter" idx="13"/>
          </p:nvPr>
        </p:nvSpPr>
        <p:spPr>
          <a:xfrm>
            <a:off x="609600" y="1143000"/>
            <a:ext cx="8153400" cy="5486400"/>
          </a:xfrm>
        </p:spPr>
        <p:txBody>
          <a:bodyPr>
            <a:noAutofit/>
          </a:bodyPr>
          <a:lstStyle/>
          <a:p>
            <a:r>
              <a:rPr lang="en-US" sz="1900" dirty="0" smtClean="0">
                <a:latin typeface="+mj-lt"/>
              </a:rPr>
              <a:t>A </a:t>
            </a:r>
            <a:r>
              <a:rPr lang="en-US" sz="1900" dirty="0">
                <a:latin typeface="+mj-lt"/>
              </a:rPr>
              <a:t>framework that is designed to deliver objective assessments of the most </a:t>
            </a:r>
            <a:r>
              <a:rPr lang="en-US" sz="1900" dirty="0" smtClean="0">
                <a:latin typeface="+mj-lt"/>
              </a:rPr>
              <a:t>critical outcomes of a tax administration</a:t>
            </a:r>
          </a:p>
          <a:p>
            <a:pPr lvl="1">
              <a:buNone/>
            </a:pPr>
            <a:endParaRPr lang="en-US" sz="1900" dirty="0">
              <a:latin typeface="+mj-lt"/>
            </a:endParaRPr>
          </a:p>
          <a:p>
            <a:r>
              <a:rPr lang="en-US" sz="1900" dirty="0">
                <a:latin typeface="+mj-lt"/>
              </a:rPr>
              <a:t>A tool  that allows for repeated measurement over time </a:t>
            </a:r>
            <a:r>
              <a:rPr lang="en-US" sz="1900" dirty="0" smtClean="0">
                <a:latin typeface="+mj-lt"/>
              </a:rPr>
              <a:t>of the performance of a country’s </a:t>
            </a:r>
            <a:r>
              <a:rPr lang="en-US" sz="1900" dirty="0">
                <a:latin typeface="+mj-lt"/>
              </a:rPr>
              <a:t>tax </a:t>
            </a:r>
            <a:r>
              <a:rPr lang="en-US" sz="1900" dirty="0" smtClean="0">
                <a:latin typeface="+mj-lt"/>
              </a:rPr>
              <a:t>administration</a:t>
            </a:r>
          </a:p>
          <a:p>
            <a:endParaRPr lang="en-US" sz="1900" dirty="0" smtClean="0">
              <a:latin typeface="+mj-lt"/>
            </a:endParaRPr>
          </a:p>
          <a:p>
            <a:r>
              <a:rPr lang="en-US" sz="1900" dirty="0" smtClean="0">
                <a:latin typeface="+mj-lt"/>
              </a:rPr>
              <a:t>A tool that will allow for some level of country comparison when sufficient applications of the tool have been completed</a:t>
            </a:r>
          </a:p>
          <a:p>
            <a:endParaRPr lang="en-US" sz="1900" dirty="0">
              <a:latin typeface="+mj-lt"/>
            </a:endParaRPr>
          </a:p>
          <a:p>
            <a:r>
              <a:rPr lang="en-US" sz="1900" dirty="0">
                <a:latin typeface="+mj-lt"/>
              </a:rPr>
              <a:t>A tool that is aligned with the design of the PEFA PFM </a:t>
            </a:r>
            <a:r>
              <a:rPr lang="en-US" sz="1900" dirty="0" smtClean="0">
                <a:latin typeface="+mj-lt"/>
              </a:rPr>
              <a:t>tool and can be used by any agency</a:t>
            </a:r>
          </a:p>
          <a:p>
            <a:endParaRPr lang="en-US" sz="1900" dirty="0">
              <a:latin typeface="+mj-lt"/>
            </a:endParaRPr>
          </a:p>
          <a:p>
            <a:r>
              <a:rPr lang="en-US" sz="1900" dirty="0">
                <a:latin typeface="+mj-lt"/>
              </a:rPr>
              <a:t>A tool </a:t>
            </a:r>
            <a:r>
              <a:rPr lang="en-US" sz="1900" dirty="0" smtClean="0">
                <a:latin typeface="+mj-lt"/>
              </a:rPr>
              <a:t>that </a:t>
            </a:r>
            <a:r>
              <a:rPr lang="en-US" sz="1900" dirty="0">
                <a:latin typeface="+mj-lt"/>
              </a:rPr>
              <a:t>focuses on performance of major national taxes:</a:t>
            </a:r>
          </a:p>
          <a:p>
            <a:pPr lvl="2">
              <a:buClr>
                <a:schemeClr val="accent2"/>
              </a:buClr>
              <a:buNone/>
            </a:pPr>
            <a:r>
              <a:rPr lang="en-US" sz="1900" dirty="0" smtClean="0">
                <a:latin typeface="+mj-lt"/>
              </a:rPr>
              <a:t>□ Corporate and personal income </a:t>
            </a:r>
            <a:r>
              <a:rPr lang="en-US" sz="1900" dirty="0">
                <a:latin typeface="+mj-lt"/>
              </a:rPr>
              <a:t>t</a:t>
            </a:r>
            <a:r>
              <a:rPr lang="en-US" sz="1900" dirty="0" smtClean="0">
                <a:latin typeface="+mj-lt"/>
              </a:rPr>
              <a:t>ax  </a:t>
            </a:r>
          </a:p>
          <a:p>
            <a:pPr lvl="2">
              <a:buClr>
                <a:schemeClr val="accent2"/>
              </a:buClr>
              <a:buNone/>
            </a:pPr>
            <a:r>
              <a:rPr lang="en-US" sz="1900" dirty="0" smtClean="0">
                <a:latin typeface="+mj-lt"/>
              </a:rPr>
              <a:t>□ VAT</a:t>
            </a:r>
          </a:p>
          <a:p>
            <a:pPr lvl="2">
              <a:buClr>
                <a:schemeClr val="accent2"/>
              </a:buClr>
              <a:buNone/>
            </a:pPr>
            <a:r>
              <a:rPr lang="en-US" sz="1900" dirty="0"/>
              <a:t>□ </a:t>
            </a:r>
            <a:r>
              <a:rPr lang="en-US" sz="1900" dirty="0" smtClean="0"/>
              <a:t>Employer and other withholding taxes</a:t>
            </a:r>
            <a:endParaRPr lang="en-US" sz="1900" dirty="0"/>
          </a:p>
          <a:p>
            <a:pPr lvl="2">
              <a:buClr>
                <a:schemeClr val="accent2"/>
              </a:buClr>
              <a:buNone/>
            </a:pPr>
            <a:endParaRPr lang="en-US" sz="1800" dirty="0">
              <a:latin typeface="+mj-lt"/>
            </a:endParaRPr>
          </a:p>
          <a:p>
            <a:pPr lvl="2">
              <a:buNone/>
            </a:pPr>
            <a:endParaRPr lang="en-US" sz="2100" dirty="0">
              <a:latin typeface="+mj-lt"/>
            </a:endParaRPr>
          </a:p>
          <a:p>
            <a:pPr marL="514350" indent="-514350">
              <a:buFont typeface="+mj-lt"/>
              <a:buAutoNum type="arabicPeriod"/>
            </a:pPr>
            <a:endParaRPr lang="en-US" sz="2200" dirty="0">
              <a:latin typeface="+mj-lt"/>
            </a:endParaRPr>
          </a:p>
        </p:txBody>
      </p:sp>
      <p:sp>
        <p:nvSpPr>
          <p:cNvPr id="5" name="Title 4"/>
          <p:cNvSpPr>
            <a:spLocks noGrp="1"/>
          </p:cNvSpPr>
          <p:nvPr>
            <p:ph type="title"/>
          </p:nvPr>
        </p:nvSpPr>
        <p:spPr/>
        <p:txBody>
          <a:bodyPr/>
          <a:lstStyle/>
          <a:p>
            <a:r>
              <a:rPr lang="en-US" sz="2400" b="1" dirty="0" smtClean="0">
                <a:latin typeface="Ar+"/>
              </a:rPr>
              <a:t>Key Design Elements</a:t>
            </a:r>
            <a:endParaRPr lang="en-US" sz="2400" b="1" dirty="0">
              <a:latin typeface="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3</a:t>
            </a:fld>
            <a:endParaRPr lang="en-US" dirty="0"/>
          </a:p>
        </p:txBody>
      </p:sp>
      <p:sp>
        <p:nvSpPr>
          <p:cNvPr id="6" name="Content Placeholder 5"/>
          <p:cNvSpPr>
            <a:spLocks noGrp="1"/>
          </p:cNvSpPr>
          <p:nvPr>
            <p:ph sz="quarter" idx="13"/>
          </p:nvPr>
        </p:nvSpPr>
        <p:spPr>
          <a:xfrm>
            <a:off x="609600" y="1066800"/>
            <a:ext cx="8153400" cy="5562600"/>
          </a:xfrm>
        </p:spPr>
        <p:txBody>
          <a:bodyPr>
            <a:normAutofit fontScale="85000" lnSpcReduction="20000"/>
          </a:bodyPr>
          <a:lstStyle/>
          <a:p>
            <a:endParaRPr lang="en-US" sz="2600" dirty="0" smtClean="0"/>
          </a:p>
          <a:p>
            <a:r>
              <a:rPr lang="en-US" sz="2600" dirty="0" smtClean="0"/>
              <a:t>Better identification of the relative strengths and weaknesses in the tax administration</a:t>
            </a:r>
          </a:p>
          <a:p>
            <a:endParaRPr lang="en-US" sz="2600" dirty="0"/>
          </a:p>
          <a:p>
            <a:r>
              <a:rPr lang="en-US" sz="2600" dirty="0" smtClean="0"/>
              <a:t>Facilitating discussion towards a shared view among stakeholders</a:t>
            </a:r>
          </a:p>
          <a:p>
            <a:endParaRPr lang="en-US" sz="2600" dirty="0" smtClean="0"/>
          </a:p>
          <a:p>
            <a:r>
              <a:rPr lang="en-US" sz="2600" dirty="0" smtClean="0"/>
              <a:t>Improvements in setting reform objectives, establishing priorities and implementation sequencing – and strengthening of design of tax administration reform initiatives </a:t>
            </a:r>
          </a:p>
          <a:p>
            <a:endParaRPr lang="en-US" sz="2600" dirty="0" smtClean="0"/>
          </a:p>
          <a:p>
            <a:r>
              <a:rPr lang="en-US" sz="2600" dirty="0" smtClean="0"/>
              <a:t>Better coordination of external support for reforms – faster and more efficient implementation</a:t>
            </a:r>
          </a:p>
          <a:p>
            <a:endParaRPr lang="en-US" sz="2600" dirty="0" smtClean="0"/>
          </a:p>
          <a:p>
            <a:r>
              <a:rPr lang="en-US" sz="2600" dirty="0" smtClean="0"/>
              <a:t>Provides a basis for monitoring and evaluating reform progress towards established targets through repeat assessments</a:t>
            </a:r>
          </a:p>
          <a:p>
            <a:endParaRPr lang="en-US" sz="2600" dirty="0" smtClean="0"/>
          </a:p>
          <a:p>
            <a:pPr marL="514350" indent="-514350">
              <a:buFont typeface="+mj-lt"/>
              <a:buAutoNum type="arabicPeriod"/>
            </a:pPr>
            <a:endParaRPr lang="en-US" dirty="0"/>
          </a:p>
        </p:txBody>
      </p:sp>
      <p:sp>
        <p:nvSpPr>
          <p:cNvPr id="5" name="Title 4"/>
          <p:cNvSpPr>
            <a:spLocks noGrp="1"/>
          </p:cNvSpPr>
          <p:nvPr>
            <p:ph type="title"/>
          </p:nvPr>
        </p:nvSpPr>
        <p:spPr/>
        <p:txBody>
          <a:bodyPr/>
          <a:lstStyle/>
          <a:p>
            <a:r>
              <a:rPr lang="en-US" sz="2400" b="1" dirty="0" smtClean="0">
                <a:latin typeface="Ar+"/>
              </a:rPr>
              <a:t>Intended Outcomes</a:t>
            </a:r>
            <a:endParaRPr lang="en-US" sz="2400" b="1" dirty="0">
              <a:latin typeface="Ar+"/>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4</a:t>
            </a:fld>
            <a:endParaRPr lang="en-US" dirty="0"/>
          </a:p>
        </p:txBody>
      </p:sp>
      <p:sp>
        <p:nvSpPr>
          <p:cNvPr id="6" name="Content Placeholder 5"/>
          <p:cNvSpPr>
            <a:spLocks noGrp="1"/>
          </p:cNvSpPr>
          <p:nvPr>
            <p:ph sz="quarter" idx="13"/>
          </p:nvPr>
        </p:nvSpPr>
        <p:spPr>
          <a:xfrm>
            <a:off x="609600" y="1600200"/>
            <a:ext cx="8153400" cy="4800600"/>
          </a:xfrm>
        </p:spPr>
        <p:txBody>
          <a:bodyPr>
            <a:noAutofit/>
          </a:bodyPr>
          <a:lstStyle/>
          <a:p>
            <a:r>
              <a:rPr lang="en-US" sz="2600" b="1" dirty="0" smtClean="0"/>
              <a:t>TADAT framework comprising 9 performance outcome areas (POAs)</a:t>
            </a:r>
          </a:p>
          <a:p>
            <a:pPr>
              <a:buNone/>
            </a:pPr>
            <a:endParaRPr lang="en-US" sz="2600" b="1" dirty="0" smtClean="0"/>
          </a:p>
          <a:p>
            <a:r>
              <a:rPr lang="en-US" sz="2600" b="1" dirty="0" smtClean="0"/>
              <a:t>Across a Set of 27 high-level indicators </a:t>
            </a:r>
            <a:r>
              <a:rPr lang="en-US" sz="2600" dirty="0" smtClean="0"/>
              <a:t>critical to tax administration performance.</a:t>
            </a:r>
          </a:p>
          <a:p>
            <a:pPr>
              <a:buNone/>
            </a:pPr>
            <a:endParaRPr lang="en-US" sz="2600" b="1" dirty="0"/>
          </a:p>
          <a:p>
            <a:r>
              <a:rPr lang="en-US" sz="2600" b="1" dirty="0" smtClean="0"/>
              <a:t>That drill down to 60 measured and scored Dimensions</a:t>
            </a:r>
            <a:endParaRPr lang="en-US" sz="2600" b="1" dirty="0"/>
          </a:p>
        </p:txBody>
      </p:sp>
      <p:sp>
        <p:nvSpPr>
          <p:cNvPr id="5" name="Title 4"/>
          <p:cNvSpPr>
            <a:spLocks noGrp="1"/>
          </p:cNvSpPr>
          <p:nvPr>
            <p:ph type="title"/>
          </p:nvPr>
        </p:nvSpPr>
        <p:spPr>
          <a:xfrm>
            <a:off x="152400" y="1"/>
            <a:ext cx="8229600" cy="990599"/>
          </a:xfrm>
        </p:spPr>
        <p:txBody>
          <a:bodyPr/>
          <a:lstStyle/>
          <a:p>
            <a:r>
              <a:rPr lang="en-US" sz="2400" b="1" dirty="0" smtClean="0">
                <a:latin typeface="+mj-lt"/>
              </a:rPr>
              <a:t>Assessment of Performance</a:t>
            </a:r>
            <a:endParaRPr lang="en-US" sz="2400" b="1" dirty="0">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5</a:t>
            </a:fld>
            <a:endParaRPr lang="en-US" dirty="0"/>
          </a:p>
        </p:txBody>
      </p:sp>
      <p:sp>
        <p:nvSpPr>
          <p:cNvPr id="5" name="Title 4"/>
          <p:cNvSpPr>
            <a:spLocks noGrp="1"/>
          </p:cNvSpPr>
          <p:nvPr>
            <p:ph type="title"/>
          </p:nvPr>
        </p:nvSpPr>
        <p:spPr/>
        <p:txBody>
          <a:bodyPr/>
          <a:lstStyle/>
          <a:p>
            <a:r>
              <a:rPr lang="en-US" sz="2400" b="1" dirty="0" smtClean="0">
                <a:latin typeface="+mj-lt"/>
              </a:rPr>
              <a:t>      Performance Outcome Area Structure </a:t>
            </a:r>
            <a:endParaRPr lang="en-US" sz="2400" b="1" dirty="0">
              <a:latin typeface="+mj-lt"/>
            </a:endParaRPr>
          </a:p>
        </p:txBody>
      </p:sp>
      <p:graphicFrame>
        <p:nvGraphicFramePr>
          <p:cNvPr id="7" name="Content Placeholder 6"/>
          <p:cNvGraphicFramePr>
            <a:graphicFrameLocks noGrp="1"/>
          </p:cNvGraphicFramePr>
          <p:nvPr>
            <p:ph sz="quarter" idx="13"/>
          </p:nvPr>
        </p:nvGraphicFramePr>
        <p:xfrm>
          <a:off x="381000" y="1066800"/>
          <a:ext cx="9372600" cy="5791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Chart 7"/>
          <p:cNvGraphicFramePr/>
          <p:nvPr/>
        </p:nvGraphicFramePr>
        <p:xfrm>
          <a:off x="1219200" y="990600"/>
          <a:ext cx="6305550" cy="5410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6</a:t>
            </a:fld>
            <a:endParaRPr lang="en-US" dirty="0"/>
          </a:p>
        </p:txBody>
      </p:sp>
      <p:sp>
        <p:nvSpPr>
          <p:cNvPr id="6" name="Content Placeholder 5"/>
          <p:cNvSpPr>
            <a:spLocks noGrp="1"/>
          </p:cNvSpPr>
          <p:nvPr>
            <p:ph sz="quarter" idx="13"/>
          </p:nvPr>
        </p:nvSpPr>
        <p:spPr>
          <a:xfrm>
            <a:off x="381000" y="1219200"/>
            <a:ext cx="8534400" cy="5486400"/>
          </a:xfrm>
        </p:spPr>
        <p:txBody>
          <a:bodyPr>
            <a:normAutofit fontScale="32500" lnSpcReduction="20000"/>
          </a:bodyPr>
          <a:lstStyle/>
          <a:p>
            <a:pPr>
              <a:buNone/>
            </a:pPr>
            <a:endParaRPr lang="en-US" sz="2600" b="1" dirty="0"/>
          </a:p>
          <a:p>
            <a:pPr marL="514350" indent="-514350">
              <a:buFont typeface="+mj-lt"/>
              <a:buAutoNum type="arabicPeriod"/>
            </a:pPr>
            <a:r>
              <a:rPr lang="en-US" sz="5000" b="1" dirty="0" smtClean="0"/>
              <a:t>Taxpayers </a:t>
            </a:r>
            <a:r>
              <a:rPr lang="en-US" sz="5000" b="1" dirty="0"/>
              <a:t>are included in the </a:t>
            </a:r>
            <a:r>
              <a:rPr lang="en-US" sz="5000" b="1" dirty="0" smtClean="0"/>
              <a:t>taxpayer registration </a:t>
            </a:r>
            <a:r>
              <a:rPr lang="en-US" sz="5000" b="1" dirty="0"/>
              <a:t>base and the information held </a:t>
            </a:r>
            <a:r>
              <a:rPr lang="en-US" sz="5000" b="1" dirty="0" smtClean="0"/>
              <a:t>about them is accurate</a:t>
            </a:r>
          </a:p>
          <a:p>
            <a:pPr marL="514350" indent="-514350">
              <a:buFont typeface="+mj-lt"/>
              <a:buAutoNum type="arabicPeriod"/>
            </a:pPr>
            <a:endParaRPr lang="en-US" sz="5000" b="1" dirty="0" smtClean="0"/>
          </a:p>
          <a:p>
            <a:pPr marL="514350" indent="-514350">
              <a:buFont typeface="+mj-lt"/>
              <a:buAutoNum type="arabicPeriod"/>
            </a:pPr>
            <a:r>
              <a:rPr lang="en-US" sz="5000" b="1" dirty="0" smtClean="0"/>
              <a:t>The tax administration is clear about the risks to the tax system and is responding to them</a:t>
            </a:r>
          </a:p>
          <a:p>
            <a:pPr marL="514350" indent="-514350">
              <a:buFont typeface="+mj-lt"/>
              <a:buAutoNum type="arabicPeriod"/>
            </a:pPr>
            <a:endParaRPr lang="en-US" sz="5000" b="1" dirty="0" smtClean="0"/>
          </a:p>
          <a:p>
            <a:pPr marL="514350" indent="-514350">
              <a:buFont typeface="+mj-lt"/>
              <a:buAutoNum type="arabicPeriod"/>
            </a:pPr>
            <a:r>
              <a:rPr lang="en-US" sz="5000" b="1" dirty="0"/>
              <a:t>Taxpayers have the necessary information and encouragement to voluntarily </a:t>
            </a:r>
            <a:r>
              <a:rPr lang="en-US" sz="5000" b="1" dirty="0" smtClean="0"/>
              <a:t>comply</a:t>
            </a:r>
          </a:p>
          <a:p>
            <a:pPr marL="514350" indent="-514350">
              <a:buFont typeface="+mj-lt"/>
              <a:buAutoNum type="arabicPeriod"/>
            </a:pPr>
            <a:endParaRPr lang="en-US" sz="5000" b="1" dirty="0"/>
          </a:p>
          <a:p>
            <a:pPr marL="514350" indent="-514350">
              <a:buFont typeface="+mj-lt"/>
              <a:buAutoNum type="arabicPeriod"/>
            </a:pPr>
            <a:r>
              <a:rPr lang="en-US" sz="5000" b="1" dirty="0"/>
              <a:t>Taxpayers </a:t>
            </a:r>
            <a:r>
              <a:rPr lang="en-US" sz="5000" b="1" dirty="0" smtClean="0"/>
              <a:t>file </a:t>
            </a:r>
            <a:r>
              <a:rPr lang="en-US" sz="5000" b="1" dirty="0"/>
              <a:t>their </a:t>
            </a:r>
            <a:r>
              <a:rPr lang="en-US" sz="5000" b="1" dirty="0" smtClean="0"/>
              <a:t>tax returns as required by law</a:t>
            </a:r>
            <a:endParaRPr lang="en-US" sz="5000" b="1" dirty="0"/>
          </a:p>
          <a:p>
            <a:pPr marL="514350" indent="-514350">
              <a:buFont typeface="+mj-lt"/>
              <a:buAutoNum type="arabicPeriod"/>
            </a:pPr>
            <a:endParaRPr lang="en-US" sz="5000" b="1" dirty="0"/>
          </a:p>
          <a:p>
            <a:pPr marL="514350" indent="-514350">
              <a:buFont typeface="+mj-lt"/>
              <a:buAutoNum type="arabicPeriod"/>
            </a:pPr>
            <a:r>
              <a:rPr lang="en-US" sz="5000" b="1" dirty="0"/>
              <a:t>Taxpayers meet their payment </a:t>
            </a:r>
            <a:r>
              <a:rPr lang="en-US" sz="5000" b="1" dirty="0" smtClean="0"/>
              <a:t>obligations</a:t>
            </a:r>
          </a:p>
          <a:p>
            <a:pPr marL="514350" indent="-514350">
              <a:buFont typeface="+mj-lt"/>
              <a:buAutoNum type="arabicPeriod"/>
            </a:pPr>
            <a:endParaRPr lang="en-US" sz="5000" b="1" dirty="0"/>
          </a:p>
          <a:p>
            <a:pPr marL="514350" indent="-514350">
              <a:buFont typeface="+mj-lt"/>
              <a:buAutoNum type="arabicPeriod"/>
            </a:pPr>
            <a:r>
              <a:rPr lang="en-US" sz="5000" b="1" dirty="0" smtClean="0"/>
              <a:t>The tax administration assesses the accuracy of reporting through verification</a:t>
            </a:r>
          </a:p>
          <a:p>
            <a:pPr marL="514350" indent="-514350">
              <a:buFont typeface="+mj-lt"/>
              <a:buAutoNum type="arabicPeriod"/>
            </a:pPr>
            <a:endParaRPr lang="en-US" sz="5000" b="1" dirty="0"/>
          </a:p>
          <a:p>
            <a:pPr marL="514350" indent="-514350">
              <a:buFont typeface="+mj-lt"/>
              <a:buAutoNum type="arabicPeriod"/>
            </a:pPr>
            <a:r>
              <a:rPr lang="en-US" sz="5000" b="1" dirty="0"/>
              <a:t>The dispute </a:t>
            </a:r>
            <a:r>
              <a:rPr lang="en-US" sz="5000" b="1" dirty="0" smtClean="0"/>
              <a:t>resolution process </a:t>
            </a:r>
            <a:r>
              <a:rPr lang="en-US" sz="5000" b="1" dirty="0"/>
              <a:t>is independent and effective</a:t>
            </a:r>
          </a:p>
          <a:p>
            <a:pPr marL="514350" indent="-514350">
              <a:buFont typeface="+mj-lt"/>
              <a:buAutoNum type="arabicPeriod"/>
            </a:pPr>
            <a:endParaRPr lang="en-US" sz="5000" b="1" dirty="0"/>
          </a:p>
          <a:p>
            <a:pPr marL="514350" indent="-514350">
              <a:buFont typeface="+mj-lt"/>
              <a:buAutoNum type="arabicPeriod"/>
            </a:pPr>
            <a:r>
              <a:rPr lang="en-US" sz="5000" b="1" dirty="0"/>
              <a:t>The </a:t>
            </a:r>
            <a:r>
              <a:rPr lang="en-US" sz="5000" b="1" dirty="0" smtClean="0"/>
              <a:t>tax </a:t>
            </a:r>
            <a:r>
              <a:rPr lang="en-US" sz="5000" b="1" dirty="0"/>
              <a:t>a</a:t>
            </a:r>
            <a:r>
              <a:rPr lang="en-US" sz="5000" b="1" dirty="0" smtClean="0"/>
              <a:t>dministrations </a:t>
            </a:r>
            <a:r>
              <a:rPr lang="en-US" sz="5000" b="1" dirty="0"/>
              <a:t>operations are </a:t>
            </a:r>
            <a:r>
              <a:rPr lang="en-US" sz="5000" b="1" dirty="0" smtClean="0"/>
              <a:t>efficient </a:t>
            </a:r>
            <a:r>
              <a:rPr lang="en-US" sz="5000" b="1" dirty="0"/>
              <a:t>and </a:t>
            </a:r>
            <a:r>
              <a:rPr lang="en-US" sz="5000" b="1" dirty="0" smtClean="0"/>
              <a:t>focus on the most important tax administration functions</a:t>
            </a:r>
            <a:endParaRPr lang="en-US" sz="5000" b="1" dirty="0"/>
          </a:p>
          <a:p>
            <a:pPr marL="514350" indent="-514350">
              <a:buFont typeface="+mj-lt"/>
              <a:buAutoNum type="arabicPeriod"/>
            </a:pPr>
            <a:endParaRPr lang="en-US" sz="5000" b="1" dirty="0"/>
          </a:p>
          <a:p>
            <a:pPr marL="514350" indent="-514350">
              <a:buFont typeface="+mj-lt"/>
              <a:buAutoNum type="arabicPeriod"/>
            </a:pPr>
            <a:r>
              <a:rPr lang="en-US" sz="5000" b="1" dirty="0"/>
              <a:t>The </a:t>
            </a:r>
            <a:r>
              <a:rPr lang="en-US" sz="5000" b="1" dirty="0" smtClean="0"/>
              <a:t>tax administration </a:t>
            </a:r>
            <a:r>
              <a:rPr lang="en-US" sz="5000" b="1" dirty="0"/>
              <a:t>is transparent </a:t>
            </a:r>
            <a:r>
              <a:rPr lang="en-US" sz="5000" b="1" dirty="0" smtClean="0"/>
              <a:t>in </a:t>
            </a:r>
            <a:r>
              <a:rPr lang="en-US" sz="5000" b="1" dirty="0"/>
              <a:t>the conduct of its </a:t>
            </a:r>
            <a:r>
              <a:rPr lang="en-US" sz="5000" b="1" dirty="0" smtClean="0"/>
              <a:t>activities and accountable to the government and the community</a:t>
            </a:r>
            <a:endParaRPr lang="en-US" b="1" dirty="0"/>
          </a:p>
        </p:txBody>
      </p:sp>
      <p:sp>
        <p:nvSpPr>
          <p:cNvPr id="5" name="Title 4"/>
          <p:cNvSpPr>
            <a:spLocks noGrp="1"/>
          </p:cNvSpPr>
          <p:nvPr>
            <p:ph type="title"/>
          </p:nvPr>
        </p:nvSpPr>
        <p:spPr/>
        <p:txBody>
          <a:bodyPr/>
          <a:lstStyle/>
          <a:p>
            <a:r>
              <a:rPr lang="en-US" sz="2400" b="1" dirty="0" smtClean="0">
                <a:latin typeface="Ar+"/>
              </a:rPr>
              <a:t>Desired End State - Performance Outcome Areas</a:t>
            </a:r>
            <a:endParaRPr lang="en-US" sz="2400" b="1" dirty="0">
              <a:latin typeface="Ar+"/>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7</a:t>
            </a:fld>
            <a:endParaRPr lang="en-US" dirty="0"/>
          </a:p>
        </p:txBody>
      </p:sp>
      <p:sp>
        <p:nvSpPr>
          <p:cNvPr id="6" name="Content Placeholder 5"/>
          <p:cNvSpPr>
            <a:spLocks noGrp="1"/>
          </p:cNvSpPr>
          <p:nvPr>
            <p:ph sz="quarter" idx="13"/>
          </p:nvPr>
        </p:nvSpPr>
        <p:spPr>
          <a:xfrm>
            <a:off x="228600" y="1524000"/>
            <a:ext cx="8534400" cy="5181600"/>
          </a:xfrm>
        </p:spPr>
        <p:txBody>
          <a:bodyPr>
            <a:noAutofit/>
          </a:bodyPr>
          <a:lstStyle/>
          <a:p>
            <a:pPr>
              <a:buNone/>
            </a:pPr>
            <a:r>
              <a:rPr lang="en-US" sz="2400" b="1" dirty="0" smtClean="0"/>
              <a:t>Integrity of the </a:t>
            </a:r>
            <a:r>
              <a:rPr lang="en-US" sz="2400" b="1" dirty="0"/>
              <a:t>R</a:t>
            </a:r>
            <a:r>
              <a:rPr lang="en-US" sz="2400" b="1" dirty="0" smtClean="0"/>
              <a:t>egistered </a:t>
            </a:r>
            <a:r>
              <a:rPr lang="en-US" sz="2400" b="1" dirty="0"/>
              <a:t>T</a:t>
            </a:r>
            <a:r>
              <a:rPr lang="en-US" sz="2400" b="1" dirty="0" smtClean="0"/>
              <a:t>axpayer Base</a:t>
            </a:r>
          </a:p>
          <a:p>
            <a:pPr>
              <a:buNone/>
            </a:pPr>
            <a:endParaRPr lang="en-US" sz="2400" b="1" dirty="0"/>
          </a:p>
          <a:p>
            <a:pPr>
              <a:buSzPct val="80000"/>
              <a:buFont typeface="Wingdings" charset="2"/>
              <a:buChar char="q"/>
            </a:pPr>
            <a:r>
              <a:rPr lang="en-US" sz="2000" dirty="0"/>
              <a:t>Tax administrations must compile and maintain a complete database of citizens and businesses that are required by law to register. </a:t>
            </a:r>
          </a:p>
          <a:p>
            <a:pPr marL="0" indent="0">
              <a:buSzPct val="80000"/>
              <a:buNone/>
            </a:pPr>
            <a:endParaRPr lang="en-US" sz="2000" dirty="0"/>
          </a:p>
          <a:p>
            <a:pPr>
              <a:buSzPct val="80000"/>
              <a:buFont typeface="Wingdings" charset="2"/>
              <a:buChar char="q"/>
            </a:pPr>
            <a:r>
              <a:rPr lang="en-US" sz="2000" dirty="0"/>
              <a:t>Without complete and accurate information on registered taxpayers, and an understanding of the profile of those who fail to register, a tax administration cannot provide effective services to support voluntary compliance and take action against non-compliance.</a:t>
            </a:r>
          </a:p>
          <a:p>
            <a:pPr>
              <a:buSzPct val="80000"/>
              <a:buFont typeface="Wingdings" charset="2"/>
              <a:buChar char="q"/>
            </a:pPr>
            <a:endParaRPr lang="en-US" sz="2000" dirty="0"/>
          </a:p>
          <a:p>
            <a:pPr>
              <a:buSzPct val="80000"/>
              <a:buFont typeface="Wingdings" charset="2"/>
              <a:buChar char="q"/>
            </a:pPr>
            <a:r>
              <a:rPr lang="en-US" sz="2000" dirty="0"/>
              <a:t>Two performance indicators (with 3 measurement dimensions) are used to assess POA 1.</a:t>
            </a:r>
          </a:p>
          <a:p>
            <a:pPr lvl="1">
              <a:buNone/>
            </a:pPr>
            <a:endParaRPr lang="en-US" sz="1800" dirty="0" smtClean="0"/>
          </a:p>
          <a:p>
            <a:endParaRPr lang="en-US" sz="2600" b="1" dirty="0"/>
          </a:p>
          <a:p>
            <a:pPr lvl="1">
              <a:buNone/>
            </a:pPr>
            <a:endParaRPr lang="en-US" sz="2400" dirty="0" smtClean="0"/>
          </a:p>
          <a:p>
            <a:endParaRPr lang="en-US" sz="2000" dirty="0"/>
          </a:p>
        </p:txBody>
      </p:sp>
      <p:sp>
        <p:nvSpPr>
          <p:cNvPr id="5" name="Title 4"/>
          <p:cNvSpPr>
            <a:spLocks noGrp="1"/>
          </p:cNvSpPr>
          <p:nvPr>
            <p:ph type="title"/>
          </p:nvPr>
        </p:nvSpPr>
        <p:spPr>
          <a:xfrm>
            <a:off x="152400" y="1"/>
            <a:ext cx="8229600" cy="990599"/>
          </a:xfrm>
        </p:spPr>
        <p:txBody>
          <a:bodyPr/>
          <a:lstStyle/>
          <a:p>
            <a:r>
              <a:rPr lang="en-US" sz="2400" b="1" dirty="0" smtClean="0">
                <a:latin typeface="+mj-lt"/>
              </a:rPr>
              <a:t>Examples of Indicators and Measured Dimensions </a:t>
            </a:r>
            <a:endParaRPr lang="en-US" sz="2400" b="1"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AAE606DD-D066-4020-99B8-4F9D94E94EA0}" type="slidenum">
              <a:rPr lang="en-US" smtClean="0"/>
              <a:pPr/>
              <a:t>8</a:t>
            </a:fld>
            <a:endParaRPr lang="en-US" dirty="0"/>
          </a:p>
        </p:txBody>
      </p:sp>
      <p:graphicFrame>
        <p:nvGraphicFramePr>
          <p:cNvPr id="2" name="Content Placeholder 1"/>
          <p:cNvGraphicFramePr>
            <a:graphicFrameLocks noGrp="1"/>
          </p:cNvGraphicFramePr>
          <p:nvPr>
            <p:ph sz="quarter" idx="13"/>
            <p:extLst>
              <p:ext uri="{D42A27DB-BD31-4B8C-83A1-F6EECF244321}">
                <p14:modId xmlns:p14="http://schemas.microsoft.com/office/powerpoint/2010/main" val="2839241618"/>
              </p:ext>
            </p:extLst>
          </p:nvPr>
        </p:nvGraphicFramePr>
        <p:xfrm>
          <a:off x="609600" y="1295400"/>
          <a:ext cx="8153400" cy="2473960"/>
        </p:xfrm>
        <a:graphic>
          <a:graphicData uri="http://schemas.openxmlformats.org/drawingml/2006/table">
            <a:tbl>
              <a:tblPr firstRow="1" bandRow="1">
                <a:tableStyleId>{B301B821-A1FF-4177-AEE7-76D212191A09}</a:tableStyleId>
              </a:tblPr>
              <a:tblGrid>
                <a:gridCol w="2590800"/>
                <a:gridCol w="5562600"/>
              </a:tblGrid>
              <a:tr h="370840">
                <a:tc>
                  <a:txBody>
                    <a:bodyPr/>
                    <a:lstStyle/>
                    <a:p>
                      <a:pPr algn="ctr"/>
                      <a:r>
                        <a:rPr lang="en-US" sz="1800" dirty="0" smtClean="0"/>
                        <a:t>Indicator</a:t>
                      </a:r>
                      <a:endParaRPr lang="en-US" sz="1800" dirty="0"/>
                    </a:p>
                  </a:txBody>
                  <a:tcPr/>
                </a:tc>
                <a:tc>
                  <a:txBody>
                    <a:bodyPr/>
                    <a:lstStyle/>
                    <a:p>
                      <a:pPr algn="ctr"/>
                      <a:r>
                        <a:rPr lang="en-US" dirty="0" smtClean="0"/>
                        <a:t>Dimensions</a:t>
                      </a:r>
                      <a:r>
                        <a:rPr lang="en-US" baseline="0" dirty="0" smtClean="0"/>
                        <a:t> to be measured</a:t>
                      </a:r>
                      <a:endParaRPr lang="en-US" dirty="0"/>
                    </a:p>
                  </a:txBody>
                  <a:tcPr/>
                </a:tc>
              </a:tr>
              <a:tr h="370840">
                <a:tc>
                  <a:txBody>
                    <a:bodyPr/>
                    <a:lstStyle/>
                    <a:p>
                      <a:r>
                        <a:rPr lang="en-US" sz="1400" kern="1200" dirty="0" smtClean="0">
                          <a:solidFill>
                            <a:schemeClr val="dk1"/>
                          </a:solidFill>
                          <a:effectLst/>
                          <a:latin typeface="+mn-lt"/>
                          <a:ea typeface="+mn-ea"/>
                          <a:cs typeface="+mn-cs"/>
                        </a:rPr>
                        <a:t>Accurate and reliable information</a:t>
                      </a:r>
                      <a:r>
                        <a:rPr lang="en-US" sz="1400" dirty="0" smtClean="0">
                          <a:effectLst/>
                        </a:rPr>
                        <a:t> </a:t>
                      </a:r>
                      <a:endParaRPr lang="en-US" sz="1400" b="1" dirty="0"/>
                    </a:p>
                  </a:txBody>
                  <a:tcPr/>
                </a:tc>
                <a:tc>
                  <a:txBody>
                    <a:bodyPr/>
                    <a:lstStyle/>
                    <a:p>
                      <a:pPr marL="285750" lvl="0" indent="-285750">
                        <a:buFont typeface="Arial"/>
                        <a:buChar char="•"/>
                      </a:pPr>
                      <a:r>
                        <a:rPr lang="en-US" sz="1400" kern="1200" dirty="0" smtClean="0">
                          <a:solidFill>
                            <a:schemeClr val="dk1"/>
                          </a:solidFill>
                          <a:effectLst/>
                          <a:latin typeface="+mn-lt"/>
                          <a:ea typeface="+mn-ea"/>
                          <a:cs typeface="+mn-cs"/>
                        </a:rPr>
                        <a:t>The adequacy of information held on registered taxpayers and the extent to which the registration database supports effective compliance management.</a:t>
                      </a:r>
                    </a:p>
                    <a:p>
                      <a:pPr marL="285750" lvl="0" indent="-285750">
                        <a:buFont typeface="Arial"/>
                        <a:buChar char="•"/>
                      </a:pPr>
                      <a:endParaRPr lang="en-US" sz="1400" kern="1200" dirty="0" smtClean="0">
                        <a:solidFill>
                          <a:schemeClr val="dk1"/>
                        </a:solidFill>
                        <a:effectLst/>
                        <a:latin typeface="+mn-lt"/>
                        <a:ea typeface="+mn-ea"/>
                        <a:cs typeface="+mn-cs"/>
                      </a:endParaRPr>
                    </a:p>
                    <a:p>
                      <a:pPr marL="285750" lvl="0" indent="-285750">
                        <a:buFont typeface="Arial"/>
                        <a:buChar char="•"/>
                      </a:pPr>
                      <a:r>
                        <a:rPr lang="en-US" sz="1400" kern="1200" dirty="0" smtClean="0">
                          <a:solidFill>
                            <a:schemeClr val="dk1"/>
                          </a:solidFill>
                          <a:effectLst/>
                          <a:latin typeface="+mn-lt"/>
                          <a:ea typeface="+mn-ea"/>
                          <a:cs typeface="+mn-cs"/>
                        </a:rPr>
                        <a:t>The accuracy of information held in the registration database.</a:t>
                      </a:r>
                      <a:r>
                        <a:rPr lang="en-US" sz="1400" dirty="0" smtClean="0">
                          <a:effectLst/>
                        </a:rPr>
                        <a:t> </a:t>
                      </a:r>
                    </a:p>
                    <a:p>
                      <a:pPr marL="285750" lvl="0" indent="-285750">
                        <a:buFont typeface="Arial"/>
                        <a:buChar char="•"/>
                      </a:pPr>
                      <a:endParaRPr lang="en-US" sz="1400" b="1" dirty="0"/>
                    </a:p>
                  </a:txBody>
                  <a:tcPr/>
                </a:tc>
              </a:tr>
              <a:tr h="370840">
                <a:tc>
                  <a:txBody>
                    <a:bodyPr/>
                    <a:lstStyle/>
                    <a:p>
                      <a:r>
                        <a:rPr lang="en-US" sz="1400" kern="1200" dirty="0" smtClean="0">
                          <a:solidFill>
                            <a:schemeClr val="dk1"/>
                          </a:solidFill>
                          <a:effectLst/>
                          <a:latin typeface="+mn-lt"/>
                          <a:ea typeface="+mn-ea"/>
                          <a:cs typeface="+mn-cs"/>
                        </a:rPr>
                        <a:t>Knowledge of the potential taxpayer base</a:t>
                      </a:r>
                      <a:r>
                        <a:rPr lang="en-US" sz="1400" dirty="0" smtClean="0">
                          <a:effectLst/>
                        </a:rPr>
                        <a:t> </a:t>
                      </a:r>
                      <a:endParaRPr lang="en-US" sz="1400" b="1" dirty="0"/>
                    </a:p>
                  </a:txBody>
                  <a:tcPr/>
                </a:tc>
                <a:tc>
                  <a:txBody>
                    <a:bodyPr/>
                    <a:lstStyle/>
                    <a:p>
                      <a:pPr marL="285750" indent="-285750">
                        <a:buFont typeface="Arial"/>
                        <a:buChar char="•"/>
                      </a:pPr>
                      <a:r>
                        <a:rPr lang="en-US" sz="1400" kern="1200" dirty="0" smtClean="0">
                          <a:solidFill>
                            <a:schemeClr val="dk1"/>
                          </a:solidFill>
                          <a:effectLst/>
                          <a:latin typeface="+mn-lt"/>
                          <a:ea typeface="+mn-ea"/>
                          <a:cs typeface="+mn-cs"/>
                        </a:rPr>
                        <a:t>The extent of initiatives to detect individuals</a:t>
                      </a:r>
                      <a:r>
                        <a:rPr lang="en-US" sz="1400" kern="1200" baseline="0" dirty="0" smtClean="0">
                          <a:solidFill>
                            <a:schemeClr val="dk1"/>
                          </a:solidFill>
                          <a:effectLst/>
                          <a:latin typeface="+mn-lt"/>
                          <a:ea typeface="+mn-ea"/>
                          <a:cs typeface="+mn-cs"/>
                        </a:rPr>
                        <a:t> and businesses </a:t>
                      </a:r>
                      <a:r>
                        <a:rPr lang="en-US" sz="1400" kern="1200" dirty="0" smtClean="0">
                          <a:solidFill>
                            <a:schemeClr val="dk1"/>
                          </a:solidFill>
                          <a:effectLst/>
                          <a:latin typeface="+mn-lt"/>
                          <a:ea typeface="+mn-ea"/>
                          <a:cs typeface="+mn-cs"/>
                        </a:rPr>
                        <a:t> that are required to register but fail to do so.</a:t>
                      </a:r>
                      <a:r>
                        <a:rPr lang="en-US" sz="1400" dirty="0" smtClean="0">
                          <a:effectLst/>
                        </a:rPr>
                        <a:t> </a:t>
                      </a:r>
                    </a:p>
                    <a:p>
                      <a:pPr marL="285750" indent="-285750">
                        <a:buFont typeface="Arial"/>
                        <a:buChar char="•"/>
                      </a:pPr>
                      <a:endParaRPr lang="en-US" sz="1400" b="1" dirty="0"/>
                    </a:p>
                  </a:txBody>
                  <a:tcPr/>
                </a:tc>
              </a:tr>
            </a:tbl>
          </a:graphicData>
        </a:graphic>
      </p:graphicFrame>
      <p:sp>
        <p:nvSpPr>
          <p:cNvPr id="5" name="Title 4"/>
          <p:cNvSpPr>
            <a:spLocks noGrp="1"/>
          </p:cNvSpPr>
          <p:nvPr>
            <p:ph type="title"/>
          </p:nvPr>
        </p:nvSpPr>
        <p:spPr>
          <a:xfrm>
            <a:off x="152400" y="-47625"/>
            <a:ext cx="8305800" cy="1143000"/>
          </a:xfrm>
        </p:spPr>
        <p:txBody>
          <a:bodyPr/>
          <a:lstStyle/>
          <a:p>
            <a:r>
              <a:rPr lang="en-US" sz="2400" dirty="0" smtClean="0"/>
              <a:t>POA 1: Integrity of the Registered Taxpayer Base</a:t>
            </a:r>
            <a:endParaRPr lang="en-US" sz="2400" dirty="0"/>
          </a:p>
        </p:txBody>
      </p:sp>
    </p:spTree>
    <p:extLst>
      <p:ext uri="{BB962C8B-B14F-4D97-AF65-F5344CB8AC3E}">
        <p14:creationId xmlns:p14="http://schemas.microsoft.com/office/powerpoint/2010/main" val="7769762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68BA8A3-BC96-40DE-9D65-5DB28ABA68B0}" type="slidenum">
              <a:rPr lang="en-US" smtClean="0"/>
              <a:pPr/>
              <a:t>9</a:t>
            </a:fld>
            <a:endParaRPr lang="en-US" dirty="0"/>
          </a:p>
        </p:txBody>
      </p:sp>
      <p:sp>
        <p:nvSpPr>
          <p:cNvPr id="6" name="Content Placeholder 5"/>
          <p:cNvSpPr>
            <a:spLocks noGrp="1"/>
          </p:cNvSpPr>
          <p:nvPr>
            <p:ph sz="quarter" idx="13"/>
          </p:nvPr>
        </p:nvSpPr>
        <p:spPr>
          <a:xfrm>
            <a:off x="228600" y="1066800"/>
            <a:ext cx="8534400" cy="5638800"/>
          </a:xfrm>
        </p:spPr>
        <p:txBody>
          <a:bodyPr>
            <a:noAutofit/>
          </a:bodyPr>
          <a:lstStyle/>
          <a:p>
            <a:pPr lvl="1">
              <a:buNone/>
            </a:pPr>
            <a:endParaRPr lang="en-US" sz="1800" dirty="0" smtClean="0"/>
          </a:p>
          <a:p>
            <a:pPr>
              <a:buNone/>
            </a:pPr>
            <a:r>
              <a:rPr lang="en-US" sz="2400" b="1" dirty="0" smtClean="0"/>
              <a:t>Assessment of Risk</a:t>
            </a:r>
          </a:p>
          <a:p>
            <a:pPr>
              <a:buNone/>
            </a:pPr>
            <a:endParaRPr lang="en-US" sz="2400" b="1" dirty="0"/>
          </a:p>
          <a:p>
            <a:pPr>
              <a:buSzPct val="80000"/>
              <a:buFont typeface="Wingdings" charset="2"/>
              <a:buChar char="q"/>
            </a:pPr>
            <a:r>
              <a:rPr lang="en-US" sz="1800" dirty="0"/>
              <a:t>Understanding the risks in the tax system is critical to managing taxpayer compliance, including how tax administration resources are allocated to achieve the widest possible impact on voluntary compliance across the taxpayer population.</a:t>
            </a:r>
          </a:p>
          <a:p>
            <a:pPr marL="0" indent="0">
              <a:buSzPct val="80000"/>
              <a:buNone/>
            </a:pPr>
            <a:endParaRPr lang="en-US" sz="1800" dirty="0"/>
          </a:p>
          <a:p>
            <a:pPr>
              <a:buSzPct val="80000"/>
              <a:buFont typeface="Wingdings" charset="2"/>
              <a:buChar char="q"/>
            </a:pPr>
            <a:r>
              <a:rPr lang="en-US" sz="1800" dirty="0"/>
              <a:t>Institutional risks, such as IT system failure, must also be managed.</a:t>
            </a:r>
          </a:p>
          <a:p>
            <a:pPr>
              <a:buSzPct val="80000"/>
              <a:buFont typeface="Wingdings" charset="2"/>
              <a:buChar char="q"/>
            </a:pPr>
            <a:endParaRPr lang="en-US" sz="1800" dirty="0"/>
          </a:p>
          <a:p>
            <a:pPr>
              <a:buSzPct val="80000"/>
              <a:buFont typeface="Wingdings" charset="2"/>
              <a:buChar char="q"/>
            </a:pPr>
            <a:r>
              <a:rPr lang="en-US" sz="1800" dirty="0"/>
              <a:t>Three performance indicators (with 5 measurement dimensions) are used to assess POA 2.</a:t>
            </a:r>
          </a:p>
          <a:p>
            <a:pPr>
              <a:buNone/>
            </a:pPr>
            <a:endParaRPr lang="en-US" sz="1800" dirty="0" smtClean="0"/>
          </a:p>
          <a:p>
            <a:endParaRPr lang="en-US" sz="2600" b="1" dirty="0"/>
          </a:p>
          <a:p>
            <a:pPr lvl="1">
              <a:buNone/>
            </a:pPr>
            <a:endParaRPr lang="en-US" sz="2400" dirty="0" smtClean="0"/>
          </a:p>
          <a:p>
            <a:endParaRPr lang="en-US" sz="2000" dirty="0"/>
          </a:p>
        </p:txBody>
      </p:sp>
      <p:sp>
        <p:nvSpPr>
          <p:cNvPr id="5" name="Title 4"/>
          <p:cNvSpPr>
            <a:spLocks noGrp="1"/>
          </p:cNvSpPr>
          <p:nvPr>
            <p:ph type="title"/>
          </p:nvPr>
        </p:nvSpPr>
        <p:spPr>
          <a:xfrm>
            <a:off x="152400" y="1"/>
            <a:ext cx="8229600" cy="990599"/>
          </a:xfrm>
        </p:spPr>
        <p:txBody>
          <a:bodyPr/>
          <a:lstStyle/>
          <a:p>
            <a:r>
              <a:rPr lang="en-US" sz="2400" b="1" dirty="0" smtClean="0">
                <a:latin typeface="+mj-lt"/>
              </a:rPr>
              <a:t>Examples of Indicators and Measured Dimensions </a:t>
            </a:r>
            <a:endParaRPr lang="en-US" sz="2400" b="1" dirty="0">
              <a:latin typeface="+mj-lt"/>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16101</TotalTime>
  <Words>1304</Words>
  <Application>Microsoft Office PowerPoint</Application>
  <PresentationFormat>Affichage à l'écran (4:3)</PresentationFormat>
  <Paragraphs>219</Paragraphs>
  <Slides>17</Slides>
  <Notes>8</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5_Default Design</vt:lpstr>
      <vt:lpstr>Tax Administration  Diagnostic Assessment Tool  David Kloeden – Head of TADAT Secretariat</vt:lpstr>
      <vt:lpstr>Key Design Elements</vt:lpstr>
      <vt:lpstr>Intended Outcomes</vt:lpstr>
      <vt:lpstr>Assessment of Performance</vt:lpstr>
      <vt:lpstr>      Performance Outcome Area Structure </vt:lpstr>
      <vt:lpstr>Desired End State - Performance Outcome Areas</vt:lpstr>
      <vt:lpstr>Examples of Indicators and Measured Dimensions </vt:lpstr>
      <vt:lpstr>POA 1: Integrity of the Registered Taxpayer Base</vt:lpstr>
      <vt:lpstr>Examples of Indicators and Measured Dimensions </vt:lpstr>
      <vt:lpstr>POA 2: Assessment of Risk</vt:lpstr>
      <vt:lpstr>Examples of Indicators and Measured Dimensions </vt:lpstr>
      <vt:lpstr>POA 4: Filing of Tax Returns</vt:lpstr>
      <vt:lpstr>Scoring the Indicators</vt:lpstr>
      <vt:lpstr>Process of an Assessment</vt:lpstr>
      <vt:lpstr>Proof of Concept Testing</vt:lpstr>
      <vt:lpstr>Governance Arrangements </vt:lpstr>
      <vt:lpstr>Timetable</vt:lpstr>
    </vt:vector>
  </TitlesOfParts>
  <Company>International Monetary Fund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OECD/IMF/World Bank Meeting in Paris</dc:title>
  <dc:creator>Elsa Sze</dc:creator>
  <cp:lastModifiedBy>Kelly Labar</cp:lastModifiedBy>
  <cp:revision>1719</cp:revision>
  <dcterms:created xsi:type="dcterms:W3CDTF">2009-01-27T19:23:29Z</dcterms:created>
  <dcterms:modified xsi:type="dcterms:W3CDTF">2014-06-09T09:25:55Z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882470620</vt:i4>
  </property>
  <property fmtid="{D5CDD505-2E9C-101B-9397-08002B2CF9AE}" pid="3" name="_NewReviewCycle">
    <vt:lpwstr/>
  </property>
  <property fmtid="{D5CDD505-2E9C-101B-9397-08002B2CF9AE}" pid="4" name="_EmailSubject">
    <vt:lpwstr>Conf. Clermont-Ferrand 12-13 June : programme and information</vt:lpwstr>
  </property>
  <property fmtid="{D5CDD505-2E9C-101B-9397-08002B2CF9AE}" pid="5" name="_AuthorEmail">
    <vt:lpwstr>DKloeden@imf.org</vt:lpwstr>
  </property>
  <property fmtid="{D5CDD505-2E9C-101B-9397-08002B2CF9AE}" pid="6" name="_AuthorEmailDisplayName">
    <vt:lpwstr>Kloeden, David Anthony</vt:lpwstr>
  </property>
  <property fmtid="{D5CDD505-2E9C-101B-9397-08002B2CF9AE}" pid="7" name="_PreviousAdHocReviewCycleID">
    <vt:i4>-681424542</vt:i4>
  </property>
</Properties>
</file>