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handoutMasterIdLst>
    <p:handoutMasterId r:id="rId22"/>
  </p:handoutMasterIdLst>
  <p:sldIdLst>
    <p:sldId id="443" r:id="rId2"/>
    <p:sldId id="430" r:id="rId3"/>
    <p:sldId id="406" r:id="rId4"/>
    <p:sldId id="407" r:id="rId5"/>
    <p:sldId id="408" r:id="rId6"/>
    <p:sldId id="414" r:id="rId7"/>
    <p:sldId id="419" r:id="rId8"/>
    <p:sldId id="438" r:id="rId9"/>
    <p:sldId id="439" r:id="rId10"/>
    <p:sldId id="440" r:id="rId11"/>
    <p:sldId id="437" r:id="rId12"/>
    <p:sldId id="403" r:id="rId13"/>
    <p:sldId id="404" r:id="rId14"/>
    <p:sldId id="434" r:id="rId15"/>
    <p:sldId id="405" r:id="rId16"/>
    <p:sldId id="432" r:id="rId17"/>
    <p:sldId id="433" r:id="rId18"/>
    <p:sldId id="423" r:id="rId19"/>
    <p:sldId id="424" r:id="rId20"/>
    <p:sldId id="421" r:id="rId2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77" d="100"/>
          <a:sy n="77" d="100"/>
        </p:scale>
        <p:origin x="-1618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93A9-33A1-4FEE-89B8-EA42352175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297F0-5660-4A5B-8F04-05CA7CBD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8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62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25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8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6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01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4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80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84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02A6-BC2B-443D-AE99-9403177A0EFF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D4DAF-10E9-429E-BB0B-C5737C17E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5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302209"/>
            <a:ext cx="8568952" cy="215893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Comment </a:t>
            </a:r>
            <a:r>
              <a:rPr lang="fr-FR" dirty="0"/>
              <a:t>renforcer la compétitivité durable en Afrique ?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7448872" cy="2204864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         </a:t>
            </a: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 AFD, 26 Septembre 2017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6408976" cy="18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409908"/>
            <a:ext cx="9144000" cy="647547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35920" y="263313"/>
            <a:ext cx="4266964" cy="57606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Observatoire de la compétitivité durable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1560" y="1337145"/>
            <a:ext cx="2304256" cy="43204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Vulnérabilités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72200" y="1361829"/>
            <a:ext cx="2592287" cy="43204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ysClr val="windowText" lastClr="000000"/>
                </a:solidFill>
              </a:rPr>
              <a:t>Compétitivité prix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1734253" y="836712"/>
            <a:ext cx="4374" cy="500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34" idx="0"/>
          </p:cNvCxnSpPr>
          <p:nvPr/>
        </p:nvCxnSpPr>
        <p:spPr>
          <a:xfrm>
            <a:off x="7668343" y="836712"/>
            <a:ext cx="1" cy="5251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32" idx="2"/>
            <a:endCxn id="29" idx="0"/>
          </p:cNvCxnSpPr>
          <p:nvPr/>
        </p:nvCxnSpPr>
        <p:spPr>
          <a:xfrm>
            <a:off x="4569402" y="839377"/>
            <a:ext cx="6809" cy="5087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62079" y="1348174"/>
            <a:ext cx="2628264" cy="43204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Attractivité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738627" y="836712"/>
            <a:ext cx="5929717" cy="2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41074" y="2021954"/>
            <a:ext cx="1800200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</a:rPr>
              <a:t>Vulnérabilités économiques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7903" y="3636873"/>
            <a:ext cx="1800200" cy="6993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Stabilité socio-politiques et violences  (IVI)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1074" y="2750516"/>
            <a:ext cx="1800200" cy="6993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</a:rPr>
              <a:t>Vulnérabilités environnementales </a:t>
            </a:r>
          </a:p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</a:rPr>
              <a:t>PVCCI</a:t>
            </a:r>
            <a:endParaRPr lang="fr-FR" sz="1400" b="1" dirty="0">
              <a:solidFill>
                <a:schemeClr val="tx1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59714" y="1769193"/>
            <a:ext cx="0" cy="223574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762023" y="2335179"/>
            <a:ext cx="379051" cy="1370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762023" y="3122217"/>
            <a:ext cx="3631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21" idx="1"/>
          </p:cNvCxnSpPr>
          <p:nvPr/>
        </p:nvCxnSpPr>
        <p:spPr>
          <a:xfrm>
            <a:off x="759714" y="3986571"/>
            <a:ext cx="388189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75928" y="1987740"/>
            <a:ext cx="1728192" cy="394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Infrastructures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06317" y="2572570"/>
            <a:ext cx="1728192" cy="38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Marché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3471" y="3072428"/>
            <a:ext cx="1728192" cy="571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Capital humain et financier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06317" y="3757525"/>
            <a:ext cx="17281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Gouvernance politique et économique</a:t>
            </a:r>
            <a:endParaRPr lang="fr-FR" sz="1400" b="1" dirty="0">
              <a:solidFill>
                <a:schemeClr val="tx1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3515856" y="1766236"/>
            <a:ext cx="8008" cy="22477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3523864" y="2178339"/>
            <a:ext cx="643546" cy="68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3510646" y="2783393"/>
            <a:ext cx="69567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3523864" y="3355781"/>
            <a:ext cx="69567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3515856" y="4033235"/>
            <a:ext cx="69566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164288" y="1947448"/>
            <a:ext cx="1800199" cy="5719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</a:rPr>
              <a:t>Compétitivité macroéconomique</a:t>
            </a:r>
            <a:endParaRPr lang="fr-FR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80657" y="2785566"/>
            <a:ext cx="1783830" cy="4538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</a:rPr>
              <a:t>Compétitivité produit</a:t>
            </a:r>
            <a:endParaRPr lang="fr-FR" sz="1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6635373" y="1793877"/>
            <a:ext cx="0" cy="127855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6635373" y="2295178"/>
            <a:ext cx="549625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endCxn id="67" idx="1"/>
          </p:cNvCxnSpPr>
          <p:nvPr/>
        </p:nvCxnSpPr>
        <p:spPr>
          <a:xfrm>
            <a:off x="6635373" y="3986570"/>
            <a:ext cx="516960" cy="0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26401" y="2875211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1/3</a:t>
            </a:r>
            <a:endParaRPr lang="fr-FR" sz="9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743057" y="2021954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1/3</a:t>
            </a:r>
            <a:endParaRPr lang="fr-FR" sz="9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732848" y="3716415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1/3</a:t>
            </a:r>
            <a:endParaRPr lang="fr-FR" sz="9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3614635" y="2995945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1/4</a:t>
            </a:r>
            <a:endParaRPr lang="fr-FR" sz="9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3660948" y="3600999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1/4</a:t>
            </a:r>
            <a:endParaRPr lang="fr-FR" sz="9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3634886" y="2519423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1/4</a:t>
            </a:r>
            <a:endParaRPr lang="fr-FR" sz="9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614635" y="1941145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1/4</a:t>
            </a:r>
            <a:endParaRPr lang="fr-FR" sz="9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6670618" y="2785304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4/5</a:t>
            </a:r>
            <a:endParaRPr lang="fr-FR" sz="9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6678724" y="2070552"/>
            <a:ext cx="421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1/5</a:t>
            </a:r>
            <a:endParaRPr lang="fr-FR" sz="900" b="1" dirty="0"/>
          </a:p>
        </p:txBody>
      </p:sp>
      <p:sp>
        <p:nvSpPr>
          <p:cNvPr id="73" name="Rectangle 72"/>
          <p:cNvSpPr/>
          <p:nvPr/>
        </p:nvSpPr>
        <p:spPr>
          <a:xfrm>
            <a:off x="3182144" y="4756826"/>
            <a:ext cx="3046039" cy="43204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Performances à l’exportation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4576211" y="4404911"/>
            <a:ext cx="0" cy="3454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763688" y="4336268"/>
            <a:ext cx="0" cy="6365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>
            <a:endCxn id="73" idx="1"/>
          </p:cNvCxnSpPr>
          <p:nvPr/>
        </p:nvCxnSpPr>
        <p:spPr>
          <a:xfrm>
            <a:off x="1767532" y="4972850"/>
            <a:ext cx="14146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7636448" y="4404911"/>
            <a:ext cx="1" cy="567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endCxn id="73" idx="3"/>
          </p:cNvCxnSpPr>
          <p:nvPr/>
        </p:nvCxnSpPr>
        <p:spPr>
          <a:xfrm flipH="1">
            <a:off x="6228183" y="4972164"/>
            <a:ext cx="1418944" cy="6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923928" y="5323406"/>
            <a:ext cx="2081159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Parts de marché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23927" y="5733256"/>
            <a:ext cx="2081159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Qualité de la spécialisation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30225" y="6245000"/>
            <a:ext cx="2081159" cy="424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Sophistication des produits</a:t>
            </a:r>
            <a:endParaRPr lang="fr-FR" sz="1400" b="1" dirty="0">
              <a:solidFill>
                <a:schemeClr val="tx1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3523864" y="5203021"/>
            <a:ext cx="0" cy="12541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3519860" y="5467422"/>
            <a:ext cx="4040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3519860" y="5949280"/>
            <a:ext cx="41036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3529223" y="6457180"/>
            <a:ext cx="39470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152333" y="3543580"/>
            <a:ext cx="1783830" cy="88598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ysClr val="windowText" lastClr="000000"/>
                </a:solidFill>
              </a:rPr>
              <a:t>Compétitivité coûts</a:t>
            </a:r>
            <a:endParaRPr lang="fr-FR" sz="1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68" name="Connecteur droit avec flèche 67"/>
          <p:cNvCxnSpPr/>
          <p:nvPr/>
        </p:nvCxnSpPr>
        <p:spPr>
          <a:xfrm flipV="1">
            <a:off x="6635373" y="3064284"/>
            <a:ext cx="565838" cy="814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6635373" y="3064284"/>
            <a:ext cx="0" cy="940654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>
          <a:xfrm>
            <a:off x="539552" y="5611438"/>
            <a:ext cx="26425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Penser la compétitivité durable dans ses diverses dimensions…</a:t>
            </a:r>
            <a:endParaRPr lang="fr-FR" dirty="0"/>
          </a:p>
        </p:txBody>
      </p:sp>
      <p:sp>
        <p:nvSpPr>
          <p:cNvPr id="71" name="Rectangle à coins arrondis 70"/>
          <p:cNvSpPr/>
          <p:nvPr/>
        </p:nvSpPr>
        <p:spPr>
          <a:xfrm>
            <a:off x="6372200" y="5611438"/>
            <a:ext cx="26425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 et dans sa relation aux performances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6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" y="377657"/>
            <a:ext cx="9144000" cy="6619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26" y="116632"/>
            <a:ext cx="9113195" cy="64807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OCD: performances africaines </a:t>
            </a:r>
            <a:r>
              <a:rPr lang="fr-FR" sz="3600" dirty="0" smtClean="0">
                <a:solidFill>
                  <a:schemeClr val="bg1"/>
                </a:solidFill>
              </a:rPr>
              <a:t>(2014)</a:t>
            </a:r>
            <a:endParaRPr lang="fr-FR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18522889"/>
              </p:ext>
            </p:extLst>
          </p:nvPr>
        </p:nvGraphicFramePr>
        <p:xfrm>
          <a:off x="207403" y="908720"/>
          <a:ext cx="8790045" cy="52436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30015"/>
                <a:gridCol w="2930015"/>
                <a:gridCol w="2930015"/>
              </a:tblGrid>
              <a:tr h="854482"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RESISTANCE A LA VULNERABILITE</a:t>
                      </a:r>
                      <a:endParaRPr lang="fr-FR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ATTRACTIVITE</a:t>
                      </a:r>
                      <a:endParaRPr lang="fr-FR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COMPETITIVITE PRIX</a:t>
                      </a:r>
                      <a:endParaRPr lang="fr-FR" sz="1600" dirty="0"/>
                    </a:p>
                  </a:txBody>
                  <a:tcPr anchor="ctr" anchorCtr="1"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1- Côte</a:t>
                      </a:r>
                      <a:r>
                        <a:rPr lang="fr-FR" sz="1800" baseline="0" dirty="0" smtClean="0"/>
                        <a:t> d’Ivoire </a:t>
                      </a:r>
                      <a:r>
                        <a:rPr lang="fr-FR" sz="1800" dirty="0" smtClean="0"/>
                        <a:t>                   99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1-</a:t>
                      </a:r>
                      <a:r>
                        <a:rPr lang="fr-FR" sz="1800" baseline="0" dirty="0" smtClean="0"/>
                        <a:t> Maurice                         100</a:t>
                      </a:r>
                      <a:endParaRPr lang="fr-FR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1- Tunisie                            100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2- Maroc                               99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2-</a:t>
                      </a:r>
                      <a:r>
                        <a:rPr lang="fr-FR" sz="1800" baseline="0" dirty="0" smtClean="0"/>
                        <a:t>Afrique du Sud                 99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2-</a:t>
                      </a:r>
                      <a:r>
                        <a:rPr lang="fr-FR" sz="1800" baseline="0" dirty="0" smtClean="0"/>
                        <a:t> Seychelles                        93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3- Cameroun                        98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aseline="0" dirty="0" smtClean="0"/>
                        <a:t> 3- Seychelles                       </a:t>
                      </a:r>
                      <a:r>
                        <a:rPr lang="fr-FR" sz="1800" dirty="0" smtClean="0"/>
                        <a:t>86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3- Algérie                              92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4-Maurice</a:t>
                      </a:r>
                      <a:r>
                        <a:rPr lang="fr-FR" sz="1800" baseline="0" dirty="0" smtClean="0"/>
                        <a:t>                             92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4-</a:t>
                      </a:r>
                      <a:r>
                        <a:rPr lang="fr-FR" sz="1800" baseline="0" dirty="0" smtClean="0"/>
                        <a:t> Maroc                               85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4- Afrique</a:t>
                      </a:r>
                      <a:r>
                        <a:rPr lang="fr-FR" sz="1800" baseline="0" dirty="0" smtClean="0"/>
                        <a:t> du Sud                85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5-Ghana</a:t>
                      </a:r>
                      <a:r>
                        <a:rPr lang="fr-FR" sz="1800" baseline="0" dirty="0" smtClean="0"/>
                        <a:t>                               91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5-</a:t>
                      </a:r>
                      <a:r>
                        <a:rPr lang="fr-FR" sz="1800" baseline="0" dirty="0" smtClean="0"/>
                        <a:t> Tunisie                              80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5- Ghana                               </a:t>
                      </a:r>
                      <a:r>
                        <a:rPr lang="fr-FR" sz="1800" baseline="0" dirty="0" smtClean="0"/>
                        <a:t>85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…</a:t>
                      </a:r>
                      <a:endParaRPr lang="fr-FR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…</a:t>
                      </a:r>
                      <a:endParaRPr lang="fr-FR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…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47-Tchad</a:t>
                      </a:r>
                      <a:r>
                        <a:rPr lang="fr-FR" sz="1800" baseline="0" dirty="0" smtClean="0"/>
                        <a:t>                               22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47-</a:t>
                      </a:r>
                      <a:r>
                        <a:rPr lang="fr-FR" sz="1800" baseline="0" dirty="0" smtClean="0"/>
                        <a:t>Madagascar                    25</a:t>
                      </a:r>
                      <a:endParaRPr lang="fr-FR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40-</a:t>
                      </a:r>
                      <a:r>
                        <a:rPr lang="fr-FR" sz="1800" baseline="0" dirty="0" smtClean="0"/>
                        <a:t>Centrafrique                   26</a:t>
                      </a:r>
                      <a:endParaRPr lang="fr-FR" sz="1800" i="1" dirty="0" smtClean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48-Guinée</a:t>
                      </a:r>
                      <a:r>
                        <a:rPr lang="fr-FR" sz="1800" baseline="0" dirty="0" smtClean="0"/>
                        <a:t> Bissau                18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48-</a:t>
                      </a:r>
                      <a:r>
                        <a:rPr lang="fr-FR" sz="1800" baseline="0" dirty="0" smtClean="0"/>
                        <a:t> RD Congo                       26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41-</a:t>
                      </a:r>
                      <a:r>
                        <a:rPr lang="fr-FR" sz="1800" baseline="0" dirty="0" smtClean="0"/>
                        <a:t> Guinée                            24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49-Erythrée</a:t>
                      </a:r>
                      <a:r>
                        <a:rPr lang="fr-FR" sz="1800" baseline="0" dirty="0" smtClean="0"/>
                        <a:t>                          17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49- Burundi                          24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42- Djibouti</a:t>
                      </a:r>
                      <a:r>
                        <a:rPr lang="fr-FR" sz="1800" baseline="0" dirty="0" smtClean="0"/>
                        <a:t>                          </a:t>
                      </a:r>
                      <a:r>
                        <a:rPr lang="fr-FR" sz="1800" dirty="0" smtClean="0"/>
                        <a:t>23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50-</a:t>
                      </a:r>
                      <a:r>
                        <a:rPr lang="fr-FR" sz="1800" baseline="0" dirty="0" smtClean="0"/>
                        <a:t> Gambie                          </a:t>
                      </a:r>
                      <a:r>
                        <a:rPr lang="fr-FR" sz="1800" baseline="0" dirty="0" smtClean="0"/>
                        <a:t>13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50-</a:t>
                      </a:r>
                      <a:r>
                        <a:rPr lang="fr-FR" sz="1800" baseline="0" dirty="0" smtClean="0"/>
                        <a:t> Tchad                              21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43-</a:t>
                      </a:r>
                      <a:r>
                        <a:rPr lang="fr-FR" sz="1800" baseline="0" dirty="0" smtClean="0"/>
                        <a:t> Angola                            10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51-</a:t>
                      </a:r>
                      <a:r>
                        <a:rPr lang="fr-FR" sz="1800" baseline="0" dirty="0" smtClean="0"/>
                        <a:t> Somalie                            </a:t>
                      </a:r>
                      <a:r>
                        <a:rPr lang="fr-FR" sz="1800" dirty="0" smtClean="0"/>
                        <a:t>0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51- Centrafrique                    0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/>
                        <a:t>44- Erythrée                  </a:t>
                      </a:r>
                      <a:r>
                        <a:rPr lang="fr-FR" sz="1800" dirty="0" smtClean="0"/>
                        <a:t>          0</a:t>
                      </a:r>
                      <a:endParaRPr lang="fr-FR" sz="1800" i="1" dirty="0"/>
                    </a:p>
                  </a:txBody>
                  <a:tcPr/>
                </a:tc>
              </a:tr>
              <a:tr h="345554">
                <a:tc>
                  <a:txBody>
                    <a:bodyPr/>
                    <a:lstStyle/>
                    <a:p>
                      <a:pPr algn="just"/>
                      <a:r>
                        <a:rPr lang="fr-FR" sz="1800" b="1" dirty="0" smtClean="0"/>
                        <a:t>Moyenne Afrique               61</a:t>
                      </a:r>
                      <a:endParaRPr lang="fr-FR" sz="18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Moyenne Afrique               48</a:t>
                      </a:r>
                      <a:endParaRPr lang="fr-FR" sz="18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Moyenne </a:t>
                      </a:r>
                      <a:r>
                        <a:rPr lang="fr-FR" sz="1800" b="1" dirty="0" smtClean="0"/>
                        <a:t>Afrique</a:t>
                      </a:r>
                      <a:r>
                        <a:rPr lang="fr-FR" sz="1800" b="1" baseline="0" dirty="0" smtClean="0"/>
                        <a:t>                54</a:t>
                      </a:r>
                      <a:endParaRPr lang="fr-FR" sz="1800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892480" cy="10081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3600" b="1" i="1" dirty="0" smtClean="0"/>
              <a:t>L’Afrique et la résilience à la vulnérabilité (2014)</a:t>
            </a:r>
            <a:endParaRPr lang="fr-FR" sz="3600" b="1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43845"/>
            <a:ext cx="5904656" cy="58415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76206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527167" cy="49411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524" y="0"/>
            <a:ext cx="8568952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 dirty="0" smtClean="0"/>
              <a:t>   </a:t>
            </a:r>
            <a:r>
              <a:rPr lang="fr-FR" sz="3600" b="1" i="1" dirty="0" smtClean="0"/>
              <a:t>L’Afrique et l’attractivité en 2014</a:t>
            </a:r>
            <a:endParaRPr lang="fr-FR" sz="3600" b="1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7348"/>
            <a:ext cx="6264696" cy="59673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3"/>
            <a:ext cx="76206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936104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Un retard considérable sur l’attractivité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5112568"/>
          </a:xfrm>
        </p:spPr>
        <p:txBody>
          <a:bodyPr>
            <a:normAutofit/>
          </a:bodyPr>
          <a:lstStyle/>
          <a:p>
            <a:pPr algn="l"/>
            <a:endParaRPr lang="fr-FR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9" y="1158745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971600" y="3331840"/>
            <a:ext cx="216024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763688" y="3933056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537441" y="2897251"/>
            <a:ext cx="0" cy="7920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5270944" y="3679025"/>
            <a:ext cx="792088" cy="22003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5648174" y="2492896"/>
            <a:ext cx="130009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228184" y="2780928"/>
            <a:ext cx="720080" cy="550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099" y="0"/>
            <a:ext cx="8568952" cy="10081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 dirty="0" smtClean="0"/>
              <a:t>   </a:t>
            </a:r>
            <a:r>
              <a:rPr lang="fr-FR" sz="3600" b="1" i="1" dirty="0" smtClean="0"/>
              <a:t>L’Afrique et la compétitivité prix en  2014</a:t>
            </a:r>
            <a:endParaRPr lang="fr-FR" sz="3600" b="1" i="1" dirty="0"/>
          </a:p>
        </p:txBody>
      </p:sp>
      <p:sp>
        <p:nvSpPr>
          <p:cNvPr id="4" name="Ellipse 3"/>
          <p:cNvSpPr/>
          <p:nvPr/>
        </p:nvSpPr>
        <p:spPr>
          <a:xfrm>
            <a:off x="2987824" y="2276872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43811"/>
            <a:ext cx="6013465" cy="58141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38452"/>
            <a:ext cx="76206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35577"/>
            <a:ext cx="8964488" cy="113318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  Prix du panier de biens  en dollars</a:t>
            </a:r>
            <a:br>
              <a:rPr lang="fr-FR" dirty="0" smtClean="0"/>
            </a:br>
            <a:r>
              <a:rPr lang="fr-FR" sz="3100" i="1" dirty="0" smtClean="0"/>
              <a:t>Etats-Unis, pays de référence = 1</a:t>
            </a:r>
            <a:endParaRPr lang="fr-FR" sz="31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3582" y="1340768"/>
            <a:ext cx="8718898" cy="5328592"/>
          </a:xfrm>
        </p:spPr>
        <p:txBody>
          <a:bodyPr>
            <a:normAutofit/>
          </a:bodyPr>
          <a:lstStyle/>
          <a:p>
            <a:pPr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96448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887416" y="3990276"/>
            <a:ext cx="52565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Combien coûte le même panier de biens relativement aux États-Unis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8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5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  Que dire du coût des facteurs et consommations intermédiaires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3582" y="1340768"/>
            <a:ext cx="8718898" cy="5328592"/>
          </a:xfrm>
        </p:spPr>
        <p:txBody>
          <a:bodyPr>
            <a:normAutofit/>
          </a:bodyPr>
          <a:lstStyle/>
          <a:p>
            <a:pPr algn="just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0389"/>
            <a:ext cx="4572000" cy="289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58646"/>
            <a:ext cx="4752528" cy="26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389"/>
            <a:ext cx="4572000" cy="289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179512" y="4581128"/>
            <a:ext cx="230425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retard principalement sur le TIC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547664" y="4005064"/>
            <a:ext cx="28803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8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35577"/>
            <a:ext cx="8784976" cy="84515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/>
              <a:t>  Pour une relance durable en Afrique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551" y="1241376"/>
            <a:ext cx="8607921" cy="535597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Mobilisation la plus large sur des objectifs de sécurité et de réduction des </a:t>
            </a:r>
            <a:r>
              <a:rPr lang="fr-FR" b="1" dirty="0" smtClean="0">
                <a:solidFill>
                  <a:schemeClr val="tx1"/>
                </a:solidFill>
              </a:rPr>
              <a:t>vulnérabilités.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Améliorer l’environnement </a:t>
            </a:r>
            <a:r>
              <a:rPr lang="fr-FR" b="1" dirty="0" smtClean="0">
                <a:solidFill>
                  <a:schemeClr val="tx1"/>
                </a:solidFill>
              </a:rPr>
              <a:t>institutionnel</a:t>
            </a:r>
            <a:r>
              <a:rPr lang="fr-FR" dirty="0" smtClean="0">
                <a:solidFill>
                  <a:schemeClr val="tx1"/>
                </a:solidFill>
              </a:rPr>
              <a:t> dans ses dimensions économiques politiques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Intensifier </a:t>
            </a:r>
            <a:r>
              <a:rPr lang="fr-FR" dirty="0" smtClean="0">
                <a:solidFill>
                  <a:schemeClr val="tx1"/>
                </a:solidFill>
              </a:rPr>
              <a:t>les concertations entre sphères publiques et privées. Rationaliser les dépenses publiques. 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Combler les défaillances de l’attractivité, en matière d’</a:t>
            </a:r>
            <a:r>
              <a:rPr lang="fr-FR" b="1" dirty="0" smtClean="0">
                <a:solidFill>
                  <a:schemeClr val="tx1"/>
                </a:solidFill>
              </a:rPr>
              <a:t>infrastructures</a:t>
            </a:r>
            <a:r>
              <a:rPr lang="fr-FR" dirty="0" smtClean="0">
                <a:solidFill>
                  <a:schemeClr val="tx1"/>
                </a:solidFill>
              </a:rPr>
              <a:t> et de </a:t>
            </a:r>
            <a:r>
              <a:rPr lang="fr-FR" b="1" dirty="0" smtClean="0">
                <a:solidFill>
                  <a:schemeClr val="tx1"/>
                </a:solidFill>
              </a:rPr>
              <a:t>capital humain</a:t>
            </a:r>
            <a:r>
              <a:rPr lang="fr-FR" dirty="0" smtClean="0">
                <a:solidFill>
                  <a:schemeClr val="tx1"/>
                </a:solidFill>
              </a:rPr>
              <a:t>. Cibler les priorités dans les programmes  publics et les PPP. </a:t>
            </a:r>
          </a:p>
        </p:txBody>
      </p:sp>
    </p:spTree>
    <p:extLst>
      <p:ext uri="{BB962C8B-B14F-4D97-AF65-F5344CB8AC3E}">
        <p14:creationId xmlns:p14="http://schemas.microsoft.com/office/powerpoint/2010/main" val="1960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23336"/>
            <a:ext cx="8928992" cy="77314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fr-FR" dirty="0" smtClean="0"/>
              <a:t>our une relance durable en Afrique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04" y="1124744"/>
            <a:ext cx="9139296" cy="595220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 Plus que le </a:t>
            </a:r>
            <a:r>
              <a:rPr lang="fr-FR" b="1" dirty="0">
                <a:solidFill>
                  <a:schemeClr val="tx1"/>
                </a:solidFill>
              </a:rPr>
              <a:t>coût nominal du travail et du capital</a:t>
            </a:r>
            <a:r>
              <a:rPr lang="fr-FR" dirty="0">
                <a:solidFill>
                  <a:schemeClr val="tx1"/>
                </a:solidFill>
              </a:rPr>
              <a:t>, porter attention aux consommations intermédiaires  (électricité, NTIC, transport et </a:t>
            </a:r>
            <a:r>
              <a:rPr lang="fr-FR" dirty="0" smtClean="0">
                <a:solidFill>
                  <a:schemeClr val="tx1"/>
                </a:solidFill>
              </a:rPr>
              <a:t>logistique)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  </a:t>
            </a:r>
            <a:r>
              <a:rPr lang="fr-FR" b="1" dirty="0" smtClean="0">
                <a:solidFill>
                  <a:schemeClr val="tx1"/>
                </a:solidFill>
              </a:rPr>
              <a:t>Pour quels résultats attendus ?</a:t>
            </a:r>
            <a:endParaRPr lang="fr-FR" b="1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Elargissement de la production de </a:t>
            </a:r>
            <a:r>
              <a:rPr lang="fr-FR" b="1" dirty="0" smtClean="0">
                <a:solidFill>
                  <a:schemeClr val="tx1"/>
                </a:solidFill>
              </a:rPr>
              <a:t>biens  échangeables </a:t>
            </a:r>
            <a:r>
              <a:rPr lang="fr-FR" dirty="0">
                <a:solidFill>
                  <a:schemeClr val="tx1"/>
                </a:solidFill>
              </a:rPr>
              <a:t>dans les trois secteurs d’activité </a:t>
            </a:r>
            <a:r>
              <a:rPr lang="fr-FR" dirty="0" smtClean="0">
                <a:solidFill>
                  <a:schemeClr val="tx1"/>
                </a:solidFill>
              </a:rPr>
              <a:t>	économique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par les </a:t>
            </a:r>
            <a:r>
              <a:rPr lang="fr-FR" b="1" dirty="0" smtClean="0">
                <a:solidFill>
                  <a:schemeClr val="tx1"/>
                </a:solidFill>
              </a:rPr>
              <a:t>chaines </a:t>
            </a:r>
            <a:r>
              <a:rPr lang="fr-FR" b="1" dirty="0">
                <a:solidFill>
                  <a:schemeClr val="tx1"/>
                </a:solidFill>
              </a:rPr>
              <a:t>de </a:t>
            </a:r>
            <a:r>
              <a:rPr lang="fr-FR" b="1" dirty="0" smtClean="0">
                <a:solidFill>
                  <a:schemeClr val="tx1"/>
                </a:solidFill>
              </a:rPr>
              <a:t>valeur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Par le renforcement de l’intégration régionale</a:t>
            </a:r>
          </a:p>
        </p:txBody>
      </p:sp>
    </p:spTree>
    <p:extLst>
      <p:ext uri="{BB962C8B-B14F-4D97-AF65-F5344CB8AC3E}">
        <p14:creationId xmlns:p14="http://schemas.microsoft.com/office/powerpoint/2010/main" val="3817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Un instrument au service de l’émergence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16824" cy="54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7547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26859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sz="4800" b="1" dirty="0" smtClean="0"/>
          </a:p>
          <a:p>
            <a:pPr marL="0" indent="0" algn="ctr">
              <a:buNone/>
            </a:pPr>
            <a:r>
              <a:rPr lang="fr-FR" sz="4000" b="1" dirty="0" smtClean="0"/>
              <a:t>Merci</a:t>
            </a:r>
          </a:p>
          <a:p>
            <a:pPr marL="0" indent="0" algn="ctr">
              <a:buNone/>
            </a:pPr>
            <a:r>
              <a:rPr lang="fr-FR" sz="4000" b="1" dirty="0" smtClean="0"/>
              <a:t>de</a:t>
            </a:r>
          </a:p>
          <a:p>
            <a:pPr marL="0" indent="0" algn="ctr">
              <a:buNone/>
            </a:pPr>
            <a:r>
              <a:rPr lang="fr-FR" sz="4000" b="1" dirty="0" smtClean="0"/>
              <a:t> </a:t>
            </a:r>
            <a:r>
              <a:rPr lang="fr-FR" sz="4000" b="1" dirty="0"/>
              <a:t>votre </a:t>
            </a:r>
            <a:r>
              <a:rPr lang="fr-FR" sz="4000" b="1" dirty="0" smtClean="0"/>
              <a:t>attention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0559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524" y="121876"/>
            <a:ext cx="8568952" cy="5760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/>
              <a:t>   La compétitivité: une nécessité 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947346"/>
            <a:ext cx="9037512" cy="5400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L'Afrique est revenue </a:t>
            </a:r>
            <a:r>
              <a:rPr lang="fr-FR" dirty="0">
                <a:solidFill>
                  <a:schemeClr val="tx1"/>
                </a:solidFill>
              </a:rPr>
              <a:t>dans le radar des milieux </a:t>
            </a:r>
            <a:r>
              <a:rPr lang="fr-FR" dirty="0" smtClean="0">
                <a:solidFill>
                  <a:schemeClr val="tx1"/>
                </a:solidFill>
              </a:rPr>
              <a:t>d’affaires internationaux. L’</a:t>
            </a:r>
            <a:r>
              <a:rPr lang="fr-FR" b="1" dirty="0" smtClean="0">
                <a:solidFill>
                  <a:schemeClr val="tx1"/>
                </a:solidFill>
              </a:rPr>
              <a:t>afro-optimisme </a:t>
            </a:r>
            <a:r>
              <a:rPr lang="fr-FR" dirty="0" smtClean="0">
                <a:solidFill>
                  <a:schemeClr val="tx1"/>
                </a:solidFill>
              </a:rPr>
              <a:t>a   chassé le regard compassionnel sur les catastrophes </a:t>
            </a:r>
            <a:r>
              <a:rPr lang="fr-FR" dirty="0">
                <a:solidFill>
                  <a:schemeClr val="tx1"/>
                </a:solidFill>
              </a:rPr>
              <a:t>et </a:t>
            </a:r>
            <a:r>
              <a:rPr lang="fr-FR" dirty="0" smtClean="0">
                <a:solidFill>
                  <a:schemeClr val="tx1"/>
                </a:solidFill>
              </a:rPr>
              <a:t>« trappes de pauvreté » 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Les défis du développement restent de taille. Arrivée sur le marché du travail de</a:t>
            </a:r>
            <a:r>
              <a:rPr lang="fr-FR" b="1" dirty="0" smtClean="0">
                <a:solidFill>
                  <a:schemeClr val="tx1"/>
                </a:solidFill>
              </a:rPr>
              <a:t> 29 millions d’agents, chaque année, entre 2015-2030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La dynamique des systèmes productifs devra être   à la hauteur des  enjeux, d’où l’impératif de </a:t>
            </a:r>
            <a:r>
              <a:rPr lang="fr-FR" b="1" dirty="0">
                <a:solidFill>
                  <a:schemeClr val="tx1"/>
                </a:solidFill>
              </a:rPr>
              <a:t>diversification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et…. de </a:t>
            </a:r>
            <a:r>
              <a:rPr lang="fr-FR" b="1" dirty="0" smtClean="0">
                <a:solidFill>
                  <a:schemeClr val="tx1"/>
                </a:solidFill>
              </a:rPr>
              <a:t>compétitivité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524" y="121876"/>
            <a:ext cx="8568952" cy="5760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/>
              <a:t>   La compétitivité: une nécessité 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92767"/>
            <a:ext cx="8640960" cy="4909757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Pour relancer la croissance, l’Afrique doit </a:t>
            </a:r>
            <a:r>
              <a:rPr lang="fr-FR" b="1" i="1" dirty="0" smtClean="0">
                <a:solidFill>
                  <a:schemeClr val="tx1"/>
                </a:solidFill>
              </a:rPr>
              <a:t>changer radicalement de cap</a:t>
            </a:r>
            <a:r>
              <a:rPr lang="fr-FR" b="1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smtClean="0">
                <a:solidFill>
                  <a:schemeClr val="tx1"/>
                </a:solidFill>
              </a:rPr>
              <a:t>                                    A. </a:t>
            </a:r>
            <a:r>
              <a:rPr lang="fr-FR" b="1" i="1" dirty="0" err="1" smtClean="0">
                <a:solidFill>
                  <a:schemeClr val="tx1"/>
                </a:solidFill>
              </a:rPr>
              <a:t>Sayeh</a:t>
            </a:r>
            <a:r>
              <a:rPr lang="fr-FR" b="1" i="1" dirty="0" smtClean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1"/>
                </a:solidFill>
              </a:rPr>
              <a:t>FMI, 2016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La croissance </a:t>
            </a:r>
            <a:r>
              <a:rPr lang="fr-FR" dirty="0">
                <a:solidFill>
                  <a:schemeClr val="tx1"/>
                </a:solidFill>
              </a:rPr>
              <a:t>à long terme </a:t>
            </a:r>
            <a:r>
              <a:rPr lang="fr-FR" dirty="0" smtClean="0">
                <a:solidFill>
                  <a:schemeClr val="tx1"/>
                </a:solidFill>
              </a:rPr>
              <a:t>s’annonce très favorable </a:t>
            </a:r>
            <a:r>
              <a:rPr lang="fr-FR" dirty="0">
                <a:solidFill>
                  <a:schemeClr val="tx1"/>
                </a:solidFill>
              </a:rPr>
              <a:t>pour les pays qui diversifient leur économie</a:t>
            </a:r>
            <a:r>
              <a:rPr lang="fr-FR" dirty="0" smtClean="0">
                <a:solidFill>
                  <a:schemeClr val="tx1"/>
                </a:solidFill>
              </a:rPr>
              <a:t>, rehaussent </a:t>
            </a:r>
            <a:r>
              <a:rPr lang="fr-FR" dirty="0">
                <a:solidFill>
                  <a:schemeClr val="tx1"/>
                </a:solidFill>
              </a:rPr>
              <a:t>leur compétitivité et </a:t>
            </a:r>
            <a:r>
              <a:rPr lang="fr-FR" dirty="0" smtClean="0">
                <a:solidFill>
                  <a:schemeClr val="tx1"/>
                </a:solidFill>
              </a:rPr>
              <a:t>renforcent leurs </a:t>
            </a:r>
            <a:r>
              <a:rPr lang="fr-FR" dirty="0">
                <a:solidFill>
                  <a:schemeClr val="tx1"/>
                </a:solidFill>
              </a:rPr>
              <a:t>structures de gouvernance  </a:t>
            </a:r>
            <a:r>
              <a:rPr lang="fr-FR" dirty="0" smtClean="0">
                <a:solidFill>
                  <a:schemeClr val="tx1"/>
                </a:solidFill>
              </a:rPr>
              <a:t>                   </a:t>
            </a:r>
          </a:p>
          <a:p>
            <a:pPr algn="l"/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smtClean="0">
                <a:solidFill>
                  <a:schemeClr val="tx1"/>
                </a:solidFill>
              </a:rPr>
              <a:t>                  S. </a:t>
            </a:r>
            <a:r>
              <a:rPr lang="fr-FR" b="1" i="1" dirty="0" err="1" smtClean="0">
                <a:solidFill>
                  <a:schemeClr val="tx1"/>
                </a:solidFill>
              </a:rPr>
              <a:t>Radelet</a:t>
            </a:r>
            <a:r>
              <a:rPr lang="fr-FR" dirty="0">
                <a:solidFill>
                  <a:schemeClr val="tx1"/>
                </a:solidFill>
              </a:rPr>
              <a:t>, université Georgetown, 2016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08912" cy="648071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200" dirty="0" smtClean="0"/>
              <a:t>    </a:t>
            </a:r>
            <a:r>
              <a:rPr lang="fr-FR" sz="3200" dirty="0" smtClean="0">
                <a:solidFill>
                  <a:schemeClr val="bg1"/>
                </a:solidFill>
              </a:rPr>
              <a:t>Croissance économique en Afrique 2013-2018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9" y="1052736"/>
            <a:ext cx="856895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5364088" y="1772816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835696" y="4221088"/>
            <a:ext cx="255831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Impact du Nigeria  </a:t>
            </a:r>
            <a:endParaRPr lang="fr-FR" sz="2000" b="1" dirty="0"/>
          </a:p>
        </p:txBody>
      </p:sp>
      <p:cxnSp>
        <p:nvCxnSpPr>
          <p:cNvPr id="10" name="Connecteur droit avec flèche 9"/>
          <p:cNvCxnSpPr>
            <a:stCxn id="8" idx="7"/>
          </p:cNvCxnSpPr>
          <p:nvPr/>
        </p:nvCxnSpPr>
        <p:spPr>
          <a:xfrm>
            <a:off x="4019355" y="4347632"/>
            <a:ext cx="1056701" cy="161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</a:rPr>
              <a:t>Perspectives</a:t>
            </a:r>
            <a:r>
              <a:rPr lang="fr-FR" dirty="0"/>
              <a:t> </a:t>
            </a:r>
            <a:r>
              <a:rPr lang="fr-FR" sz="4000" dirty="0">
                <a:solidFill>
                  <a:schemeClr val="bg1"/>
                </a:solidFill>
              </a:rPr>
              <a:t>2015-17</a:t>
            </a:r>
            <a:endParaRPr lang="fr-FR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973052"/>
              </p:ext>
            </p:extLst>
          </p:nvPr>
        </p:nvGraphicFramePr>
        <p:xfrm>
          <a:off x="359532" y="1300877"/>
          <a:ext cx="8424936" cy="405445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52812"/>
                <a:gridCol w="1952499"/>
                <a:gridCol w="1439875"/>
                <a:gridCol w="1439875"/>
                <a:gridCol w="1439875"/>
              </a:tblGrid>
              <a:tr h="5901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Taux de croissance* du PIB en volume</a:t>
                      </a:r>
                      <a:endParaRPr lang="fr-F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73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 </a:t>
                      </a:r>
                      <a:endParaRPr lang="fr-F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Moyenne annuelle sur 2008-2016</a:t>
                      </a:r>
                      <a:endParaRPr lang="fr-F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2015</a:t>
                      </a:r>
                      <a:endParaRPr lang="fr-F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2016 (e)</a:t>
                      </a:r>
                      <a:endParaRPr lang="fr-FR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2017 (p)</a:t>
                      </a:r>
                      <a:endParaRPr lang="fr-FR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Afrique du Nord</a:t>
                      </a:r>
                      <a:endParaRPr lang="fr-FR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2,2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0,7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0,4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effectLst/>
                        </a:rPr>
                        <a:t>1,7</a:t>
                      </a:r>
                      <a:endParaRPr lang="fr-FR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Afrique de l'Ouest</a:t>
                      </a:r>
                      <a:endParaRPr lang="fr-FR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4,6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2,4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4,0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effectLst/>
                        </a:rPr>
                        <a:t>5,2</a:t>
                      </a:r>
                      <a:endParaRPr lang="fr-FR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Afrique de l'Est</a:t>
                      </a:r>
                      <a:endParaRPr lang="fr-FR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effectLst/>
                        </a:rPr>
                        <a:t>4,3</a:t>
                      </a:r>
                      <a:endParaRPr lang="fr-FR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4,4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3,4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effectLst/>
                        </a:rPr>
                        <a:t>4,2</a:t>
                      </a:r>
                      <a:endParaRPr lang="fr-FR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Afrique centrale</a:t>
                      </a:r>
                      <a:endParaRPr lang="fr-FR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effectLst/>
                        </a:rPr>
                        <a:t>3,4</a:t>
                      </a:r>
                      <a:endParaRPr lang="fr-FR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2,7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0,8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effectLst/>
                        </a:rPr>
                        <a:t>2,2</a:t>
                      </a:r>
                      <a:endParaRPr lang="fr-FR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Afrique australe</a:t>
                      </a:r>
                      <a:endParaRPr lang="fr-FR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effectLst/>
                        </a:rPr>
                        <a:t>3,6</a:t>
                      </a:r>
                      <a:endParaRPr lang="fr-FR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>
                          <a:effectLst/>
                        </a:rPr>
                        <a:t>2,2</a:t>
                      </a:r>
                      <a:endParaRPr lang="fr-FR" sz="18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1,4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effectLst/>
                        </a:rPr>
                        <a:t>2,6</a:t>
                      </a:r>
                      <a:endParaRPr lang="fr-FR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5556" y="5355332"/>
            <a:ext cx="79928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Note : *53 pays africains considérés ; (e) estimations ; (p) prévisions.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Sources : Nations Unies, Division de la population, Département des Affaires économiques et sociales, World Population Prospects, The 2015 Révision. 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07504" y="1844824"/>
            <a:ext cx="244827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Hétérogénéité continentale, mais la reprise est là… 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7956376" y="2708920"/>
            <a:ext cx="216024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438" y="116632"/>
            <a:ext cx="8807058" cy="1224135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Afrique : une désindustrialisation prématurée ? </a:t>
            </a:r>
            <a:br>
              <a:rPr lang="fr-FR" sz="3200" dirty="0" smtClean="0">
                <a:solidFill>
                  <a:schemeClr val="bg1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8" y="1700808"/>
            <a:ext cx="8663042" cy="512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5868144" y="1412776"/>
            <a:ext cx="325873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b="1" dirty="0" smtClean="0"/>
              <a:t>Code couleurs</a:t>
            </a:r>
          </a:p>
          <a:p>
            <a:pPr algn="ctr"/>
            <a:r>
              <a:rPr lang="fr-CH" b="1" dirty="0" smtClean="0"/>
              <a:t>Gris</a:t>
            </a:r>
            <a:r>
              <a:rPr lang="fr-CH" dirty="0" smtClean="0"/>
              <a:t>: Hors AFSS</a:t>
            </a:r>
          </a:p>
          <a:p>
            <a:pPr algn="ctr"/>
            <a:r>
              <a:rPr lang="fr-CH" b="1" dirty="0" smtClean="0"/>
              <a:t>Rouge</a:t>
            </a:r>
            <a:r>
              <a:rPr lang="fr-CH" dirty="0" smtClean="0"/>
              <a:t>: l’AFSS riche en ressources naturelles </a:t>
            </a:r>
          </a:p>
          <a:p>
            <a:pPr algn="ctr"/>
            <a:r>
              <a:rPr lang="fr-CH" b="1" dirty="0" smtClean="0"/>
              <a:t>Bleu</a:t>
            </a:r>
            <a:r>
              <a:rPr lang="fr-CH" dirty="0" smtClean="0"/>
              <a:t>: AFSS pauvre </a:t>
            </a:r>
            <a:r>
              <a:rPr lang="fr-CH" dirty="0"/>
              <a:t>en </a:t>
            </a:r>
            <a:r>
              <a:rPr lang="fr-CH" dirty="0" smtClean="0"/>
              <a:t>ressources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45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29614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Moyennes </a:t>
            </a:r>
            <a:r>
              <a:rPr lang="fr-FR" sz="2400" b="1" dirty="0">
                <a:solidFill>
                  <a:schemeClr val="bg1"/>
                </a:solidFill>
              </a:rPr>
              <a:t>des parts de marché </a:t>
            </a:r>
            <a:r>
              <a:rPr lang="fr-FR" sz="2400" b="1" dirty="0" smtClean="0">
                <a:solidFill>
                  <a:schemeClr val="bg1"/>
                </a:solidFill>
              </a:rPr>
              <a:t>mondiales:                                                                    tous </a:t>
            </a:r>
            <a:r>
              <a:rPr lang="fr-FR" sz="2400" b="1" u="sng" dirty="0">
                <a:solidFill>
                  <a:schemeClr val="bg1"/>
                </a:solidFill>
              </a:rPr>
              <a:t>produits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u="sng" dirty="0" smtClean="0">
                <a:solidFill>
                  <a:schemeClr val="bg1"/>
                </a:solidFill>
              </a:rPr>
              <a:t>primaires,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hors énergies fossiles et minerais bruts  </a:t>
            </a:r>
            <a:r>
              <a:rPr lang="fr-FR" sz="2400" b="1" dirty="0" smtClean="0">
                <a:solidFill>
                  <a:schemeClr val="bg1"/>
                </a:solidFill>
              </a:rPr>
              <a:t>   (Base 100=2005</a:t>
            </a:r>
            <a:r>
              <a:rPr lang="fr-FR" sz="2400" b="1" dirty="0">
                <a:solidFill>
                  <a:schemeClr val="bg1"/>
                </a:solidFill>
              </a:rPr>
              <a:t>, 41 pays africains)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49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2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08"/>
            <a:ext cx="9144000" cy="6475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2413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Moyennes </a:t>
            </a:r>
            <a:r>
              <a:rPr lang="fr-FR" sz="2800" b="1" dirty="0">
                <a:solidFill>
                  <a:schemeClr val="bg1"/>
                </a:solidFill>
              </a:rPr>
              <a:t>des parts de marché mondiales                                                                    </a:t>
            </a:r>
            <a:r>
              <a:rPr lang="fr-FR" sz="2800" b="1" u="sng" dirty="0" smtClean="0">
                <a:solidFill>
                  <a:schemeClr val="bg1"/>
                </a:solidFill>
              </a:rPr>
              <a:t>produits </a:t>
            </a:r>
            <a:r>
              <a:rPr lang="fr-FR" sz="2800" b="1" u="sng" dirty="0">
                <a:solidFill>
                  <a:schemeClr val="bg1"/>
                </a:solidFill>
              </a:rPr>
              <a:t>manufacturés </a:t>
            </a:r>
            <a:r>
              <a:rPr lang="fr-FR" sz="2800" b="1" dirty="0">
                <a:solidFill>
                  <a:schemeClr val="bg1"/>
                </a:solidFill>
              </a:rPr>
              <a:t>exportés </a:t>
            </a:r>
            <a:r>
              <a:rPr lang="fr-FR" sz="2800" b="1" dirty="0" smtClean="0">
                <a:solidFill>
                  <a:schemeClr val="bg1"/>
                </a:solidFill>
              </a:rPr>
              <a:t>                                          (100=2005</a:t>
            </a:r>
            <a:r>
              <a:rPr lang="fr-FR" sz="2800" b="1" dirty="0">
                <a:solidFill>
                  <a:schemeClr val="bg1"/>
                </a:solidFill>
              </a:rPr>
              <a:t>, 41 pays africains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84784"/>
            <a:ext cx="8280919" cy="49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7477472" y="2132856"/>
            <a:ext cx="15590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Afrique +70% sur 20 ans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8460432" y="2996952"/>
            <a:ext cx="0" cy="7920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19287</TotalTime>
  <Words>602</Words>
  <Application>Microsoft Office PowerPoint</Application>
  <PresentationFormat>Affichage à l'écran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 Comment renforcer la compétitivité durable en Afrique ? </vt:lpstr>
      <vt:lpstr>Un instrument au service de l’émergence</vt:lpstr>
      <vt:lpstr>   La compétitivité: une nécessité </vt:lpstr>
      <vt:lpstr>   La compétitivité: une nécessité </vt:lpstr>
      <vt:lpstr>    Croissance économique en Afrique 2013-2018</vt:lpstr>
      <vt:lpstr>Perspectives 2015-17</vt:lpstr>
      <vt:lpstr> Afrique : une désindustrialisation prématurée ?  </vt:lpstr>
      <vt:lpstr>Moyennes des parts de marché mondiales:                                                                    tous produits primaires, hors énergies fossiles et minerais bruts     (Base 100=2005, 41 pays africains)</vt:lpstr>
      <vt:lpstr>Moyennes des parts de marché mondiales                                                                    produits manufacturés exportés                                           (100=2005, 41 pays africains)</vt:lpstr>
      <vt:lpstr>Présentation PowerPoint</vt:lpstr>
      <vt:lpstr>OCD: performances africaines (2014)</vt:lpstr>
      <vt:lpstr>L’Afrique et la résilience à la vulnérabilité (2014)</vt:lpstr>
      <vt:lpstr>   L’Afrique et l’attractivité en 2014</vt:lpstr>
      <vt:lpstr>Un retard considérable sur l’attractivité</vt:lpstr>
      <vt:lpstr>   L’Afrique et la compétitivité prix en  2014</vt:lpstr>
      <vt:lpstr>  Prix du panier de biens  en dollars Etats-Unis, pays de référence = 1</vt:lpstr>
      <vt:lpstr>  Que dire du coût des facteurs et consommations intermédiaires ?</vt:lpstr>
      <vt:lpstr>  Pour une relance durable en Afrique</vt:lpstr>
      <vt:lpstr>Pour une relance durable en Afrique</vt:lpstr>
      <vt:lpstr>Présentation PowerPoint</vt:lpstr>
    </vt:vector>
  </TitlesOfParts>
  <Company>UdA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cadapied</dc:creator>
  <cp:lastModifiedBy>cadapied</cp:lastModifiedBy>
  <cp:revision>355</cp:revision>
  <cp:lastPrinted>2016-09-12T10:00:31Z</cp:lastPrinted>
  <dcterms:created xsi:type="dcterms:W3CDTF">2014-09-08T13:35:03Z</dcterms:created>
  <dcterms:modified xsi:type="dcterms:W3CDTF">2017-09-26T14:23:07Z</dcterms:modified>
</cp:coreProperties>
</file>