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4" r:id="rId2"/>
    <p:sldId id="258" r:id="rId3"/>
    <p:sldId id="305" r:id="rId4"/>
    <p:sldId id="261" r:id="rId5"/>
    <p:sldId id="302" r:id="rId6"/>
    <p:sldId id="306" r:id="rId7"/>
    <p:sldId id="286" r:id="rId8"/>
    <p:sldId id="309" r:id="rId9"/>
    <p:sldId id="298" r:id="rId10"/>
    <p:sldId id="278" r:id="rId11"/>
    <p:sldId id="307" r:id="rId12"/>
    <p:sldId id="280" r:id="rId13"/>
    <p:sldId id="267" r:id="rId14"/>
    <p:sldId id="279" r:id="rId15"/>
    <p:sldId id="376" r:id="rId16"/>
    <p:sldId id="388" r:id="rId17"/>
    <p:sldId id="389" r:id="rId18"/>
    <p:sldId id="301" r:id="rId19"/>
    <p:sldId id="260" r:id="rId20"/>
    <p:sldId id="303" r:id="rId21"/>
    <p:sldId id="266" r:id="rId22"/>
    <p:sldId id="375" r:id="rId23"/>
    <p:sldId id="387"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9" autoAdjust="0"/>
    <p:restoredTop sz="94660"/>
  </p:normalViewPr>
  <p:slideViewPr>
    <p:cSldViewPr snapToGrid="0">
      <p:cViewPr varScale="1">
        <p:scale>
          <a:sx n="107" d="100"/>
          <a:sy n="107" d="100"/>
        </p:scale>
        <p:origin x="145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32AB1-C101-4164-B1CB-54C578B79751}" type="datetimeFigureOut">
              <a:rPr lang="fr-CH" smtClean="0"/>
              <a:t>04.12.2025</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D75B2-55E8-41CA-A8A9-3CB3613DFA46}" type="slidenum">
              <a:rPr lang="fr-CH" smtClean="0"/>
              <a:t>‹#›</a:t>
            </a:fld>
            <a:endParaRPr lang="fr-CH"/>
          </a:p>
        </p:txBody>
      </p:sp>
    </p:spTree>
    <p:extLst>
      <p:ext uri="{BB962C8B-B14F-4D97-AF65-F5344CB8AC3E}">
        <p14:creationId xmlns:p14="http://schemas.microsoft.com/office/powerpoint/2010/main" val="318184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61D7-116C-53CC-9AA0-0833200F68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a:extLst>
              <a:ext uri="{FF2B5EF4-FFF2-40B4-BE49-F238E27FC236}">
                <a16:creationId xmlns:a16="http://schemas.microsoft.com/office/drawing/2014/main" id="{D28FB7D0-A17B-8BE8-074F-ED54A6BAEF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a:extLst>
              <a:ext uri="{FF2B5EF4-FFF2-40B4-BE49-F238E27FC236}">
                <a16:creationId xmlns:a16="http://schemas.microsoft.com/office/drawing/2014/main" id="{CF60BCD9-BEE8-2360-4B31-E94F949CB374}"/>
              </a:ext>
            </a:extLst>
          </p:cNvPr>
          <p:cNvSpPr>
            <a:spLocks noGrp="1"/>
          </p:cNvSpPr>
          <p:nvPr>
            <p:ph type="dt" sz="half" idx="10"/>
          </p:nvPr>
        </p:nvSpPr>
        <p:spPr/>
        <p:txBody>
          <a:bodyPr/>
          <a:lstStyle/>
          <a:p>
            <a:fld id="{7A7C0687-2FD3-4A01-9E54-EC87F5199D11}" type="datetimeFigureOut">
              <a:rPr lang="fr-CH" smtClean="0"/>
              <a:t>04.12.2025</a:t>
            </a:fld>
            <a:endParaRPr lang="fr-CH"/>
          </a:p>
        </p:txBody>
      </p:sp>
      <p:sp>
        <p:nvSpPr>
          <p:cNvPr id="5" name="Footer Placeholder 4">
            <a:extLst>
              <a:ext uri="{FF2B5EF4-FFF2-40B4-BE49-F238E27FC236}">
                <a16:creationId xmlns:a16="http://schemas.microsoft.com/office/drawing/2014/main" id="{E927F664-1106-0A56-7DEB-0B0573E2D7F5}"/>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BD691EA0-F496-9BD3-D48A-5E40617EDDDD}"/>
              </a:ext>
            </a:extLst>
          </p:cNvPr>
          <p:cNvSpPr>
            <a:spLocks noGrp="1"/>
          </p:cNvSpPr>
          <p:nvPr>
            <p:ph type="sldNum" sz="quarter" idx="12"/>
          </p:nvPr>
        </p:nvSpPr>
        <p:spPr/>
        <p:txBody>
          <a:bodyPr/>
          <a:lstStyle/>
          <a:p>
            <a:fld id="{ACFC1DCA-F001-4CBB-BADB-46010F3411E1}" type="slidenum">
              <a:rPr lang="fr-CH" smtClean="0"/>
              <a:t>‹#›</a:t>
            </a:fld>
            <a:endParaRPr lang="fr-CH"/>
          </a:p>
        </p:txBody>
      </p:sp>
    </p:spTree>
    <p:extLst>
      <p:ext uri="{BB962C8B-B14F-4D97-AF65-F5344CB8AC3E}">
        <p14:creationId xmlns:p14="http://schemas.microsoft.com/office/powerpoint/2010/main" val="263130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34A0-F038-75F4-7AAD-347FBEDB1FC8}"/>
              </a:ext>
            </a:extLst>
          </p:cNvPr>
          <p:cNvSpPr>
            <a:spLocks noGrp="1"/>
          </p:cNvSpPr>
          <p:nvPr>
            <p:ph type="title"/>
          </p:nvPr>
        </p:nvSpPr>
        <p:spPr/>
        <p:txBody>
          <a:bodyPr/>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63244E02-A1E0-5C8E-876C-D941AE5EBA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58C0A69D-40DE-B40A-193D-A69A0B3A6D1C}"/>
              </a:ext>
            </a:extLst>
          </p:cNvPr>
          <p:cNvSpPr>
            <a:spLocks noGrp="1"/>
          </p:cNvSpPr>
          <p:nvPr>
            <p:ph type="dt" sz="half" idx="10"/>
          </p:nvPr>
        </p:nvSpPr>
        <p:spPr/>
        <p:txBody>
          <a:bodyPr/>
          <a:lstStyle/>
          <a:p>
            <a:fld id="{7A7C0687-2FD3-4A01-9E54-EC87F5199D11}" type="datetimeFigureOut">
              <a:rPr lang="fr-CH" smtClean="0"/>
              <a:t>04.12.2025</a:t>
            </a:fld>
            <a:endParaRPr lang="fr-CH"/>
          </a:p>
        </p:txBody>
      </p:sp>
      <p:sp>
        <p:nvSpPr>
          <p:cNvPr id="5" name="Footer Placeholder 4">
            <a:extLst>
              <a:ext uri="{FF2B5EF4-FFF2-40B4-BE49-F238E27FC236}">
                <a16:creationId xmlns:a16="http://schemas.microsoft.com/office/drawing/2014/main" id="{8B7354CB-0020-308C-B7C8-EC3373255B88}"/>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4F8116BA-1636-EB2C-8C2D-FF12ED7FAD6E}"/>
              </a:ext>
            </a:extLst>
          </p:cNvPr>
          <p:cNvSpPr>
            <a:spLocks noGrp="1"/>
          </p:cNvSpPr>
          <p:nvPr>
            <p:ph type="sldNum" sz="quarter" idx="12"/>
          </p:nvPr>
        </p:nvSpPr>
        <p:spPr/>
        <p:txBody>
          <a:bodyPr/>
          <a:lstStyle/>
          <a:p>
            <a:fld id="{ACFC1DCA-F001-4CBB-BADB-46010F3411E1}" type="slidenum">
              <a:rPr lang="fr-CH" smtClean="0"/>
              <a:t>‹#›</a:t>
            </a:fld>
            <a:endParaRPr lang="fr-CH"/>
          </a:p>
        </p:txBody>
      </p:sp>
    </p:spTree>
    <p:extLst>
      <p:ext uri="{BB962C8B-B14F-4D97-AF65-F5344CB8AC3E}">
        <p14:creationId xmlns:p14="http://schemas.microsoft.com/office/powerpoint/2010/main" val="133152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CCFE8D-23D3-8334-4B27-A457E27512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06830247-587F-614B-B70E-04CA40F5E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015131F5-3683-B8E0-DA35-084D0DD55F4C}"/>
              </a:ext>
            </a:extLst>
          </p:cNvPr>
          <p:cNvSpPr>
            <a:spLocks noGrp="1"/>
          </p:cNvSpPr>
          <p:nvPr>
            <p:ph type="dt" sz="half" idx="10"/>
          </p:nvPr>
        </p:nvSpPr>
        <p:spPr/>
        <p:txBody>
          <a:bodyPr/>
          <a:lstStyle/>
          <a:p>
            <a:fld id="{7A7C0687-2FD3-4A01-9E54-EC87F5199D11}" type="datetimeFigureOut">
              <a:rPr lang="fr-CH" smtClean="0"/>
              <a:t>04.12.2025</a:t>
            </a:fld>
            <a:endParaRPr lang="fr-CH"/>
          </a:p>
        </p:txBody>
      </p:sp>
      <p:sp>
        <p:nvSpPr>
          <p:cNvPr id="5" name="Footer Placeholder 4">
            <a:extLst>
              <a:ext uri="{FF2B5EF4-FFF2-40B4-BE49-F238E27FC236}">
                <a16:creationId xmlns:a16="http://schemas.microsoft.com/office/drawing/2014/main" id="{9F2004D4-1C7C-E28E-088F-9CAA8AA72B9B}"/>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B07DC6C6-5753-CBEF-DAF0-2CFDEDB1A234}"/>
              </a:ext>
            </a:extLst>
          </p:cNvPr>
          <p:cNvSpPr>
            <a:spLocks noGrp="1"/>
          </p:cNvSpPr>
          <p:nvPr>
            <p:ph type="sldNum" sz="quarter" idx="12"/>
          </p:nvPr>
        </p:nvSpPr>
        <p:spPr/>
        <p:txBody>
          <a:bodyPr/>
          <a:lstStyle/>
          <a:p>
            <a:fld id="{ACFC1DCA-F001-4CBB-BADB-46010F3411E1}" type="slidenum">
              <a:rPr lang="fr-CH" smtClean="0"/>
              <a:t>‹#›</a:t>
            </a:fld>
            <a:endParaRPr lang="fr-CH"/>
          </a:p>
        </p:txBody>
      </p:sp>
    </p:spTree>
    <p:extLst>
      <p:ext uri="{BB962C8B-B14F-4D97-AF65-F5344CB8AC3E}">
        <p14:creationId xmlns:p14="http://schemas.microsoft.com/office/powerpoint/2010/main" val="222002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FC5D3-265A-CECB-A04F-4D772C08852D}"/>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4B04657E-3D77-241B-1D11-A1A1D5718B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24D6BB25-CBC0-0F98-926A-F5ECB9013B0B}"/>
              </a:ext>
            </a:extLst>
          </p:cNvPr>
          <p:cNvSpPr>
            <a:spLocks noGrp="1"/>
          </p:cNvSpPr>
          <p:nvPr>
            <p:ph type="dt" sz="half" idx="10"/>
          </p:nvPr>
        </p:nvSpPr>
        <p:spPr/>
        <p:txBody>
          <a:bodyPr/>
          <a:lstStyle/>
          <a:p>
            <a:fld id="{7A7C0687-2FD3-4A01-9E54-EC87F5199D11}" type="datetimeFigureOut">
              <a:rPr lang="fr-CH" smtClean="0"/>
              <a:t>04.12.2025</a:t>
            </a:fld>
            <a:endParaRPr lang="fr-CH"/>
          </a:p>
        </p:txBody>
      </p:sp>
      <p:sp>
        <p:nvSpPr>
          <p:cNvPr id="5" name="Footer Placeholder 4">
            <a:extLst>
              <a:ext uri="{FF2B5EF4-FFF2-40B4-BE49-F238E27FC236}">
                <a16:creationId xmlns:a16="http://schemas.microsoft.com/office/drawing/2014/main" id="{25843466-BA57-6D35-6524-3AEA54CECDB8}"/>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10B5278E-818B-9B97-1196-77A9EC68A89A}"/>
              </a:ext>
            </a:extLst>
          </p:cNvPr>
          <p:cNvSpPr>
            <a:spLocks noGrp="1"/>
          </p:cNvSpPr>
          <p:nvPr>
            <p:ph type="sldNum" sz="quarter" idx="12"/>
          </p:nvPr>
        </p:nvSpPr>
        <p:spPr/>
        <p:txBody>
          <a:bodyPr/>
          <a:lstStyle/>
          <a:p>
            <a:fld id="{ACFC1DCA-F001-4CBB-BADB-46010F3411E1}" type="slidenum">
              <a:rPr lang="fr-CH" smtClean="0"/>
              <a:t>‹#›</a:t>
            </a:fld>
            <a:endParaRPr lang="fr-CH"/>
          </a:p>
        </p:txBody>
      </p:sp>
    </p:spTree>
    <p:extLst>
      <p:ext uri="{BB962C8B-B14F-4D97-AF65-F5344CB8AC3E}">
        <p14:creationId xmlns:p14="http://schemas.microsoft.com/office/powerpoint/2010/main" val="356449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7BF7-B598-A719-401D-AFD118F758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a:extLst>
              <a:ext uri="{FF2B5EF4-FFF2-40B4-BE49-F238E27FC236}">
                <a16:creationId xmlns:a16="http://schemas.microsoft.com/office/drawing/2014/main" id="{594C13F6-4EC7-AC2A-4859-45DCCF126C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BD0C3-CB58-16CD-C9E6-2AE2ABB4AE2A}"/>
              </a:ext>
            </a:extLst>
          </p:cNvPr>
          <p:cNvSpPr>
            <a:spLocks noGrp="1"/>
          </p:cNvSpPr>
          <p:nvPr>
            <p:ph type="dt" sz="half" idx="10"/>
          </p:nvPr>
        </p:nvSpPr>
        <p:spPr/>
        <p:txBody>
          <a:bodyPr/>
          <a:lstStyle/>
          <a:p>
            <a:fld id="{7A7C0687-2FD3-4A01-9E54-EC87F5199D11}" type="datetimeFigureOut">
              <a:rPr lang="fr-CH" smtClean="0"/>
              <a:t>04.12.2025</a:t>
            </a:fld>
            <a:endParaRPr lang="fr-CH"/>
          </a:p>
        </p:txBody>
      </p:sp>
      <p:sp>
        <p:nvSpPr>
          <p:cNvPr id="5" name="Footer Placeholder 4">
            <a:extLst>
              <a:ext uri="{FF2B5EF4-FFF2-40B4-BE49-F238E27FC236}">
                <a16:creationId xmlns:a16="http://schemas.microsoft.com/office/drawing/2014/main" id="{E36FFD30-7003-6CB7-FDE0-900118A10F4E}"/>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FFED416C-CDD8-A1B0-F90B-613674103624}"/>
              </a:ext>
            </a:extLst>
          </p:cNvPr>
          <p:cNvSpPr>
            <a:spLocks noGrp="1"/>
          </p:cNvSpPr>
          <p:nvPr>
            <p:ph type="sldNum" sz="quarter" idx="12"/>
          </p:nvPr>
        </p:nvSpPr>
        <p:spPr/>
        <p:txBody>
          <a:bodyPr/>
          <a:lstStyle/>
          <a:p>
            <a:fld id="{ACFC1DCA-F001-4CBB-BADB-46010F3411E1}" type="slidenum">
              <a:rPr lang="fr-CH" smtClean="0"/>
              <a:t>‹#›</a:t>
            </a:fld>
            <a:endParaRPr lang="fr-CH"/>
          </a:p>
        </p:txBody>
      </p:sp>
    </p:spTree>
    <p:extLst>
      <p:ext uri="{BB962C8B-B14F-4D97-AF65-F5344CB8AC3E}">
        <p14:creationId xmlns:p14="http://schemas.microsoft.com/office/powerpoint/2010/main" val="194338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DCCD-6EE4-259F-3B19-4ED584EA0596}"/>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4B255DEC-0AE0-FC23-963A-239787A840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a:extLst>
              <a:ext uri="{FF2B5EF4-FFF2-40B4-BE49-F238E27FC236}">
                <a16:creationId xmlns:a16="http://schemas.microsoft.com/office/drawing/2014/main" id="{56B2E154-CB1F-7C4E-FA2B-E6AF369EF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a:extLst>
              <a:ext uri="{FF2B5EF4-FFF2-40B4-BE49-F238E27FC236}">
                <a16:creationId xmlns:a16="http://schemas.microsoft.com/office/drawing/2014/main" id="{BC7210EB-4FE4-49B9-F7D8-0CFB05E6C1ED}"/>
              </a:ext>
            </a:extLst>
          </p:cNvPr>
          <p:cNvSpPr>
            <a:spLocks noGrp="1"/>
          </p:cNvSpPr>
          <p:nvPr>
            <p:ph type="dt" sz="half" idx="10"/>
          </p:nvPr>
        </p:nvSpPr>
        <p:spPr/>
        <p:txBody>
          <a:bodyPr/>
          <a:lstStyle/>
          <a:p>
            <a:fld id="{7A7C0687-2FD3-4A01-9E54-EC87F5199D11}" type="datetimeFigureOut">
              <a:rPr lang="fr-CH" smtClean="0"/>
              <a:t>04.12.2025</a:t>
            </a:fld>
            <a:endParaRPr lang="fr-CH"/>
          </a:p>
        </p:txBody>
      </p:sp>
      <p:sp>
        <p:nvSpPr>
          <p:cNvPr id="6" name="Footer Placeholder 5">
            <a:extLst>
              <a:ext uri="{FF2B5EF4-FFF2-40B4-BE49-F238E27FC236}">
                <a16:creationId xmlns:a16="http://schemas.microsoft.com/office/drawing/2014/main" id="{44A17324-7C5C-1EEC-03CE-CDC5B5C66764}"/>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E82E07A9-7B67-A4EC-C720-6F6100377C3A}"/>
              </a:ext>
            </a:extLst>
          </p:cNvPr>
          <p:cNvSpPr>
            <a:spLocks noGrp="1"/>
          </p:cNvSpPr>
          <p:nvPr>
            <p:ph type="sldNum" sz="quarter" idx="12"/>
          </p:nvPr>
        </p:nvSpPr>
        <p:spPr/>
        <p:txBody>
          <a:bodyPr/>
          <a:lstStyle/>
          <a:p>
            <a:fld id="{ACFC1DCA-F001-4CBB-BADB-46010F3411E1}" type="slidenum">
              <a:rPr lang="fr-CH" smtClean="0"/>
              <a:t>‹#›</a:t>
            </a:fld>
            <a:endParaRPr lang="fr-CH"/>
          </a:p>
        </p:txBody>
      </p:sp>
    </p:spTree>
    <p:extLst>
      <p:ext uri="{BB962C8B-B14F-4D97-AF65-F5344CB8AC3E}">
        <p14:creationId xmlns:p14="http://schemas.microsoft.com/office/powerpoint/2010/main" val="90130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32D14-C418-F2F7-FDAA-827C43E64696}"/>
              </a:ext>
            </a:extLst>
          </p:cNvPr>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a:extLst>
              <a:ext uri="{FF2B5EF4-FFF2-40B4-BE49-F238E27FC236}">
                <a16:creationId xmlns:a16="http://schemas.microsoft.com/office/drawing/2014/main" id="{3F5A0A36-7383-7333-FAB3-984D41AEC0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ED95C0-096B-2F30-8A77-A4C73F62B1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a:extLst>
              <a:ext uri="{FF2B5EF4-FFF2-40B4-BE49-F238E27FC236}">
                <a16:creationId xmlns:a16="http://schemas.microsoft.com/office/drawing/2014/main" id="{3D10674D-394E-0D42-4128-95C6BBEB32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7DDD82-10ED-36E4-F588-CFEEA279E5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a:extLst>
              <a:ext uri="{FF2B5EF4-FFF2-40B4-BE49-F238E27FC236}">
                <a16:creationId xmlns:a16="http://schemas.microsoft.com/office/drawing/2014/main" id="{03938D82-5E36-14F1-6D73-2EA74656E96E}"/>
              </a:ext>
            </a:extLst>
          </p:cNvPr>
          <p:cNvSpPr>
            <a:spLocks noGrp="1"/>
          </p:cNvSpPr>
          <p:nvPr>
            <p:ph type="dt" sz="half" idx="10"/>
          </p:nvPr>
        </p:nvSpPr>
        <p:spPr/>
        <p:txBody>
          <a:bodyPr/>
          <a:lstStyle/>
          <a:p>
            <a:fld id="{7A7C0687-2FD3-4A01-9E54-EC87F5199D11}" type="datetimeFigureOut">
              <a:rPr lang="fr-CH" smtClean="0"/>
              <a:t>04.12.2025</a:t>
            </a:fld>
            <a:endParaRPr lang="fr-CH"/>
          </a:p>
        </p:txBody>
      </p:sp>
      <p:sp>
        <p:nvSpPr>
          <p:cNvPr id="8" name="Footer Placeholder 7">
            <a:extLst>
              <a:ext uri="{FF2B5EF4-FFF2-40B4-BE49-F238E27FC236}">
                <a16:creationId xmlns:a16="http://schemas.microsoft.com/office/drawing/2014/main" id="{43081652-DF60-E4AC-9951-2BB727753218}"/>
              </a:ext>
            </a:extLst>
          </p:cNvPr>
          <p:cNvSpPr>
            <a:spLocks noGrp="1"/>
          </p:cNvSpPr>
          <p:nvPr>
            <p:ph type="ftr" sz="quarter" idx="11"/>
          </p:nvPr>
        </p:nvSpPr>
        <p:spPr/>
        <p:txBody>
          <a:bodyPr/>
          <a:lstStyle/>
          <a:p>
            <a:endParaRPr lang="fr-CH"/>
          </a:p>
        </p:txBody>
      </p:sp>
      <p:sp>
        <p:nvSpPr>
          <p:cNvPr id="9" name="Slide Number Placeholder 8">
            <a:extLst>
              <a:ext uri="{FF2B5EF4-FFF2-40B4-BE49-F238E27FC236}">
                <a16:creationId xmlns:a16="http://schemas.microsoft.com/office/drawing/2014/main" id="{646705B6-584E-4B60-C721-074C8041BC7E}"/>
              </a:ext>
            </a:extLst>
          </p:cNvPr>
          <p:cNvSpPr>
            <a:spLocks noGrp="1"/>
          </p:cNvSpPr>
          <p:nvPr>
            <p:ph type="sldNum" sz="quarter" idx="12"/>
          </p:nvPr>
        </p:nvSpPr>
        <p:spPr/>
        <p:txBody>
          <a:bodyPr/>
          <a:lstStyle/>
          <a:p>
            <a:fld id="{ACFC1DCA-F001-4CBB-BADB-46010F3411E1}" type="slidenum">
              <a:rPr lang="fr-CH" smtClean="0"/>
              <a:t>‹#›</a:t>
            </a:fld>
            <a:endParaRPr lang="fr-CH"/>
          </a:p>
        </p:txBody>
      </p:sp>
    </p:spTree>
    <p:extLst>
      <p:ext uri="{BB962C8B-B14F-4D97-AF65-F5344CB8AC3E}">
        <p14:creationId xmlns:p14="http://schemas.microsoft.com/office/powerpoint/2010/main" val="50459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4774-7617-1ADC-BB4D-B317DD727AED}"/>
              </a:ext>
            </a:extLst>
          </p:cNvPr>
          <p:cNvSpPr>
            <a:spLocks noGrp="1"/>
          </p:cNvSpPr>
          <p:nvPr>
            <p:ph type="title"/>
          </p:nvPr>
        </p:nvSpPr>
        <p:spPr/>
        <p:txBody>
          <a:bodyPr/>
          <a:lstStyle/>
          <a:p>
            <a:r>
              <a:rPr lang="en-US"/>
              <a:t>Click to edit Master title style</a:t>
            </a:r>
            <a:endParaRPr lang="fr-CH"/>
          </a:p>
        </p:txBody>
      </p:sp>
      <p:sp>
        <p:nvSpPr>
          <p:cNvPr id="3" name="Date Placeholder 2">
            <a:extLst>
              <a:ext uri="{FF2B5EF4-FFF2-40B4-BE49-F238E27FC236}">
                <a16:creationId xmlns:a16="http://schemas.microsoft.com/office/drawing/2014/main" id="{D4DC3816-7250-15F5-C0B8-E6092FD2B716}"/>
              </a:ext>
            </a:extLst>
          </p:cNvPr>
          <p:cNvSpPr>
            <a:spLocks noGrp="1"/>
          </p:cNvSpPr>
          <p:nvPr>
            <p:ph type="dt" sz="half" idx="10"/>
          </p:nvPr>
        </p:nvSpPr>
        <p:spPr/>
        <p:txBody>
          <a:bodyPr/>
          <a:lstStyle/>
          <a:p>
            <a:fld id="{7A7C0687-2FD3-4A01-9E54-EC87F5199D11}" type="datetimeFigureOut">
              <a:rPr lang="fr-CH" smtClean="0"/>
              <a:t>04.12.2025</a:t>
            </a:fld>
            <a:endParaRPr lang="fr-CH"/>
          </a:p>
        </p:txBody>
      </p:sp>
      <p:sp>
        <p:nvSpPr>
          <p:cNvPr id="4" name="Footer Placeholder 3">
            <a:extLst>
              <a:ext uri="{FF2B5EF4-FFF2-40B4-BE49-F238E27FC236}">
                <a16:creationId xmlns:a16="http://schemas.microsoft.com/office/drawing/2014/main" id="{9F93F601-C802-680A-8A73-C81A9EC3E2D1}"/>
              </a:ext>
            </a:extLst>
          </p:cNvPr>
          <p:cNvSpPr>
            <a:spLocks noGrp="1"/>
          </p:cNvSpPr>
          <p:nvPr>
            <p:ph type="ftr" sz="quarter" idx="11"/>
          </p:nvPr>
        </p:nvSpPr>
        <p:spPr/>
        <p:txBody>
          <a:bodyPr/>
          <a:lstStyle/>
          <a:p>
            <a:endParaRPr lang="fr-CH"/>
          </a:p>
        </p:txBody>
      </p:sp>
      <p:sp>
        <p:nvSpPr>
          <p:cNvPr id="5" name="Slide Number Placeholder 4">
            <a:extLst>
              <a:ext uri="{FF2B5EF4-FFF2-40B4-BE49-F238E27FC236}">
                <a16:creationId xmlns:a16="http://schemas.microsoft.com/office/drawing/2014/main" id="{A9B73C9F-717E-6DBB-53EC-FCC370C9704D}"/>
              </a:ext>
            </a:extLst>
          </p:cNvPr>
          <p:cNvSpPr>
            <a:spLocks noGrp="1"/>
          </p:cNvSpPr>
          <p:nvPr>
            <p:ph type="sldNum" sz="quarter" idx="12"/>
          </p:nvPr>
        </p:nvSpPr>
        <p:spPr/>
        <p:txBody>
          <a:bodyPr/>
          <a:lstStyle/>
          <a:p>
            <a:fld id="{ACFC1DCA-F001-4CBB-BADB-46010F3411E1}" type="slidenum">
              <a:rPr lang="fr-CH" smtClean="0"/>
              <a:t>‹#›</a:t>
            </a:fld>
            <a:endParaRPr lang="fr-CH"/>
          </a:p>
        </p:txBody>
      </p:sp>
    </p:spTree>
    <p:extLst>
      <p:ext uri="{BB962C8B-B14F-4D97-AF65-F5344CB8AC3E}">
        <p14:creationId xmlns:p14="http://schemas.microsoft.com/office/powerpoint/2010/main" val="80698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B33A0C-1B57-A698-D5CB-9E8DE7525020}"/>
              </a:ext>
            </a:extLst>
          </p:cNvPr>
          <p:cNvSpPr>
            <a:spLocks noGrp="1"/>
          </p:cNvSpPr>
          <p:nvPr>
            <p:ph type="dt" sz="half" idx="10"/>
          </p:nvPr>
        </p:nvSpPr>
        <p:spPr/>
        <p:txBody>
          <a:bodyPr/>
          <a:lstStyle/>
          <a:p>
            <a:fld id="{7A7C0687-2FD3-4A01-9E54-EC87F5199D11}" type="datetimeFigureOut">
              <a:rPr lang="fr-CH" smtClean="0"/>
              <a:t>04.12.2025</a:t>
            </a:fld>
            <a:endParaRPr lang="fr-CH"/>
          </a:p>
        </p:txBody>
      </p:sp>
      <p:sp>
        <p:nvSpPr>
          <p:cNvPr id="3" name="Footer Placeholder 2">
            <a:extLst>
              <a:ext uri="{FF2B5EF4-FFF2-40B4-BE49-F238E27FC236}">
                <a16:creationId xmlns:a16="http://schemas.microsoft.com/office/drawing/2014/main" id="{CEB7B295-B143-EA44-C657-3535626906D9}"/>
              </a:ext>
            </a:extLst>
          </p:cNvPr>
          <p:cNvSpPr>
            <a:spLocks noGrp="1"/>
          </p:cNvSpPr>
          <p:nvPr>
            <p:ph type="ftr" sz="quarter" idx="11"/>
          </p:nvPr>
        </p:nvSpPr>
        <p:spPr/>
        <p:txBody>
          <a:bodyPr/>
          <a:lstStyle/>
          <a:p>
            <a:endParaRPr lang="fr-CH"/>
          </a:p>
        </p:txBody>
      </p:sp>
      <p:sp>
        <p:nvSpPr>
          <p:cNvPr id="4" name="Slide Number Placeholder 3">
            <a:extLst>
              <a:ext uri="{FF2B5EF4-FFF2-40B4-BE49-F238E27FC236}">
                <a16:creationId xmlns:a16="http://schemas.microsoft.com/office/drawing/2014/main" id="{A7CCB7C1-949D-7359-6043-B647C3B94A65}"/>
              </a:ext>
            </a:extLst>
          </p:cNvPr>
          <p:cNvSpPr>
            <a:spLocks noGrp="1"/>
          </p:cNvSpPr>
          <p:nvPr>
            <p:ph type="sldNum" sz="quarter" idx="12"/>
          </p:nvPr>
        </p:nvSpPr>
        <p:spPr/>
        <p:txBody>
          <a:bodyPr/>
          <a:lstStyle/>
          <a:p>
            <a:fld id="{ACFC1DCA-F001-4CBB-BADB-46010F3411E1}" type="slidenum">
              <a:rPr lang="fr-CH" smtClean="0"/>
              <a:t>‹#›</a:t>
            </a:fld>
            <a:endParaRPr lang="fr-CH"/>
          </a:p>
        </p:txBody>
      </p:sp>
    </p:spTree>
    <p:extLst>
      <p:ext uri="{BB962C8B-B14F-4D97-AF65-F5344CB8AC3E}">
        <p14:creationId xmlns:p14="http://schemas.microsoft.com/office/powerpoint/2010/main" val="40063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E835-06E3-8CCC-8484-787008C9B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a:extLst>
              <a:ext uri="{FF2B5EF4-FFF2-40B4-BE49-F238E27FC236}">
                <a16:creationId xmlns:a16="http://schemas.microsoft.com/office/drawing/2014/main" id="{3E55E6FE-8499-8031-C16F-FDAD63146C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a:extLst>
              <a:ext uri="{FF2B5EF4-FFF2-40B4-BE49-F238E27FC236}">
                <a16:creationId xmlns:a16="http://schemas.microsoft.com/office/drawing/2014/main" id="{10968D00-C8C1-3EBB-1127-6816B2FB5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5D570-4EE7-09FD-CE02-1DF4E26C7E25}"/>
              </a:ext>
            </a:extLst>
          </p:cNvPr>
          <p:cNvSpPr>
            <a:spLocks noGrp="1"/>
          </p:cNvSpPr>
          <p:nvPr>
            <p:ph type="dt" sz="half" idx="10"/>
          </p:nvPr>
        </p:nvSpPr>
        <p:spPr/>
        <p:txBody>
          <a:bodyPr/>
          <a:lstStyle/>
          <a:p>
            <a:fld id="{7A7C0687-2FD3-4A01-9E54-EC87F5199D11}" type="datetimeFigureOut">
              <a:rPr lang="fr-CH" smtClean="0"/>
              <a:t>04.12.2025</a:t>
            </a:fld>
            <a:endParaRPr lang="fr-CH"/>
          </a:p>
        </p:txBody>
      </p:sp>
      <p:sp>
        <p:nvSpPr>
          <p:cNvPr id="6" name="Footer Placeholder 5">
            <a:extLst>
              <a:ext uri="{FF2B5EF4-FFF2-40B4-BE49-F238E27FC236}">
                <a16:creationId xmlns:a16="http://schemas.microsoft.com/office/drawing/2014/main" id="{FC4579B8-145B-749D-E419-957F4BE01291}"/>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A49EE356-1F6F-B90B-2099-A2111E75BE2B}"/>
              </a:ext>
            </a:extLst>
          </p:cNvPr>
          <p:cNvSpPr>
            <a:spLocks noGrp="1"/>
          </p:cNvSpPr>
          <p:nvPr>
            <p:ph type="sldNum" sz="quarter" idx="12"/>
          </p:nvPr>
        </p:nvSpPr>
        <p:spPr/>
        <p:txBody>
          <a:bodyPr/>
          <a:lstStyle/>
          <a:p>
            <a:fld id="{ACFC1DCA-F001-4CBB-BADB-46010F3411E1}" type="slidenum">
              <a:rPr lang="fr-CH" smtClean="0"/>
              <a:t>‹#›</a:t>
            </a:fld>
            <a:endParaRPr lang="fr-CH"/>
          </a:p>
        </p:txBody>
      </p:sp>
    </p:spTree>
    <p:extLst>
      <p:ext uri="{BB962C8B-B14F-4D97-AF65-F5344CB8AC3E}">
        <p14:creationId xmlns:p14="http://schemas.microsoft.com/office/powerpoint/2010/main" val="402047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9AEC9-D8C5-4686-2E3F-E68E83112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a:extLst>
              <a:ext uri="{FF2B5EF4-FFF2-40B4-BE49-F238E27FC236}">
                <a16:creationId xmlns:a16="http://schemas.microsoft.com/office/drawing/2014/main" id="{D4F6F67F-346F-5BD6-5B21-EA2C0BFEE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a:extLst>
              <a:ext uri="{FF2B5EF4-FFF2-40B4-BE49-F238E27FC236}">
                <a16:creationId xmlns:a16="http://schemas.microsoft.com/office/drawing/2014/main" id="{DCCED3C9-752A-558A-64DE-CB8EB2DB4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7F0977-93B9-E5B2-DD90-978DB11B9AFF}"/>
              </a:ext>
            </a:extLst>
          </p:cNvPr>
          <p:cNvSpPr>
            <a:spLocks noGrp="1"/>
          </p:cNvSpPr>
          <p:nvPr>
            <p:ph type="dt" sz="half" idx="10"/>
          </p:nvPr>
        </p:nvSpPr>
        <p:spPr/>
        <p:txBody>
          <a:bodyPr/>
          <a:lstStyle/>
          <a:p>
            <a:fld id="{7A7C0687-2FD3-4A01-9E54-EC87F5199D11}" type="datetimeFigureOut">
              <a:rPr lang="fr-CH" smtClean="0"/>
              <a:t>04.12.2025</a:t>
            </a:fld>
            <a:endParaRPr lang="fr-CH"/>
          </a:p>
        </p:txBody>
      </p:sp>
      <p:sp>
        <p:nvSpPr>
          <p:cNvPr id="6" name="Footer Placeholder 5">
            <a:extLst>
              <a:ext uri="{FF2B5EF4-FFF2-40B4-BE49-F238E27FC236}">
                <a16:creationId xmlns:a16="http://schemas.microsoft.com/office/drawing/2014/main" id="{24C685DF-19EE-4675-20E7-865BA65F61FE}"/>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622DDC98-569D-D4B4-8DFD-7C779163B591}"/>
              </a:ext>
            </a:extLst>
          </p:cNvPr>
          <p:cNvSpPr>
            <a:spLocks noGrp="1"/>
          </p:cNvSpPr>
          <p:nvPr>
            <p:ph type="sldNum" sz="quarter" idx="12"/>
          </p:nvPr>
        </p:nvSpPr>
        <p:spPr/>
        <p:txBody>
          <a:bodyPr/>
          <a:lstStyle/>
          <a:p>
            <a:fld id="{ACFC1DCA-F001-4CBB-BADB-46010F3411E1}" type="slidenum">
              <a:rPr lang="fr-CH" smtClean="0"/>
              <a:t>‹#›</a:t>
            </a:fld>
            <a:endParaRPr lang="fr-CH"/>
          </a:p>
        </p:txBody>
      </p:sp>
    </p:spTree>
    <p:extLst>
      <p:ext uri="{BB962C8B-B14F-4D97-AF65-F5344CB8AC3E}">
        <p14:creationId xmlns:p14="http://schemas.microsoft.com/office/powerpoint/2010/main" val="209523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11420-EF91-C4E3-E435-84B73D7762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a:extLst>
              <a:ext uri="{FF2B5EF4-FFF2-40B4-BE49-F238E27FC236}">
                <a16:creationId xmlns:a16="http://schemas.microsoft.com/office/drawing/2014/main" id="{9F7F1597-DC50-00D4-3D0E-D33F8B737A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41E6B397-6EAD-9F60-5AF2-F573712E5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7C0687-2FD3-4A01-9E54-EC87F5199D11}" type="datetimeFigureOut">
              <a:rPr lang="fr-CH" smtClean="0"/>
              <a:t>04.12.2025</a:t>
            </a:fld>
            <a:endParaRPr lang="fr-CH"/>
          </a:p>
        </p:txBody>
      </p:sp>
      <p:sp>
        <p:nvSpPr>
          <p:cNvPr id="5" name="Footer Placeholder 4">
            <a:extLst>
              <a:ext uri="{FF2B5EF4-FFF2-40B4-BE49-F238E27FC236}">
                <a16:creationId xmlns:a16="http://schemas.microsoft.com/office/drawing/2014/main" id="{40A04832-4DDB-1E58-71DC-A032C6986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H"/>
          </a:p>
        </p:txBody>
      </p:sp>
      <p:sp>
        <p:nvSpPr>
          <p:cNvPr id="6" name="Slide Number Placeholder 5">
            <a:extLst>
              <a:ext uri="{FF2B5EF4-FFF2-40B4-BE49-F238E27FC236}">
                <a16:creationId xmlns:a16="http://schemas.microsoft.com/office/drawing/2014/main" id="{FA2685A3-8D1F-1A7D-499B-38D8F92B6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FC1DCA-F001-4CBB-BADB-46010F3411E1}" type="slidenum">
              <a:rPr lang="fr-CH" smtClean="0"/>
              <a:t>‹#›</a:t>
            </a:fld>
            <a:endParaRPr lang="fr-CH"/>
          </a:p>
        </p:txBody>
      </p:sp>
    </p:spTree>
    <p:extLst>
      <p:ext uri="{BB962C8B-B14F-4D97-AF65-F5344CB8AC3E}">
        <p14:creationId xmlns:p14="http://schemas.microsoft.com/office/powerpoint/2010/main" val="1897118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cepr.org/voxeu/columns/asymmetric-oil-fuel-conflict" TargetMode="External"/><Relationship Id="rId3" Type="http://schemas.openxmlformats.org/officeDocument/2006/relationships/hyperlink" Target="https://papers.ssrn.com/sol3/papers.cfm?abstract_id=4929189" TargetMode="External"/><Relationship Id="rId7" Type="http://schemas.openxmlformats.org/officeDocument/2006/relationships/hyperlink" Target="https://ferdi.fr/en/publications/d4de0447-1e04-41bf-8387-55c0d1ebf412" TargetMode="External"/><Relationship Id="rId2" Type="http://schemas.openxmlformats.org/officeDocument/2006/relationships/hyperlink" Target="https://www.google.com/search?q=Closing+in+on+harmonizing+Rules+of+Origin+for+AfCFTA%3A+anatomy+of+reconciliations+and+remaining+challenges+&amp;sca_esv=80cf78a8a12ad65b&amp;hl=fr&amp;source=hp&amp;ei=3ykxaa7qEI-6hbIPn7W20QM&amp;iflsig=AOw8s4IAAAAAaTE37y0k1iRGAhHuoNSa-tkahCAgixnp&amp;ved=0ahUKEwju1azppqORAxUPXUEAHZ-aLToQ4dUDCA4&amp;uact=5&amp;oq=Closing+in+on+harmonizing+Rules+of+Origin+for+AfCFTA%3A+anatomy+of+reconciliations+and+remaining+challenges+&amp;gs_lp=Egdnd3Mtd2l6ImpDbG9zaW5nIGluIG9uIGhhcm1vbml6aW5nIFJ1bGVzIG9mIE9yaWdpbiBmb3IgQWZDRlRBOiBhbmF0b215IG9mIHJlY29uY2lsaWF0aW9ucyBhbmQgcmVtYWluaW5nIGNoYWxsZW5nZXMgSOMXUOkLWOkLcAF4AJABAJgBAKABAKoBALgBA8gBAPgBAvgBAZgCAKACAKgCAJgDBvEFbJjErsjWdeKSBwCgBwCyBwC4BwDCBwDIBwA&amp;sclient=gws-wiz&amp;sei=Wy4xacbtG5Oyi-gPsomA-Qg" TargetMode="External"/><Relationship Id="rId1" Type="http://schemas.openxmlformats.org/officeDocument/2006/relationships/slideLayout" Target="../slideLayouts/slideLayout6.xml"/><Relationship Id="rId6" Type="http://schemas.openxmlformats.org/officeDocument/2006/relationships/hyperlink" Target="https://doi.org/10.1007/s10290-024-00574-0" TargetMode="External"/><Relationship Id="rId5" Type="http://schemas.openxmlformats.org/officeDocument/2006/relationships/hyperlink" Target="https://www.wider.unu.edu/publication/regional-integration-africa-0" TargetMode="External"/><Relationship Id="rId4" Type="http://schemas.openxmlformats.org/officeDocument/2006/relationships/hyperlink" Target="https://www.sciencedirect.com/science/article/abs/pii/S0022199614000543" TargetMode="External"/><Relationship Id="rId9" Type="http://schemas.openxmlformats.org/officeDocument/2006/relationships/hyperlink" Target="https://www.freit.org/WorkingPapers/Papers/TradePolicyGeneral/FREIT1749.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wto.org/english/tratop_e/roi_e/preference_utilization_190521_e.htm" TargetMode="External"/><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2619-A2F1-A02A-C06C-51E11A7B11CF}"/>
              </a:ext>
            </a:extLst>
          </p:cNvPr>
          <p:cNvSpPr>
            <a:spLocks noGrp="1"/>
          </p:cNvSpPr>
          <p:nvPr>
            <p:ph type="ctrTitle"/>
          </p:nvPr>
        </p:nvSpPr>
        <p:spPr>
          <a:xfrm>
            <a:off x="1434353" y="2008096"/>
            <a:ext cx="9144000" cy="2097741"/>
          </a:xfrm>
        </p:spPr>
        <p:txBody>
          <a:bodyPr>
            <a:normAutofit/>
          </a:bodyPr>
          <a:lstStyle/>
          <a:p>
            <a:r>
              <a:rPr lang="en-CH" sz="4400" dirty="0"/>
              <a:t>The Long Road to African Integration</a:t>
            </a:r>
            <a:br>
              <a:rPr lang="en-CH" sz="4400" dirty="0"/>
            </a:br>
            <a:r>
              <a:rPr lang="en-CH" sz="3200" dirty="0"/>
              <a:t>Remarks</a:t>
            </a:r>
            <a:br>
              <a:rPr lang="en-CH" sz="4400" dirty="0"/>
            </a:br>
            <a:endParaRPr lang="fr-CH" sz="4400" dirty="0"/>
          </a:p>
        </p:txBody>
      </p:sp>
      <p:sp>
        <p:nvSpPr>
          <p:cNvPr id="3" name="Subtitle 2">
            <a:extLst>
              <a:ext uri="{FF2B5EF4-FFF2-40B4-BE49-F238E27FC236}">
                <a16:creationId xmlns:a16="http://schemas.microsoft.com/office/drawing/2014/main" id="{EA05FB44-4267-DF73-CD33-7815E5A27537}"/>
              </a:ext>
            </a:extLst>
          </p:cNvPr>
          <p:cNvSpPr>
            <a:spLocks noGrp="1"/>
          </p:cNvSpPr>
          <p:nvPr>
            <p:ph type="subTitle" idx="1"/>
          </p:nvPr>
        </p:nvSpPr>
        <p:spPr>
          <a:xfrm>
            <a:off x="1524000" y="4507475"/>
            <a:ext cx="9144000" cy="565387"/>
          </a:xfrm>
        </p:spPr>
        <p:txBody>
          <a:bodyPr/>
          <a:lstStyle/>
          <a:p>
            <a:r>
              <a:rPr lang="en-CH" dirty="0"/>
              <a:t>Jaime de Melo</a:t>
            </a:r>
            <a:endParaRPr lang="fr-CH" dirty="0"/>
          </a:p>
        </p:txBody>
      </p:sp>
      <p:pic>
        <p:nvPicPr>
          <p:cNvPr id="4" name="Picture 3">
            <a:extLst>
              <a:ext uri="{FF2B5EF4-FFF2-40B4-BE49-F238E27FC236}">
                <a16:creationId xmlns:a16="http://schemas.microsoft.com/office/drawing/2014/main" id="{8F470043-23F6-07DD-E62A-117DD32DA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70" y="160572"/>
            <a:ext cx="2036579" cy="152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blue and white logo&#10;&#10;AI-generated content may be incorrect.">
            <a:extLst>
              <a:ext uri="{FF2B5EF4-FFF2-40B4-BE49-F238E27FC236}">
                <a16:creationId xmlns:a16="http://schemas.microsoft.com/office/drawing/2014/main" id="{E673BB1B-17CE-BEF4-6CBF-E23157D68097}"/>
              </a:ext>
            </a:extLst>
          </p:cNvPr>
          <p:cNvPicPr>
            <a:picLocks noChangeAspect="1"/>
          </p:cNvPicPr>
          <p:nvPr/>
        </p:nvPicPr>
        <p:blipFill>
          <a:blip r:embed="rId3"/>
          <a:stretch>
            <a:fillRect/>
          </a:stretch>
        </p:blipFill>
        <p:spPr>
          <a:xfrm>
            <a:off x="10221016" y="101549"/>
            <a:ext cx="1791053" cy="1683590"/>
          </a:xfrm>
          <a:prstGeom prst="rect">
            <a:avLst/>
          </a:prstGeom>
        </p:spPr>
      </p:pic>
      <p:sp>
        <p:nvSpPr>
          <p:cNvPr id="6" name="TextBox 5">
            <a:extLst>
              <a:ext uri="{FF2B5EF4-FFF2-40B4-BE49-F238E27FC236}">
                <a16:creationId xmlns:a16="http://schemas.microsoft.com/office/drawing/2014/main" id="{24094902-04AE-C081-A9D8-F98A2F9501D7}"/>
              </a:ext>
            </a:extLst>
          </p:cNvPr>
          <p:cNvSpPr txBox="1"/>
          <p:nvPr/>
        </p:nvSpPr>
        <p:spPr>
          <a:xfrm>
            <a:off x="7745506" y="6266330"/>
            <a:ext cx="4007224" cy="369332"/>
          </a:xfrm>
          <a:prstGeom prst="rect">
            <a:avLst/>
          </a:prstGeom>
          <a:noFill/>
        </p:spPr>
        <p:txBody>
          <a:bodyPr wrap="square" rtlCol="0">
            <a:spAutoFit/>
          </a:bodyPr>
          <a:lstStyle/>
          <a:p>
            <a:pPr algn="r"/>
            <a:r>
              <a:rPr lang="en-US" dirty="0"/>
              <a:t> </a:t>
            </a:r>
            <a:r>
              <a:rPr lang="en-US" b="1" dirty="0"/>
              <a:t>E</a:t>
            </a:r>
            <a:r>
              <a:rPr lang="en-CH" b="1" dirty="0"/>
              <a:t>CIC 2025, </a:t>
            </a:r>
            <a:r>
              <a:rPr lang="en-CH" dirty="0"/>
              <a:t>UOM, December 3-4 2025</a:t>
            </a:r>
            <a:endParaRPr lang="fr-CH" dirty="0"/>
          </a:p>
        </p:txBody>
      </p:sp>
    </p:spTree>
    <p:extLst>
      <p:ext uri="{BB962C8B-B14F-4D97-AF65-F5344CB8AC3E}">
        <p14:creationId xmlns:p14="http://schemas.microsoft.com/office/powerpoint/2010/main" val="125084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624-E0AF-8688-1586-A3409F6BE613}"/>
              </a:ext>
            </a:extLst>
          </p:cNvPr>
          <p:cNvSpPr>
            <a:spLocks noGrp="1"/>
          </p:cNvSpPr>
          <p:nvPr>
            <p:ph type="title"/>
          </p:nvPr>
        </p:nvSpPr>
        <p:spPr>
          <a:xfrm>
            <a:off x="2062066" y="2332701"/>
            <a:ext cx="2205134" cy="1910443"/>
          </a:xfrm>
          <a:noFill/>
        </p:spPr>
        <p:txBody>
          <a:bodyPr anchor="ctr">
            <a:normAutofit fontScale="90000"/>
          </a:bodyPr>
          <a:lstStyle/>
          <a:p>
            <a:pPr algn="ctr"/>
            <a:r>
              <a:rPr lang="en-CH" sz="1875" dirty="0">
                <a:solidFill>
                  <a:srgbClr val="FFFFFF"/>
                </a:solidFill>
              </a:rPr>
              <a:t>Intra-Africa trade costs are huge!</a:t>
            </a:r>
            <a:br>
              <a:rPr lang="en-CH" sz="1875" dirty="0">
                <a:solidFill>
                  <a:srgbClr val="FFFFFF"/>
                </a:solidFill>
              </a:rPr>
            </a:br>
            <a:r>
              <a:rPr lang="en-US" sz="1875" dirty="0">
                <a:solidFill>
                  <a:srgbClr val="FFFFFF"/>
                </a:solidFill>
              </a:rPr>
              <a:t>Heatmap of REC exports: Intra-and between</a:t>
            </a:r>
            <a:r>
              <a:rPr lang="en-CH" sz="1875" dirty="0">
                <a:solidFill>
                  <a:srgbClr val="FFFFFF"/>
                </a:solidFill>
              </a:rPr>
              <a:t>-REC</a:t>
            </a:r>
            <a:r>
              <a:rPr lang="en-US" sz="1875" dirty="0">
                <a:solidFill>
                  <a:srgbClr val="FFFFFF"/>
                </a:solidFill>
              </a:rPr>
              <a:t> as percentage of GDP</a:t>
            </a:r>
            <a:br>
              <a:rPr lang="fr-CH" sz="1875" dirty="0">
                <a:solidFill>
                  <a:srgbClr val="FFFFFF"/>
                </a:solidFill>
              </a:rPr>
            </a:br>
            <a:r>
              <a:rPr lang="en-US" sz="1875" dirty="0">
                <a:solidFill>
                  <a:srgbClr val="FFFFFF"/>
                </a:solidFill>
              </a:rPr>
              <a:t>(Average 2010-2022)</a:t>
            </a:r>
            <a:br>
              <a:rPr lang="fr-CH" sz="1875" dirty="0">
                <a:solidFill>
                  <a:srgbClr val="FFFFFF"/>
                </a:solidFill>
              </a:rPr>
            </a:br>
            <a:endParaRPr lang="fr-CH" sz="1875" dirty="0">
              <a:solidFill>
                <a:srgbClr val="FFFFFF"/>
              </a:solidFill>
            </a:endParaRPr>
          </a:p>
        </p:txBody>
      </p:sp>
      <p:pic>
        <p:nvPicPr>
          <p:cNvPr id="3" name="Picture 2" descr="A chart of numbers and symbols&#10;&#10;Description automatically generated with medium confidence">
            <a:extLst>
              <a:ext uri="{FF2B5EF4-FFF2-40B4-BE49-F238E27FC236}">
                <a16:creationId xmlns:a16="http://schemas.microsoft.com/office/drawing/2014/main" id="{96821396-01CD-DF1A-0DA1-DE6FB36FC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26691"/>
            <a:ext cx="4769224" cy="3660379"/>
          </a:xfrm>
          <a:prstGeom prst="rect">
            <a:avLst/>
          </a:prstGeom>
        </p:spPr>
      </p:pic>
      <p:sp>
        <p:nvSpPr>
          <p:cNvPr id="4" name="TextBox 3">
            <a:extLst>
              <a:ext uri="{FF2B5EF4-FFF2-40B4-BE49-F238E27FC236}">
                <a16:creationId xmlns:a16="http://schemas.microsoft.com/office/drawing/2014/main" id="{D1F845E7-C4CF-1222-F2F0-A7AE8F75C4DF}"/>
              </a:ext>
            </a:extLst>
          </p:cNvPr>
          <p:cNvSpPr txBox="1"/>
          <p:nvPr/>
        </p:nvSpPr>
        <p:spPr>
          <a:xfrm>
            <a:off x="573926" y="5359607"/>
            <a:ext cx="10981580" cy="1131079"/>
          </a:xfrm>
          <a:prstGeom prst="rect">
            <a:avLst/>
          </a:prstGeom>
          <a:noFill/>
        </p:spPr>
        <p:txBody>
          <a:bodyPr wrap="square" rtlCol="0">
            <a:spAutoFit/>
          </a:bodyPr>
          <a:lstStyle/>
          <a:p>
            <a:r>
              <a:rPr lang="en-US" sz="1350" dirty="0"/>
              <a:t>Notes: </a:t>
            </a:r>
            <a:r>
              <a:rPr lang="en-CH" sz="1350" dirty="0"/>
              <a:t> REC (Regional Economic Community). </a:t>
            </a:r>
            <a:r>
              <a:rPr lang="en-US" sz="1350" dirty="0"/>
              <a:t>RECs are defined to exclude multiple membership</a:t>
            </a:r>
            <a:r>
              <a:rPr lang="en-CH" sz="1350" dirty="0"/>
              <a:t>.</a:t>
            </a:r>
            <a:r>
              <a:rPr lang="en-US" sz="1350" dirty="0"/>
              <a:t> </a:t>
            </a:r>
            <a:endParaRPr lang="en-CH" sz="1350" dirty="0"/>
          </a:p>
          <a:p>
            <a:pPr marL="285750" indent="-285750">
              <a:buFont typeface="Arial" panose="020B0604020202020204" pitchFamily="34" charset="0"/>
              <a:buChar char="•"/>
            </a:pPr>
            <a:r>
              <a:rPr lang="en-US" sz="1350" dirty="0"/>
              <a:t>EAC countries export on average 2.3% of GDP to other EAC members and 6.8% to Rest-of-the-world (ROW)</a:t>
            </a:r>
            <a:r>
              <a:rPr lang="en-CH" sz="1350" dirty="0"/>
              <a:t> and less than 1% to other </a:t>
            </a:r>
            <a:r>
              <a:rPr lang="en-CH" sz="1350" dirty="0" err="1"/>
              <a:t>RECs</a:t>
            </a:r>
            <a:r>
              <a:rPr lang="en-CH" sz="1350" dirty="0"/>
              <a:t> !</a:t>
            </a:r>
            <a:r>
              <a:rPr lang="en-US" sz="1350" dirty="0"/>
              <a:t>.</a:t>
            </a:r>
            <a:r>
              <a:rPr lang="en-CH" sz="1350" dirty="0"/>
              <a:t> </a:t>
            </a:r>
          </a:p>
          <a:p>
            <a:pPr marL="285750" indent="-285750">
              <a:buFont typeface="Arial" panose="020B0604020202020204" pitchFamily="34" charset="0"/>
              <a:buChar char="•"/>
            </a:pPr>
            <a:r>
              <a:rPr lang="en-CH" sz="1350" dirty="0"/>
              <a:t>Mold (2022) gives corrected estimates showing that intra- African is under-estimated by perhaps 30%-50% because of informal trade and other under-reporting</a:t>
            </a:r>
          </a:p>
          <a:p>
            <a:pPr marL="285750" indent="-285750">
              <a:buFont typeface="Arial" panose="020B0604020202020204" pitchFamily="34" charset="0"/>
              <a:buChar char="•"/>
            </a:pPr>
            <a:r>
              <a:rPr lang="en-CH" sz="1350" dirty="0"/>
              <a:t>Yet, East-West and North-South trade is very low</a:t>
            </a:r>
          </a:p>
        </p:txBody>
      </p:sp>
      <p:sp>
        <p:nvSpPr>
          <p:cNvPr id="6" name="TextBox 5">
            <a:extLst>
              <a:ext uri="{FF2B5EF4-FFF2-40B4-BE49-F238E27FC236}">
                <a16:creationId xmlns:a16="http://schemas.microsoft.com/office/drawing/2014/main" id="{7A8E3A03-C5A6-6BCE-93E6-C23C442B838D}"/>
              </a:ext>
            </a:extLst>
          </p:cNvPr>
          <p:cNvSpPr txBox="1"/>
          <p:nvPr/>
        </p:nvSpPr>
        <p:spPr>
          <a:xfrm>
            <a:off x="1174377" y="941652"/>
            <a:ext cx="9870142" cy="646331"/>
          </a:xfrm>
          <a:prstGeom prst="rect">
            <a:avLst/>
          </a:prstGeom>
          <a:noFill/>
        </p:spPr>
        <p:txBody>
          <a:bodyPr wrap="square" rtlCol="0">
            <a:spAutoFit/>
          </a:bodyPr>
          <a:lstStyle/>
          <a:p>
            <a:r>
              <a:rPr lang="en-CH" dirty="0"/>
              <a:t>● Very small markets make trade necessary to realize economies of scale</a:t>
            </a:r>
          </a:p>
          <a:p>
            <a:r>
              <a:rPr lang="en-CH" dirty="0"/>
              <a:t>● Inter-REC trade less than 1% of GDP (except CEMAC and ECOWAS). Average (210-2018)</a:t>
            </a:r>
          </a:p>
        </p:txBody>
      </p:sp>
      <p:sp>
        <p:nvSpPr>
          <p:cNvPr id="7" name="Title 1">
            <a:extLst>
              <a:ext uri="{FF2B5EF4-FFF2-40B4-BE49-F238E27FC236}">
                <a16:creationId xmlns:a16="http://schemas.microsoft.com/office/drawing/2014/main" id="{7E4D3822-EB59-D60E-717B-889108876F2B}"/>
              </a:ext>
            </a:extLst>
          </p:cNvPr>
          <p:cNvSpPr txBox="1">
            <a:spLocks/>
          </p:cNvSpPr>
          <p:nvPr/>
        </p:nvSpPr>
        <p:spPr>
          <a:xfrm>
            <a:off x="1281952" y="448295"/>
            <a:ext cx="8623005" cy="5078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H" sz="2800" dirty="0"/>
              <a:t>Defragment markets across geographical regions</a:t>
            </a:r>
            <a:endParaRPr lang="en-US" sz="2800" dirty="0"/>
          </a:p>
        </p:txBody>
      </p:sp>
      <p:pic>
        <p:nvPicPr>
          <p:cNvPr id="11" name="Picture Placeholder 5" descr="AEO_2019-EN-CHAP3.pdf - Adobe Acrobat Reader (64-bit)">
            <a:extLst>
              <a:ext uri="{FF2B5EF4-FFF2-40B4-BE49-F238E27FC236}">
                <a16:creationId xmlns:a16="http://schemas.microsoft.com/office/drawing/2014/main" id="{8E5CE540-00E2-1842-0555-0A533DB8E3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57835" y="1728665"/>
            <a:ext cx="5038165" cy="3366736"/>
          </a:xfrm>
          <a:prstGeom prst="rect">
            <a:avLst/>
          </a:prstGeom>
        </p:spPr>
      </p:pic>
      <p:sp>
        <p:nvSpPr>
          <p:cNvPr id="5" name="TextBox 4">
            <a:extLst>
              <a:ext uri="{FF2B5EF4-FFF2-40B4-BE49-F238E27FC236}">
                <a16:creationId xmlns:a16="http://schemas.microsoft.com/office/drawing/2014/main" id="{DAC1F303-D338-DAAB-D324-671438CCABA7}"/>
              </a:ext>
            </a:extLst>
          </p:cNvPr>
          <p:cNvSpPr txBox="1"/>
          <p:nvPr/>
        </p:nvSpPr>
        <p:spPr>
          <a:xfrm>
            <a:off x="7064188" y="6517341"/>
            <a:ext cx="4993341" cy="276999"/>
          </a:xfrm>
          <a:prstGeom prst="rect">
            <a:avLst/>
          </a:prstGeom>
          <a:noFill/>
        </p:spPr>
        <p:txBody>
          <a:bodyPr wrap="square" rtlCol="0">
            <a:spAutoFit/>
          </a:bodyPr>
          <a:lstStyle/>
          <a:p>
            <a:pPr algn="r"/>
            <a:r>
              <a:rPr lang="en-US" sz="1200" dirty="0"/>
              <a:t>Source: Krantz and D. </a:t>
            </a:r>
            <a:r>
              <a:rPr lang="en-US" sz="1200" dirty="0" err="1"/>
              <a:t>Beltekian</a:t>
            </a:r>
            <a:r>
              <a:rPr lang="en-US" sz="1200" dirty="0"/>
              <a:t> (2025, figure 4)</a:t>
            </a:r>
            <a:endParaRPr lang="fr-CH" sz="1200" dirty="0"/>
          </a:p>
        </p:txBody>
      </p:sp>
    </p:spTree>
    <p:extLst>
      <p:ext uri="{BB962C8B-B14F-4D97-AF65-F5344CB8AC3E}">
        <p14:creationId xmlns:p14="http://schemas.microsoft.com/office/powerpoint/2010/main" val="63332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938D2-14BB-8D0F-8C6A-C50BA93B7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C602A6-D8E7-97F4-E8BF-7249ABFD90D5}"/>
              </a:ext>
            </a:extLst>
          </p:cNvPr>
          <p:cNvSpPr>
            <a:spLocks noGrp="1"/>
          </p:cNvSpPr>
          <p:nvPr>
            <p:ph type="title"/>
          </p:nvPr>
        </p:nvSpPr>
        <p:spPr>
          <a:xfrm>
            <a:off x="838200" y="2032561"/>
            <a:ext cx="10515600" cy="1325563"/>
          </a:xfrm>
        </p:spPr>
        <p:txBody>
          <a:bodyPr/>
          <a:lstStyle/>
          <a:p>
            <a:pPr algn="ctr"/>
            <a:r>
              <a:rPr lang="en-CH" b="1" i="1" dirty="0"/>
              <a:t>Deliverables for the AFCFTA</a:t>
            </a:r>
            <a:br>
              <a:rPr lang="en-CH" b="1" i="1" dirty="0"/>
            </a:br>
            <a:r>
              <a:rPr lang="en-CH" b="1" i="1" dirty="0"/>
              <a:t>Part III</a:t>
            </a:r>
            <a:endParaRPr lang="fr-CH" dirty="0"/>
          </a:p>
        </p:txBody>
      </p:sp>
    </p:spTree>
    <p:extLst>
      <p:ext uri="{BB962C8B-B14F-4D97-AF65-F5344CB8AC3E}">
        <p14:creationId xmlns:p14="http://schemas.microsoft.com/office/powerpoint/2010/main" val="363320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8963A5-A0AE-5921-07A4-74790F9AA7F2}"/>
              </a:ext>
            </a:extLst>
          </p:cNvPr>
          <p:cNvSpPr txBox="1"/>
          <p:nvPr/>
        </p:nvSpPr>
        <p:spPr>
          <a:xfrm>
            <a:off x="0" y="3981981"/>
            <a:ext cx="12191999" cy="2031325"/>
          </a:xfrm>
          <a:prstGeom prst="rect">
            <a:avLst/>
          </a:prstGeom>
          <a:noFill/>
        </p:spPr>
        <p:txBody>
          <a:bodyPr wrap="square" rtlCol="0">
            <a:spAutoFit/>
          </a:bodyPr>
          <a:lstStyle/>
          <a:p>
            <a:pPr marL="285750" indent="-285750">
              <a:buFont typeface="Wingdings" panose="05000000000000000000" pitchFamily="2" charset="2"/>
              <a:buChar char="§"/>
            </a:pPr>
            <a:r>
              <a:rPr lang="en-CH" dirty="0"/>
              <a:t>Over 1995-2022, Asia region (here excluding China and India) turned towards regional supply chains (“made in Asia”) while Africa’s supply chains grew faster with countries outside the  region (“made elsewhere”).</a:t>
            </a:r>
          </a:p>
          <a:p>
            <a:pPr marL="285750" indent="-285750">
              <a:buFont typeface="Wingdings" panose="05000000000000000000" pitchFamily="2" charset="2"/>
              <a:buChar char="§"/>
            </a:pPr>
            <a:r>
              <a:rPr lang="en-CH" dirty="0"/>
              <a:t>“Made in the world” is coming to an end. Can </a:t>
            </a:r>
            <a:r>
              <a:rPr lang="en-CH" dirty="0" err="1"/>
              <a:t>AfCFTA</a:t>
            </a:r>
            <a:r>
              <a:rPr lang="en-CH" dirty="0"/>
              <a:t> help move towards a “made in Africa”? For this to happen supply chains will have to develop with partners within the region (i.e. African trade partners). Happened in ASEAN but has not yet started in Africa. </a:t>
            </a:r>
          </a:p>
          <a:p>
            <a:pPr marL="285750" indent="-285750">
              <a:buFont typeface="Wingdings" panose="05000000000000000000" pitchFamily="2" charset="2"/>
              <a:buChar char="§"/>
            </a:pPr>
            <a:r>
              <a:rPr lang="en-CH" dirty="0"/>
              <a:t>To reverse trend and move to ‘made in Africa’, reductions in trade barriers to intra-African trade will have to go beyond reducing tariffs to include reduction in </a:t>
            </a:r>
            <a:r>
              <a:rPr lang="en-CH" dirty="0" err="1"/>
              <a:t>NTBs</a:t>
            </a:r>
            <a:r>
              <a:rPr lang="en-CH" dirty="0"/>
              <a:t>, less restrictive Rules of Origin for </a:t>
            </a:r>
            <a:r>
              <a:rPr lang="en-CH" dirty="0" err="1"/>
              <a:t>AfCFTA</a:t>
            </a:r>
            <a:r>
              <a:rPr lang="en-CH" dirty="0"/>
              <a:t> trade and more efficient customs</a:t>
            </a:r>
            <a:endParaRPr lang="fr-CH" dirty="0"/>
          </a:p>
        </p:txBody>
      </p:sp>
      <p:grpSp>
        <p:nvGrpSpPr>
          <p:cNvPr id="7" name="Group 6">
            <a:extLst>
              <a:ext uri="{FF2B5EF4-FFF2-40B4-BE49-F238E27FC236}">
                <a16:creationId xmlns:a16="http://schemas.microsoft.com/office/drawing/2014/main" id="{9436BB69-4EC7-36F1-2E64-965E1BED9136}"/>
              </a:ext>
            </a:extLst>
          </p:cNvPr>
          <p:cNvGrpSpPr/>
          <p:nvPr/>
        </p:nvGrpSpPr>
        <p:grpSpPr>
          <a:xfrm>
            <a:off x="1718899" y="768311"/>
            <a:ext cx="8669530" cy="3242619"/>
            <a:chOff x="194899" y="768310"/>
            <a:chExt cx="8669530" cy="3242619"/>
          </a:xfrm>
        </p:grpSpPr>
        <p:pic>
          <p:nvPicPr>
            <p:cNvPr id="3" name="Graphique 2">
              <a:extLst>
                <a:ext uri="{FF2B5EF4-FFF2-40B4-BE49-F238E27FC236}">
                  <a16:creationId xmlns:a16="http://schemas.microsoft.com/office/drawing/2014/main" id="{5D539C25-D0F9-C7D1-5FC2-CDBEB59592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0500" y="768310"/>
              <a:ext cx="4863929" cy="3242619"/>
            </a:xfrm>
            <a:prstGeom prst="rect">
              <a:avLst/>
            </a:prstGeom>
          </p:spPr>
        </p:pic>
        <p:pic>
          <p:nvPicPr>
            <p:cNvPr id="6" name="Picture 5" descr="A graph of different colored lines&#10;&#10;AI-generated content may be incorrect.">
              <a:extLst>
                <a:ext uri="{FF2B5EF4-FFF2-40B4-BE49-F238E27FC236}">
                  <a16:creationId xmlns:a16="http://schemas.microsoft.com/office/drawing/2014/main" id="{A19383AB-3244-E8BE-B454-89D7D0C12F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899" y="882849"/>
              <a:ext cx="3720612" cy="2846767"/>
            </a:xfrm>
            <a:prstGeom prst="rect">
              <a:avLst/>
            </a:prstGeom>
          </p:spPr>
        </p:pic>
        <p:sp>
          <p:nvSpPr>
            <p:cNvPr id="4" name="Arrow: Left 3">
              <a:extLst>
                <a:ext uri="{FF2B5EF4-FFF2-40B4-BE49-F238E27FC236}">
                  <a16:creationId xmlns:a16="http://schemas.microsoft.com/office/drawing/2014/main" id="{D5C87C7B-04AD-173A-4B48-3F193F61B7D9}"/>
                </a:ext>
              </a:extLst>
            </p:cNvPr>
            <p:cNvSpPr/>
            <p:nvPr/>
          </p:nvSpPr>
          <p:spPr>
            <a:xfrm rot="20318120">
              <a:off x="4189535" y="1313341"/>
              <a:ext cx="1129465" cy="6191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sp>
        <p:nvSpPr>
          <p:cNvPr id="8" name="TextBox 7">
            <a:extLst>
              <a:ext uri="{FF2B5EF4-FFF2-40B4-BE49-F238E27FC236}">
                <a16:creationId xmlns:a16="http://schemas.microsoft.com/office/drawing/2014/main" id="{AD5FCA8F-64B9-F95F-EF12-0C27A36AAAD8}"/>
              </a:ext>
            </a:extLst>
          </p:cNvPr>
          <p:cNvSpPr txBox="1"/>
          <p:nvPr/>
        </p:nvSpPr>
        <p:spPr>
          <a:xfrm>
            <a:off x="9430872" y="6236307"/>
            <a:ext cx="2440948" cy="276999"/>
          </a:xfrm>
          <a:prstGeom prst="rect">
            <a:avLst/>
          </a:prstGeom>
          <a:noFill/>
        </p:spPr>
        <p:txBody>
          <a:bodyPr wrap="square" rtlCol="0">
            <a:spAutoFit/>
          </a:bodyPr>
          <a:lstStyle/>
          <a:p>
            <a:pPr algn="r"/>
            <a:r>
              <a:rPr lang="en-CH" sz="1200" dirty="0"/>
              <a:t>Source: Melo and Solleder (2025) </a:t>
            </a:r>
            <a:endParaRPr lang="fr-CH" sz="1200" dirty="0"/>
          </a:p>
        </p:txBody>
      </p:sp>
      <p:sp>
        <p:nvSpPr>
          <p:cNvPr id="11" name="TextBox 10">
            <a:extLst>
              <a:ext uri="{FF2B5EF4-FFF2-40B4-BE49-F238E27FC236}">
                <a16:creationId xmlns:a16="http://schemas.microsoft.com/office/drawing/2014/main" id="{98CCF615-3269-9430-AC09-220BFA3D77DB}"/>
              </a:ext>
            </a:extLst>
          </p:cNvPr>
          <p:cNvSpPr txBox="1"/>
          <p:nvPr/>
        </p:nvSpPr>
        <p:spPr>
          <a:xfrm>
            <a:off x="1210237" y="71718"/>
            <a:ext cx="9959789" cy="523220"/>
          </a:xfrm>
          <a:prstGeom prst="rect">
            <a:avLst/>
          </a:prstGeom>
          <a:noFill/>
        </p:spPr>
        <p:txBody>
          <a:bodyPr wrap="square" rtlCol="0">
            <a:spAutoFit/>
          </a:bodyPr>
          <a:lstStyle/>
          <a:p>
            <a:pPr algn="ctr"/>
            <a:r>
              <a:rPr lang="en-CH" sz="2800" dirty="0"/>
              <a:t>AFCFTA deliverables (I): Contribute towards ‘made in Africa’</a:t>
            </a:r>
            <a:endParaRPr lang="fr-CH" sz="2800" dirty="0"/>
          </a:p>
        </p:txBody>
      </p:sp>
    </p:spTree>
    <p:extLst>
      <p:ext uri="{BB962C8B-B14F-4D97-AF65-F5344CB8AC3E}">
        <p14:creationId xmlns:p14="http://schemas.microsoft.com/office/powerpoint/2010/main" val="278450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EF92-DFC8-4248-BD06-5D781124C41B}"/>
              </a:ext>
            </a:extLst>
          </p:cNvPr>
          <p:cNvSpPr>
            <a:spLocks noGrp="1"/>
          </p:cNvSpPr>
          <p:nvPr>
            <p:ph type="title"/>
          </p:nvPr>
        </p:nvSpPr>
        <p:spPr>
          <a:xfrm>
            <a:off x="463924" y="863881"/>
            <a:ext cx="11376212" cy="346356"/>
          </a:xfrm>
        </p:spPr>
        <p:txBody>
          <a:bodyPr>
            <a:normAutofit fontScale="90000"/>
          </a:bodyPr>
          <a:lstStyle/>
          <a:p>
            <a:pPr algn="ctr"/>
            <a:br>
              <a:rPr lang="en-CH" sz="2800" b="1" dirty="0"/>
            </a:br>
            <a:r>
              <a:rPr lang="en-CH" sz="1400" b="1" dirty="0"/>
              <a:t>(as of 2022 yes is on tariff lines with low preference margins and low R-index. i.e. </a:t>
            </a:r>
            <a:r>
              <a:rPr lang="fr-CH" sz="1400" b="1" dirty="0"/>
              <a:t>L</a:t>
            </a:r>
            <a:r>
              <a:rPr lang="en-CH" sz="1400" b="1" dirty="0"/>
              <a:t>ow restrictiveness)</a:t>
            </a:r>
            <a:br>
              <a:rPr lang="en-CH" sz="1400" b="1" dirty="0"/>
            </a:br>
            <a:endParaRPr lang="fr-CH" sz="2800" b="1" dirty="0"/>
          </a:p>
        </p:txBody>
      </p:sp>
      <p:pic>
        <p:nvPicPr>
          <p:cNvPr id="6" name="Picture 5">
            <a:extLst>
              <a:ext uri="{FF2B5EF4-FFF2-40B4-BE49-F238E27FC236}">
                <a16:creationId xmlns:a16="http://schemas.microsoft.com/office/drawing/2014/main" id="{7149AAE7-9C1F-41EA-9AE3-2010342936B4}"/>
              </a:ext>
            </a:extLst>
          </p:cNvPr>
          <p:cNvPicPr>
            <a:picLocks noChangeAspect="1"/>
          </p:cNvPicPr>
          <p:nvPr/>
        </p:nvPicPr>
        <p:blipFill>
          <a:blip r:embed="rId2"/>
          <a:stretch>
            <a:fillRect/>
          </a:stretch>
        </p:blipFill>
        <p:spPr>
          <a:xfrm>
            <a:off x="838200" y="1196086"/>
            <a:ext cx="10336481" cy="5219667"/>
          </a:xfrm>
          <a:prstGeom prst="rect">
            <a:avLst/>
          </a:prstGeom>
        </p:spPr>
      </p:pic>
      <p:sp>
        <p:nvSpPr>
          <p:cNvPr id="3" name="TextBox 2">
            <a:extLst>
              <a:ext uri="{FF2B5EF4-FFF2-40B4-BE49-F238E27FC236}">
                <a16:creationId xmlns:a16="http://schemas.microsoft.com/office/drawing/2014/main" id="{672A2817-D929-13BB-692A-C77E92C45DBA}"/>
              </a:ext>
            </a:extLst>
          </p:cNvPr>
          <p:cNvSpPr txBox="1"/>
          <p:nvPr/>
        </p:nvSpPr>
        <p:spPr>
          <a:xfrm>
            <a:off x="1" y="313765"/>
            <a:ext cx="12129246" cy="523220"/>
          </a:xfrm>
          <a:prstGeom prst="rect">
            <a:avLst/>
          </a:prstGeom>
          <a:noFill/>
        </p:spPr>
        <p:txBody>
          <a:bodyPr wrap="square" rtlCol="0">
            <a:spAutoFit/>
          </a:bodyPr>
          <a:lstStyle/>
          <a:p>
            <a:pPr algn="ctr"/>
            <a:r>
              <a:rPr lang="en-CH" sz="2800" dirty="0"/>
              <a:t>AFCFTA deliverables (II) : PSR agreed on products with low preference margins</a:t>
            </a:r>
            <a:endParaRPr lang="fr-CH" sz="2800" dirty="0"/>
          </a:p>
        </p:txBody>
      </p:sp>
      <p:sp>
        <p:nvSpPr>
          <p:cNvPr id="4" name="TextBox 3">
            <a:extLst>
              <a:ext uri="{FF2B5EF4-FFF2-40B4-BE49-F238E27FC236}">
                <a16:creationId xmlns:a16="http://schemas.microsoft.com/office/drawing/2014/main" id="{5604277F-B3A7-B0DE-6E01-A0F5E7DF5F56}"/>
              </a:ext>
            </a:extLst>
          </p:cNvPr>
          <p:cNvSpPr txBox="1"/>
          <p:nvPr/>
        </p:nvSpPr>
        <p:spPr>
          <a:xfrm>
            <a:off x="7770157" y="6431287"/>
            <a:ext cx="3982571" cy="276999"/>
          </a:xfrm>
          <a:prstGeom prst="rect">
            <a:avLst/>
          </a:prstGeom>
          <a:noFill/>
        </p:spPr>
        <p:txBody>
          <a:bodyPr wrap="square" rtlCol="0">
            <a:spAutoFit/>
          </a:bodyPr>
          <a:lstStyle/>
          <a:p>
            <a:pPr algn="r"/>
            <a:r>
              <a:rPr lang="en-CH" sz="1200" dirty="0"/>
              <a:t>Source: Gourdon et al. (2022, table 8)</a:t>
            </a:r>
            <a:endParaRPr lang="fr-CH" sz="1200" dirty="0"/>
          </a:p>
        </p:txBody>
      </p:sp>
    </p:spTree>
    <p:extLst>
      <p:ext uri="{BB962C8B-B14F-4D97-AF65-F5344CB8AC3E}">
        <p14:creationId xmlns:p14="http://schemas.microsoft.com/office/powerpoint/2010/main" val="209808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AI-generated content may be incorrect.">
            <a:extLst>
              <a:ext uri="{FF2B5EF4-FFF2-40B4-BE49-F238E27FC236}">
                <a16:creationId xmlns:a16="http://schemas.microsoft.com/office/drawing/2014/main" id="{E8EE3E09-EF3F-F275-CE28-6FFD2C099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767" y="1548769"/>
            <a:ext cx="8378532" cy="4143230"/>
          </a:xfrm>
          <a:prstGeom prst="rect">
            <a:avLst/>
          </a:prstGeom>
        </p:spPr>
      </p:pic>
      <p:sp>
        <p:nvSpPr>
          <p:cNvPr id="2" name="TextBox 1">
            <a:extLst>
              <a:ext uri="{FF2B5EF4-FFF2-40B4-BE49-F238E27FC236}">
                <a16:creationId xmlns:a16="http://schemas.microsoft.com/office/drawing/2014/main" id="{9C8E5493-A765-FA1C-9706-D1264CF837A3}"/>
              </a:ext>
            </a:extLst>
          </p:cNvPr>
          <p:cNvSpPr txBox="1"/>
          <p:nvPr/>
        </p:nvSpPr>
        <p:spPr>
          <a:xfrm>
            <a:off x="457200" y="762635"/>
            <a:ext cx="11501718" cy="646331"/>
          </a:xfrm>
          <a:prstGeom prst="rect">
            <a:avLst/>
          </a:prstGeom>
          <a:noFill/>
        </p:spPr>
        <p:txBody>
          <a:bodyPr wrap="square" rtlCol="0">
            <a:spAutoFit/>
          </a:bodyPr>
          <a:lstStyle/>
          <a:p>
            <a:r>
              <a:rPr lang="en-CH" dirty="0"/>
              <a:t>After 6 years of negotiations, in March 2025 7% of TLs (5600 tariff lines) are yet to be agreed Among agreed, 17% Wholly Obtained (WO), 3.7% Specific Process (SP). Choice for 37% of TLs  </a:t>
            </a:r>
            <a:endParaRPr lang="fr-CH" dirty="0"/>
          </a:p>
        </p:txBody>
      </p:sp>
      <p:sp>
        <p:nvSpPr>
          <p:cNvPr id="4" name="TextBox 3">
            <a:extLst>
              <a:ext uri="{FF2B5EF4-FFF2-40B4-BE49-F238E27FC236}">
                <a16:creationId xmlns:a16="http://schemas.microsoft.com/office/drawing/2014/main" id="{32A4451E-5AF7-DB01-AFC5-A6C25C2035D2}"/>
              </a:ext>
            </a:extLst>
          </p:cNvPr>
          <p:cNvSpPr txBox="1"/>
          <p:nvPr/>
        </p:nvSpPr>
        <p:spPr>
          <a:xfrm>
            <a:off x="197224" y="5812470"/>
            <a:ext cx="11573435" cy="923330"/>
          </a:xfrm>
          <a:prstGeom prst="rect">
            <a:avLst/>
          </a:prstGeom>
          <a:noFill/>
        </p:spPr>
        <p:txBody>
          <a:bodyPr wrap="square" rtlCol="0">
            <a:spAutoFit/>
          </a:bodyPr>
          <a:lstStyle/>
          <a:p>
            <a:r>
              <a:rPr lang="en-CH" dirty="0" err="1"/>
              <a:t>RoO</a:t>
            </a:r>
            <a:r>
              <a:rPr lang="en-CH" dirty="0"/>
              <a:t> are more restrictive in highly protected sectors. Gourdon et al. (2023) </a:t>
            </a:r>
            <a:r>
              <a:rPr lang="en-US" dirty="0"/>
              <a:t>simulation exercise </a:t>
            </a:r>
            <a:r>
              <a:rPr lang="en-CH" dirty="0"/>
              <a:t>shows </a:t>
            </a:r>
            <a:r>
              <a:rPr lang="en-US" dirty="0"/>
              <a:t>that a radical simplification reform leading to the adoption of flexible PSRs providing alternative choices to prove origin would have increased global trade on average by between 2.7 and 4% over the sample period</a:t>
            </a:r>
            <a:r>
              <a:rPr lang="en-CH" dirty="0"/>
              <a:t> for a sample of 128 reciprocal RTAs</a:t>
            </a:r>
            <a:r>
              <a:rPr lang="en-US" dirty="0"/>
              <a:t> </a:t>
            </a:r>
            <a:endParaRPr lang="fr-CH" dirty="0"/>
          </a:p>
        </p:txBody>
      </p:sp>
      <p:sp>
        <p:nvSpPr>
          <p:cNvPr id="7" name="TextBox 6">
            <a:extLst>
              <a:ext uri="{FF2B5EF4-FFF2-40B4-BE49-F238E27FC236}">
                <a16:creationId xmlns:a16="http://schemas.microsoft.com/office/drawing/2014/main" id="{ED1FDD5A-6547-E2B1-AFB7-456C8F395B89}"/>
              </a:ext>
            </a:extLst>
          </p:cNvPr>
          <p:cNvSpPr txBox="1"/>
          <p:nvPr/>
        </p:nvSpPr>
        <p:spPr>
          <a:xfrm>
            <a:off x="1210237" y="71718"/>
            <a:ext cx="9959789" cy="769441"/>
          </a:xfrm>
          <a:prstGeom prst="rect">
            <a:avLst/>
          </a:prstGeom>
          <a:noFill/>
        </p:spPr>
        <p:txBody>
          <a:bodyPr wrap="square" rtlCol="0">
            <a:spAutoFit/>
          </a:bodyPr>
          <a:lstStyle/>
          <a:p>
            <a:pPr algn="ctr"/>
            <a:r>
              <a:rPr lang="en-CH" sz="2800" dirty="0"/>
              <a:t>AFCFTA deliverables (III) : Failure at delivering user-friendly </a:t>
            </a:r>
            <a:r>
              <a:rPr lang="en-CH" sz="2800" dirty="0" err="1"/>
              <a:t>PSRs</a:t>
            </a:r>
            <a:endParaRPr lang="en-CH" sz="2800" dirty="0"/>
          </a:p>
          <a:p>
            <a:pPr algn="ctr"/>
            <a:r>
              <a:rPr lang="en-CH" sz="1600" dirty="0"/>
              <a:t>State of negotiations in April 2025</a:t>
            </a:r>
            <a:endParaRPr lang="fr-CH" sz="1600" dirty="0"/>
          </a:p>
        </p:txBody>
      </p:sp>
    </p:spTree>
    <p:extLst>
      <p:ext uri="{BB962C8B-B14F-4D97-AF65-F5344CB8AC3E}">
        <p14:creationId xmlns:p14="http://schemas.microsoft.com/office/powerpoint/2010/main" val="1189129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370F6B-FFC8-FBB2-79F8-BE03E821152D}"/>
              </a:ext>
            </a:extLst>
          </p:cNvPr>
          <p:cNvSpPr txBox="1">
            <a:spLocks noGrp="1"/>
          </p:cNvSpPr>
          <p:nvPr>
            <p:ph type="title"/>
          </p:nvPr>
        </p:nvSpPr>
        <p:spPr>
          <a:xfrm>
            <a:off x="838199" y="383177"/>
            <a:ext cx="10654553" cy="482633"/>
          </a:xfrm>
          <a:prstGeom prst="rect">
            <a:avLst/>
          </a:prstGeom>
          <a:noFill/>
        </p:spPr>
        <p:txBody>
          <a:bodyPr wrap="square" rtlCol="0">
            <a:spAutoFit/>
          </a:bodyPr>
          <a:lstStyle/>
          <a:p>
            <a:pPr algn="ctr"/>
            <a:r>
              <a:rPr lang="en-CH" sz="2800" dirty="0"/>
              <a:t>AFCFTA deliverables (IV): Take the Trade Facilitation Agreement seriously</a:t>
            </a:r>
            <a:endParaRPr lang="fr-CH" sz="2800" dirty="0"/>
          </a:p>
        </p:txBody>
      </p:sp>
      <p:pic>
        <p:nvPicPr>
          <p:cNvPr id="4" name="Picture Placeholder 5" descr="Implementing the Trade Facilitation Agreement should boost trade among African Continental Free Trade Area members | CEPR — Mozilla Firefox">
            <a:extLst>
              <a:ext uri="{FF2B5EF4-FFF2-40B4-BE49-F238E27FC236}">
                <a16:creationId xmlns:a16="http://schemas.microsoft.com/office/drawing/2014/main" id="{D137D4C2-147B-E84F-7996-079661D3DA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05441" y="986118"/>
            <a:ext cx="7446792" cy="5871882"/>
          </a:xfrm>
          <a:prstGeom prst="rect">
            <a:avLst/>
          </a:prstGeom>
        </p:spPr>
      </p:pic>
      <p:sp>
        <p:nvSpPr>
          <p:cNvPr id="5" name="TextBox 4">
            <a:extLst>
              <a:ext uri="{FF2B5EF4-FFF2-40B4-BE49-F238E27FC236}">
                <a16:creationId xmlns:a16="http://schemas.microsoft.com/office/drawing/2014/main" id="{46B4128E-7754-1084-1988-A4B276281F78}"/>
              </a:ext>
            </a:extLst>
          </p:cNvPr>
          <p:cNvSpPr txBox="1"/>
          <p:nvPr/>
        </p:nvSpPr>
        <p:spPr>
          <a:xfrm>
            <a:off x="358588" y="2277037"/>
            <a:ext cx="3281083" cy="3416320"/>
          </a:xfrm>
          <a:prstGeom prst="rect">
            <a:avLst/>
          </a:prstGeom>
          <a:noFill/>
        </p:spPr>
        <p:txBody>
          <a:bodyPr wrap="square" rtlCol="0">
            <a:spAutoFit/>
          </a:bodyPr>
          <a:lstStyle/>
          <a:p>
            <a:pPr marL="285750" indent="-285750">
              <a:buFont typeface="Arial" panose="020B0604020202020204" pitchFamily="34" charset="0"/>
              <a:buChar char="•"/>
            </a:pPr>
            <a:r>
              <a:rPr lang="en-CH" dirty="0"/>
              <a:t>Sample is split into 6  non-overlapping groups</a:t>
            </a:r>
          </a:p>
          <a:p>
            <a:pPr marL="285750" indent="-285750">
              <a:buFont typeface="Arial" panose="020B0604020202020204" pitchFamily="34" charset="0"/>
              <a:buChar char="•"/>
            </a:pPr>
            <a:r>
              <a:rPr lang="en-CH" dirty="0"/>
              <a:t>Hours at the border for imports and exports are higher for African countries.</a:t>
            </a:r>
          </a:p>
          <a:p>
            <a:pPr marL="285750" indent="-285750">
              <a:buFont typeface="Arial" panose="020B0604020202020204" pitchFamily="34" charset="0"/>
              <a:buChar char="•"/>
            </a:pPr>
            <a:r>
              <a:rPr lang="en-CH" dirty="0"/>
              <a:t>Scores on the trade facilitation index are lower for African countries.</a:t>
            </a:r>
          </a:p>
          <a:p>
            <a:pPr marL="285750" indent="-285750">
              <a:buFont typeface="Arial" panose="020B0604020202020204" pitchFamily="34" charset="0"/>
              <a:buChar char="•"/>
            </a:pPr>
            <a:r>
              <a:rPr lang="en-CH" dirty="0"/>
              <a:t>Hours (costs to clear customs) are regressed on </a:t>
            </a:r>
            <a:r>
              <a:rPr lang="en-CH" dirty="0" err="1"/>
              <a:t>TFIs</a:t>
            </a:r>
            <a:r>
              <a:rPr lang="en-CH" dirty="0"/>
              <a:t> to get predicted time at customs.</a:t>
            </a:r>
            <a:endParaRPr lang="fr-CH" dirty="0"/>
          </a:p>
        </p:txBody>
      </p:sp>
    </p:spTree>
    <p:extLst>
      <p:ext uri="{BB962C8B-B14F-4D97-AF65-F5344CB8AC3E}">
        <p14:creationId xmlns:p14="http://schemas.microsoft.com/office/powerpoint/2010/main" val="4116314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4A1F9-739A-9FDD-ED36-DC577E2B82BF}"/>
              </a:ext>
            </a:extLst>
          </p:cNvPr>
          <p:cNvSpPr>
            <a:spLocks noGrp="1"/>
          </p:cNvSpPr>
          <p:nvPr>
            <p:ph type="title"/>
          </p:nvPr>
        </p:nvSpPr>
        <p:spPr>
          <a:xfrm>
            <a:off x="838200" y="87218"/>
            <a:ext cx="10515600" cy="504452"/>
          </a:xfrm>
        </p:spPr>
        <p:txBody>
          <a:bodyPr>
            <a:normAutofit/>
          </a:bodyPr>
          <a:lstStyle/>
          <a:p>
            <a:r>
              <a:rPr lang="en-US" sz="2800" dirty="0"/>
              <a:t>AFCFTA </a:t>
            </a:r>
            <a:r>
              <a:rPr lang="en-US" sz="2800" dirty="0" err="1"/>
              <a:t>deliv</a:t>
            </a:r>
            <a:r>
              <a:rPr lang="en-CH" sz="2800" dirty="0"/>
              <a:t>e</a:t>
            </a:r>
            <a:r>
              <a:rPr lang="en-US" sz="2800" dirty="0" err="1"/>
              <a:t>rables</a:t>
            </a:r>
            <a:r>
              <a:rPr lang="en-US" sz="2800" dirty="0"/>
              <a:t> (V): Take the Trade Facilitation Agreement seriously</a:t>
            </a:r>
            <a:endParaRPr lang="fr-CH" sz="2800" dirty="0"/>
          </a:p>
        </p:txBody>
      </p:sp>
      <p:pic>
        <p:nvPicPr>
          <p:cNvPr id="3" name="Picture Placeholder 5" descr="Implementing the Trade Facilitation Agreement should boost trade among African Continental Free Trade Area members | CEPR — Mozilla Firefox">
            <a:extLst>
              <a:ext uri="{FF2B5EF4-FFF2-40B4-BE49-F238E27FC236}">
                <a16:creationId xmlns:a16="http://schemas.microsoft.com/office/drawing/2014/main" id="{74A80971-083E-E687-3715-9061107B0C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183188" y="727449"/>
            <a:ext cx="6363353" cy="5970863"/>
          </a:xfrm>
          <a:prstGeom prst="rect">
            <a:avLst/>
          </a:prstGeom>
        </p:spPr>
      </p:pic>
      <p:sp>
        <p:nvSpPr>
          <p:cNvPr id="4" name="TextBox 3">
            <a:extLst>
              <a:ext uri="{FF2B5EF4-FFF2-40B4-BE49-F238E27FC236}">
                <a16:creationId xmlns:a16="http://schemas.microsoft.com/office/drawing/2014/main" id="{9383608A-91BB-E7EE-264C-99E2027CFD22}"/>
              </a:ext>
            </a:extLst>
          </p:cNvPr>
          <p:cNvSpPr txBox="1"/>
          <p:nvPr/>
        </p:nvSpPr>
        <p:spPr>
          <a:xfrm>
            <a:off x="618565" y="1595718"/>
            <a:ext cx="3810000" cy="2585323"/>
          </a:xfrm>
          <a:prstGeom prst="rect">
            <a:avLst/>
          </a:prstGeom>
          <a:noFill/>
        </p:spPr>
        <p:txBody>
          <a:bodyPr wrap="square" rtlCol="0">
            <a:spAutoFit/>
          </a:bodyPr>
          <a:lstStyle/>
          <a:p>
            <a:r>
              <a:rPr lang="en-CH" dirty="0"/>
              <a:t>Realistic (in the sense of achievable) improvements in customs clearance and other formalities under serious implementation of TFA would be equivalent to:</a:t>
            </a:r>
          </a:p>
          <a:p>
            <a:endParaRPr lang="en-CH" dirty="0"/>
          </a:p>
          <a:p>
            <a:pPr marL="285750" indent="-285750">
              <a:buFont typeface="Wingdings" panose="05000000000000000000" pitchFamily="2" charset="2"/>
              <a:buChar char="§"/>
            </a:pPr>
            <a:r>
              <a:rPr lang="en-CH" dirty="0"/>
              <a:t>5%-10% reduction in tariff at destination </a:t>
            </a:r>
          </a:p>
          <a:p>
            <a:pPr marL="285750" indent="-285750">
              <a:buFont typeface="Wingdings" panose="05000000000000000000" pitchFamily="2" charset="2"/>
              <a:buChar char="§"/>
            </a:pPr>
            <a:r>
              <a:rPr lang="en-CH" dirty="0"/>
              <a:t>8%-11% increase in exports</a:t>
            </a:r>
          </a:p>
        </p:txBody>
      </p:sp>
    </p:spTree>
    <p:extLst>
      <p:ext uri="{BB962C8B-B14F-4D97-AF65-F5344CB8AC3E}">
        <p14:creationId xmlns:p14="http://schemas.microsoft.com/office/powerpoint/2010/main" val="4286346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ABC7-4CD9-732C-A109-C4C88F69D026}"/>
              </a:ext>
            </a:extLst>
          </p:cNvPr>
          <p:cNvSpPr>
            <a:spLocks noGrp="1"/>
          </p:cNvSpPr>
          <p:nvPr>
            <p:ph type="title"/>
          </p:nvPr>
        </p:nvSpPr>
        <p:spPr>
          <a:xfrm>
            <a:off x="838200" y="105149"/>
            <a:ext cx="10515600" cy="1024404"/>
          </a:xfrm>
        </p:spPr>
        <p:txBody>
          <a:bodyPr/>
          <a:lstStyle/>
          <a:p>
            <a:pPr algn="ctr"/>
            <a:r>
              <a:rPr lang="en-CH" dirty="0"/>
              <a:t>Takeaways</a:t>
            </a:r>
            <a:endParaRPr lang="fr-CH" dirty="0"/>
          </a:p>
        </p:txBody>
      </p:sp>
      <p:sp>
        <p:nvSpPr>
          <p:cNvPr id="5" name="TextBox 4">
            <a:extLst>
              <a:ext uri="{FF2B5EF4-FFF2-40B4-BE49-F238E27FC236}">
                <a16:creationId xmlns:a16="http://schemas.microsoft.com/office/drawing/2014/main" id="{F1984FBF-67A9-3CC1-DAF1-7C7F85D09EEC}"/>
              </a:ext>
            </a:extLst>
          </p:cNvPr>
          <p:cNvSpPr txBox="1"/>
          <p:nvPr/>
        </p:nvSpPr>
        <p:spPr>
          <a:xfrm>
            <a:off x="421341" y="1174377"/>
            <a:ext cx="11430000" cy="4708981"/>
          </a:xfrm>
          <a:prstGeom prst="rect">
            <a:avLst/>
          </a:prstGeom>
          <a:noFill/>
        </p:spPr>
        <p:txBody>
          <a:bodyPr wrap="square" rtlCol="0">
            <a:spAutoFit/>
          </a:bodyPr>
          <a:lstStyle/>
          <a:p>
            <a:pPr marL="285750" indent="-285750">
              <a:buFont typeface="Wingdings" panose="05000000000000000000" pitchFamily="2" charset="2"/>
              <a:buChar char="q"/>
            </a:pPr>
            <a:r>
              <a:rPr lang="en-CH" sz="2000" dirty="0"/>
              <a:t>Africa most trade-cost-intensive region of the world. </a:t>
            </a:r>
          </a:p>
          <a:p>
            <a:pPr marL="285750" indent="-285750">
              <a:buFont typeface="Wingdings" panose="05000000000000000000" pitchFamily="2" charset="2"/>
              <a:buChar char="q"/>
            </a:pPr>
            <a:r>
              <a:rPr lang="en-CH" sz="2000" dirty="0"/>
              <a:t>Trade necessary to break the curse of small markets is hampered by  sharp ethnic and linguistic fractionalization and </a:t>
            </a:r>
            <a:r>
              <a:rPr lang="en-CH" sz="2000" dirty="0" err="1"/>
              <a:t>asym</a:t>
            </a:r>
            <a:r>
              <a:rPr lang="fr-CH" sz="2000" dirty="0"/>
              <a:t>m</a:t>
            </a:r>
            <a:r>
              <a:rPr lang="en-CH" sz="2000" dirty="0" err="1"/>
              <a:t>etries</a:t>
            </a:r>
            <a:r>
              <a:rPr lang="en-CH" sz="2000" dirty="0"/>
              <a:t> in natural resource endowments that cause conflict</a:t>
            </a:r>
          </a:p>
          <a:p>
            <a:pPr marL="285750" indent="-285750">
              <a:buFont typeface="Wingdings" panose="05000000000000000000" pitchFamily="2" charset="2"/>
              <a:buChar char="q"/>
            </a:pPr>
            <a:r>
              <a:rPr lang="en-CH" sz="2000" dirty="0"/>
              <a:t>Africa’s premature de-industrialization at low per capita income levels, exacerbates challenge to secure jobs for a rapidly growing workforce</a:t>
            </a:r>
          </a:p>
          <a:p>
            <a:pPr marL="285750" indent="-285750">
              <a:buFont typeface="Wingdings" panose="05000000000000000000" pitchFamily="2" charset="2"/>
              <a:buChar char="q"/>
            </a:pPr>
            <a:r>
              <a:rPr lang="en-CH" sz="2000" dirty="0"/>
              <a:t>Tariff-reduction under ACFTA faces a trilemma: </a:t>
            </a:r>
          </a:p>
          <a:p>
            <a:pPr marL="742950" lvl="1" indent="-285750">
              <a:buFont typeface="Courier New" panose="02070309020205020404" pitchFamily="49" charset="0"/>
              <a:buChar char="o"/>
            </a:pPr>
            <a:r>
              <a:rPr lang="en-CH" sz="2000" dirty="0"/>
              <a:t>Solidarity (TFTA, ACFTA) requires SDT</a:t>
            </a:r>
          </a:p>
          <a:p>
            <a:pPr marL="742950" lvl="1" indent="-285750">
              <a:buFont typeface="Courier New" panose="02070309020205020404" pitchFamily="49" charset="0"/>
              <a:buChar char="o"/>
            </a:pPr>
            <a:r>
              <a:rPr lang="en-CH" sz="2000" dirty="0"/>
              <a:t>shallow integration (tariff elimination only) possible in large groups (COMESA, ECOWAS)</a:t>
            </a:r>
          </a:p>
          <a:p>
            <a:pPr marL="742950" lvl="1" indent="-285750">
              <a:buFont typeface="Courier New" panose="02070309020205020404" pitchFamily="49" charset="0"/>
              <a:buChar char="o"/>
            </a:pPr>
            <a:r>
              <a:rPr lang="en-CH" sz="2000" dirty="0"/>
              <a:t>Deep integration (beyond tariff elimination) possible in small groups (EAC);</a:t>
            </a:r>
          </a:p>
          <a:p>
            <a:pPr marL="285750" indent="-285750">
              <a:buFont typeface="Wingdings" panose="05000000000000000000" pitchFamily="2" charset="2"/>
              <a:buChar char="q"/>
            </a:pPr>
            <a:r>
              <a:rPr lang="en-CH" sz="2000" dirty="0"/>
              <a:t> Difficult choices to make on soft and hard infrastructure to break vicious circles and start virtuous cycles</a:t>
            </a:r>
          </a:p>
          <a:p>
            <a:pPr marL="285750" indent="-285750">
              <a:buFont typeface="Wingdings" panose="05000000000000000000" pitchFamily="2" charset="2"/>
              <a:buChar char="q"/>
            </a:pPr>
            <a:r>
              <a:rPr lang="en-CH" sz="2000" dirty="0"/>
              <a:t>Huge market fragmentation for inter-REC trade (East-West; North-South) now around 1% of GDP</a:t>
            </a:r>
          </a:p>
          <a:p>
            <a:pPr marL="285750" indent="-285750">
              <a:buFont typeface="Wingdings" panose="05000000000000000000" pitchFamily="2" charset="2"/>
              <a:buChar char="q"/>
            </a:pPr>
            <a:r>
              <a:rPr lang="en-CH" sz="2000" dirty="0"/>
              <a:t>Feasible AFCFTA </a:t>
            </a:r>
            <a:r>
              <a:rPr lang="en-CH" sz="2000" dirty="0" err="1"/>
              <a:t>deliv</a:t>
            </a:r>
            <a:r>
              <a:rPr lang="fr-CH" sz="2000" dirty="0"/>
              <a:t>e</a:t>
            </a:r>
            <a:r>
              <a:rPr lang="en-CH" sz="2000" dirty="0" err="1"/>
              <a:t>rables</a:t>
            </a:r>
            <a:endParaRPr lang="en-CH" sz="2000" dirty="0"/>
          </a:p>
          <a:p>
            <a:pPr marL="742950" lvl="1" indent="-285750">
              <a:buFont typeface="Courier New" panose="02070309020205020404" pitchFamily="49" charset="0"/>
              <a:buChar char="o"/>
            </a:pPr>
            <a:r>
              <a:rPr lang="en-CH" sz="2000" dirty="0"/>
              <a:t>Rules of origin that are user-friendly rather </a:t>
            </a:r>
            <a:r>
              <a:rPr lang="en-CH" sz="2000"/>
              <a:t>than business-owned</a:t>
            </a:r>
            <a:endParaRPr lang="en-CH" sz="2000" dirty="0"/>
          </a:p>
          <a:p>
            <a:pPr marL="742950" lvl="1" indent="-285750">
              <a:buFont typeface="Courier New" panose="02070309020205020404" pitchFamily="49" charset="0"/>
              <a:buChar char="o"/>
            </a:pPr>
            <a:r>
              <a:rPr lang="en-CH" sz="2000" dirty="0"/>
              <a:t>Apply Trade Facilitation Agreement (TFA) seriously  </a:t>
            </a:r>
            <a:endParaRPr lang="fr-CH" sz="2000" dirty="0"/>
          </a:p>
        </p:txBody>
      </p:sp>
    </p:spTree>
    <p:extLst>
      <p:ext uri="{BB962C8B-B14F-4D97-AF65-F5344CB8AC3E}">
        <p14:creationId xmlns:p14="http://schemas.microsoft.com/office/powerpoint/2010/main" val="311376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E184-98CE-EB70-0596-73656DF2EAA0}"/>
              </a:ext>
            </a:extLst>
          </p:cNvPr>
          <p:cNvSpPr>
            <a:spLocks noGrp="1"/>
          </p:cNvSpPr>
          <p:nvPr>
            <p:ph type="title"/>
          </p:nvPr>
        </p:nvSpPr>
        <p:spPr>
          <a:xfrm>
            <a:off x="1981200" y="14662"/>
            <a:ext cx="8812306" cy="604320"/>
          </a:xfrm>
        </p:spPr>
        <p:txBody>
          <a:bodyPr>
            <a:normAutofit/>
          </a:bodyPr>
          <a:lstStyle/>
          <a:p>
            <a:pPr algn="ctr"/>
            <a:r>
              <a:rPr lang="en-CH" sz="3200" dirty="0"/>
              <a:t>References</a:t>
            </a:r>
            <a:endParaRPr lang="fr-CH" sz="3200" dirty="0"/>
          </a:p>
        </p:txBody>
      </p:sp>
      <p:sp>
        <p:nvSpPr>
          <p:cNvPr id="3" name="TextBox 2">
            <a:extLst>
              <a:ext uri="{FF2B5EF4-FFF2-40B4-BE49-F238E27FC236}">
                <a16:creationId xmlns:a16="http://schemas.microsoft.com/office/drawing/2014/main" id="{B5613F45-A251-F94C-1FBC-7D5269DBD066}"/>
              </a:ext>
            </a:extLst>
          </p:cNvPr>
          <p:cNvSpPr txBox="1"/>
          <p:nvPr/>
        </p:nvSpPr>
        <p:spPr>
          <a:xfrm>
            <a:off x="98612" y="794937"/>
            <a:ext cx="12039600" cy="5909310"/>
          </a:xfrm>
          <a:prstGeom prst="rect">
            <a:avLst/>
          </a:prstGeom>
          <a:noFill/>
        </p:spPr>
        <p:txBody>
          <a:bodyPr wrap="square" rtlCol="0">
            <a:spAutoFit/>
          </a:bodyPr>
          <a:lstStyle/>
          <a:p>
            <a:pPr marL="285750" indent="-285750">
              <a:buFont typeface="Wingdings" panose="05000000000000000000" pitchFamily="2" charset="2"/>
              <a:buChar char="§"/>
            </a:pPr>
            <a:r>
              <a:rPr lang="en-CH" sz="1400" dirty="0"/>
              <a:t>Africa Development Bank (2019), </a:t>
            </a:r>
            <a:r>
              <a:rPr lang="en-CH" sz="1400" i="1" dirty="0"/>
              <a:t>Africa Economic Outlook</a:t>
            </a:r>
            <a:r>
              <a:rPr lang="en-CH" sz="1400" dirty="0"/>
              <a:t>, </a:t>
            </a:r>
            <a:r>
              <a:rPr lang="en-CH" sz="1400" dirty="0" err="1"/>
              <a:t>chp</a:t>
            </a:r>
            <a:r>
              <a:rPr lang="en-CH" sz="1400" dirty="0"/>
              <a:t>. 3 “Integration for Africa’s prosperity”</a:t>
            </a:r>
          </a:p>
          <a:p>
            <a:pPr marL="285750" indent="-285750">
              <a:buFont typeface="Wingdings" panose="05000000000000000000" pitchFamily="2" charset="2"/>
              <a:buChar char="§"/>
            </a:pPr>
            <a:r>
              <a:rPr lang="en-CH" sz="1400" dirty="0"/>
              <a:t>A</a:t>
            </a:r>
            <a:r>
              <a:rPr lang="en-US" sz="1400" dirty="0" err="1"/>
              <a:t>ndrews</a:t>
            </a:r>
            <a:r>
              <a:rPr lang="en-US" sz="1400" dirty="0"/>
              <a:t>, M., L. Pritchett, and M. Woolcock. 2017. </a:t>
            </a:r>
            <a:r>
              <a:rPr lang="en-US" sz="1400" i="1" dirty="0"/>
              <a:t>Building State Capability: Evidence, Analysis, Action</a:t>
            </a:r>
            <a:r>
              <a:rPr lang="en-US" sz="1400" dirty="0"/>
              <a:t>. Oxford, UK: Oxford University Press.</a:t>
            </a:r>
            <a:endParaRPr lang="en-CH" sz="1400" dirty="0"/>
          </a:p>
          <a:p>
            <a:pPr marL="285750" indent="-285750">
              <a:buFont typeface="Wingdings" panose="05000000000000000000" pitchFamily="2" charset="2"/>
              <a:buChar char="§"/>
            </a:pPr>
            <a:r>
              <a:rPr lang="en-CH" sz="1400" dirty="0"/>
              <a:t>Cadot, O., J. de Melo, P.</a:t>
            </a:r>
            <a:r>
              <a:rPr lang="fr-CH" sz="1400" dirty="0"/>
              <a:t> Plane, </a:t>
            </a:r>
            <a:r>
              <a:rPr lang="en-CH" sz="1400" dirty="0"/>
              <a:t>L.</a:t>
            </a:r>
            <a:r>
              <a:rPr lang="fr-CH" sz="1400" dirty="0"/>
              <a:t> Wagner, M</a:t>
            </a:r>
            <a:r>
              <a:rPr lang="en-CH" sz="1400" dirty="0"/>
              <a:t>.</a:t>
            </a:r>
            <a:r>
              <a:rPr lang="fr-CH" sz="1400" dirty="0"/>
              <a:t> </a:t>
            </a:r>
            <a:r>
              <a:rPr lang="fr-CH" sz="1400" dirty="0" err="1"/>
              <a:t>Woldemichael</a:t>
            </a:r>
            <a:r>
              <a:rPr lang="en-CH" sz="1400" dirty="0"/>
              <a:t> (</a:t>
            </a:r>
            <a:r>
              <a:rPr lang="fr-CH" sz="1400" dirty="0"/>
              <a:t>2016) “L’Afrique peut-elle s’industrialiser sans usines ?” </a:t>
            </a:r>
            <a:r>
              <a:rPr lang="fr-CH" sz="1400" i="1" dirty="0"/>
              <a:t>Revue d’Economie du développement</a:t>
            </a:r>
            <a:r>
              <a:rPr lang="fr-CH" sz="1400" dirty="0"/>
              <a:t>, 2, 19-50</a:t>
            </a:r>
            <a:endParaRPr lang="en-CH" sz="1400" dirty="0"/>
          </a:p>
          <a:p>
            <a:pPr marL="285750" indent="-285750">
              <a:buFont typeface="Wingdings" panose="05000000000000000000" pitchFamily="2" charset="2"/>
              <a:buChar char="§"/>
            </a:pPr>
            <a:r>
              <a:rPr lang="en-CH" sz="1400" dirty="0"/>
              <a:t>Gourdon,  D. Kniahin, J. de Melo and M. Mimouni (2021) “Closing in on Harmonizing Rules</a:t>
            </a:r>
            <a:r>
              <a:rPr lang="en-US" sz="1400" dirty="0"/>
              <a:t> of Origin </a:t>
            </a:r>
            <a:r>
              <a:rPr lang="en-CH" sz="1400" dirty="0"/>
              <a:t>for AFCFTA: Anatomy of Reconciliations and Remaining Challenges”, ITC </a:t>
            </a:r>
            <a:r>
              <a:rPr lang="en-CH" sz="1400" dirty="0">
                <a:hlinkClick r:id="rId2"/>
              </a:rPr>
              <a:t>WP</a:t>
            </a:r>
            <a:r>
              <a:rPr lang="en-CH" sz="1400" dirty="0"/>
              <a:t> series .</a:t>
            </a:r>
          </a:p>
          <a:p>
            <a:pPr marL="285750" indent="-285750">
              <a:buFont typeface="Wingdings" panose="05000000000000000000" pitchFamily="2" charset="2"/>
              <a:buChar char="§"/>
            </a:pPr>
            <a:r>
              <a:rPr lang="en-US" sz="1400" dirty="0"/>
              <a:t>Gourdon, J., Gourdon, K., and J. de Melo (2023) «A More Systematic Exploration of the Trade Effect of Product-Specific Rules of Origin”, </a:t>
            </a:r>
            <a:r>
              <a:rPr lang="en-US" sz="1400" i="1" dirty="0"/>
              <a:t>World Trade Review</a:t>
            </a:r>
            <a:r>
              <a:rPr lang="en-US" sz="1400" dirty="0"/>
              <a:t>, 22,421-35.</a:t>
            </a:r>
            <a:endParaRPr lang="en-CH" sz="1400" dirty="0"/>
          </a:p>
          <a:p>
            <a:pPr marL="285750" indent="-285750">
              <a:buFont typeface="Wingdings" panose="05000000000000000000" pitchFamily="2" charset="2"/>
              <a:buChar char="§"/>
            </a:pPr>
            <a:r>
              <a:rPr lang="en-CH" sz="1400" dirty="0"/>
              <a:t>K</a:t>
            </a:r>
            <a:r>
              <a:rPr lang="en-US" sz="1400" dirty="0" err="1"/>
              <a:t>rantz</a:t>
            </a:r>
            <a:r>
              <a:rPr lang="en-US" sz="1400" dirty="0"/>
              <a:t> and D. </a:t>
            </a:r>
            <a:r>
              <a:rPr lang="en-US" sz="1400" dirty="0" err="1"/>
              <a:t>Beltekian</a:t>
            </a:r>
            <a:r>
              <a:rPr lang="en-US" sz="1400" dirty="0"/>
              <a:t> (2025)</a:t>
            </a:r>
            <a:r>
              <a:rPr lang="en-CH" sz="1400" dirty="0"/>
              <a:t> “</a:t>
            </a:r>
            <a:r>
              <a:rPr lang="fr-CH" sz="1400" dirty="0" err="1"/>
              <a:t>Africa's</a:t>
            </a:r>
            <a:r>
              <a:rPr lang="fr-CH" sz="1400" dirty="0"/>
              <a:t> </a:t>
            </a:r>
            <a:r>
              <a:rPr lang="fr-CH" sz="1400" dirty="0" err="1"/>
              <a:t>Regional</a:t>
            </a:r>
            <a:r>
              <a:rPr lang="fr-CH" sz="1400" dirty="0"/>
              <a:t> and Global </a:t>
            </a:r>
            <a:r>
              <a:rPr lang="fr-CH" sz="1400" dirty="0" err="1"/>
              <a:t>Integration</a:t>
            </a:r>
            <a:r>
              <a:rPr lang="fr-CH" sz="1400" dirty="0"/>
              <a:t>”,</a:t>
            </a:r>
            <a:r>
              <a:rPr lang="en-CH" sz="1400" dirty="0"/>
              <a:t> </a:t>
            </a:r>
            <a:r>
              <a:rPr lang="fr-CH" sz="1400" dirty="0"/>
              <a:t>SSRN, </a:t>
            </a:r>
            <a:r>
              <a:rPr lang="fr-CH" sz="1400" dirty="0">
                <a:hlinkClick r:id="rId3"/>
              </a:rPr>
              <a:t>https://papers.ssrn.com/sol3/papers.cfm?abstract_id=4929189</a:t>
            </a:r>
            <a:r>
              <a:rPr lang="fr-CH" sz="1400" dirty="0"/>
              <a:t>.</a:t>
            </a:r>
            <a:endParaRPr lang="en-CH" sz="1400" dirty="0"/>
          </a:p>
          <a:p>
            <a:pPr marL="285750" indent="-285750">
              <a:buFont typeface="Wingdings" panose="05000000000000000000" pitchFamily="2" charset="2"/>
              <a:buChar char="§"/>
            </a:pPr>
            <a:r>
              <a:rPr lang="en-CH" sz="1400" dirty="0"/>
              <a:t>Mangeni, and Mold (2024) </a:t>
            </a:r>
            <a:r>
              <a:rPr lang="en-CH" sz="1400" i="1" dirty="0"/>
              <a:t>Borderless Africa: A sceptics guide to the Continental Free Trade Area</a:t>
            </a:r>
            <a:r>
              <a:rPr lang="en-CH" sz="1400" dirty="0"/>
              <a:t>, </a:t>
            </a:r>
          </a:p>
          <a:p>
            <a:pPr marL="285750" indent="-285750">
              <a:buFont typeface="Wingdings" panose="05000000000000000000" pitchFamily="2" charset="2"/>
              <a:buChar char="§"/>
            </a:pPr>
            <a:r>
              <a:rPr lang="en-CH" sz="1400" dirty="0"/>
              <a:t>Melitz, J. and F. Toubal (2014) “Native language, spoken language, translation and Trade”, </a:t>
            </a:r>
            <a:r>
              <a:rPr lang="en-CH" sz="1400" i="1" dirty="0"/>
              <a:t>Journal of International Economics</a:t>
            </a:r>
            <a:r>
              <a:rPr lang="en-CH" sz="1400" dirty="0"/>
              <a:t>, 93(2) </a:t>
            </a:r>
            <a:r>
              <a:rPr lang="fr-CH" sz="1400" dirty="0">
                <a:hlinkClick r:id="rId4"/>
              </a:rPr>
              <a:t>https://www.sciencedirect.com/science/article/abs/pii/S0022199614000543</a:t>
            </a:r>
            <a:endParaRPr lang="en-CH" sz="1400" dirty="0"/>
          </a:p>
          <a:p>
            <a:pPr marL="285750" indent="-285750">
              <a:buFont typeface="Wingdings" panose="05000000000000000000" pitchFamily="2" charset="2"/>
              <a:buChar char="§"/>
            </a:pPr>
            <a:r>
              <a:rPr lang="en-CH" sz="1400" dirty="0"/>
              <a:t>Melo, J. de  and Yvonne Tsikata (2015) “Regional Integration in Africa: Challenges and Prospects”, UNU Wider </a:t>
            </a:r>
            <a:r>
              <a:rPr lang="fr-CH" sz="1400" dirty="0">
                <a:hlinkClick r:id="rId5"/>
              </a:rPr>
              <a:t>https://www.wider.unu.edu/publication/regional-integration-africa-0</a:t>
            </a:r>
            <a:endParaRPr lang="en-CH" sz="1400" dirty="0"/>
          </a:p>
          <a:p>
            <a:pPr marL="285750" indent="-285750">
              <a:buFont typeface="Wingdings" panose="05000000000000000000" pitchFamily="2" charset="2"/>
              <a:buChar char="§"/>
            </a:pPr>
            <a:r>
              <a:rPr lang="en-CH" sz="1400" dirty="0"/>
              <a:t>Melo, J. de, </a:t>
            </a:r>
            <a:r>
              <a:rPr lang="en-US" sz="1400" dirty="0"/>
              <a:t>Zakaria Sorgho and Laurent Wagner) “Reducing Wait Times at Customs to Boost Trade:  How Implementing the Trade Facilitation Agreement (TFA) can Expand Trade among </a:t>
            </a:r>
            <a:r>
              <a:rPr lang="en-US" sz="1400" dirty="0" err="1"/>
              <a:t>AfCFTA</a:t>
            </a:r>
            <a:r>
              <a:rPr lang="en-US" sz="1400" dirty="0"/>
              <a:t> countries?”, </a:t>
            </a:r>
            <a:r>
              <a:rPr lang="en-US" sz="1400" i="1" dirty="0"/>
              <a:t>Journal of African Economies</a:t>
            </a:r>
            <a:r>
              <a:rPr lang="en-US" sz="1400" dirty="0"/>
              <a:t>. https://doi.org/10.1093/jae/ejae008</a:t>
            </a:r>
          </a:p>
          <a:p>
            <a:pPr marL="285750" indent="-285750">
              <a:buFont typeface="Wingdings" panose="05000000000000000000" pitchFamily="2" charset="2"/>
              <a:buChar char="§"/>
            </a:pPr>
            <a:r>
              <a:rPr lang="en-CH" sz="1400" dirty="0"/>
              <a:t>Melo, J. de and JM. Solleder (2025) “How can the Africa Continental Free Trade Area (</a:t>
            </a:r>
            <a:r>
              <a:rPr lang="en-CH" sz="1400" dirty="0" err="1"/>
              <a:t>AfCFTA</a:t>
            </a:r>
            <a:r>
              <a:rPr lang="en-CH" sz="1400" dirty="0"/>
              <a:t>) help develop regional value chains across Africa? An exploration.”, </a:t>
            </a:r>
            <a:r>
              <a:rPr lang="en-CH" sz="1400" i="1" dirty="0"/>
              <a:t>Review of World Economics</a:t>
            </a:r>
            <a:r>
              <a:rPr lang="en-CH" sz="1400" dirty="0"/>
              <a:t>, 160(4), </a:t>
            </a:r>
            <a:r>
              <a:rPr lang="en-US" sz="1400" u="sng" dirty="0">
                <a:hlinkClick r:id="rId6"/>
              </a:rPr>
              <a:t>https://doi.org/10.1007/s10290-024-00574-0</a:t>
            </a:r>
            <a:endParaRPr lang="en-CH" sz="1400" u="sng" dirty="0"/>
          </a:p>
          <a:p>
            <a:pPr marL="285750" indent="-285750">
              <a:buFont typeface="Wingdings" panose="05000000000000000000" pitchFamily="2" charset="2"/>
              <a:buChar char="§"/>
            </a:pPr>
            <a:r>
              <a:rPr lang="en-CH" sz="1400" dirty="0"/>
              <a:t>Melo, J. de (2025) “Essays on Africa’s integration: Challenges and Prospects for markets and Regional Public Goods”, </a:t>
            </a:r>
            <a:r>
              <a:rPr lang="fr-CH" sz="1400" dirty="0">
                <a:hlinkClick r:id="rId7"/>
              </a:rPr>
              <a:t>https://ferdi.fr/en/publications/d4de0447-1e04-41bf-8387-55c0d1ebf412</a:t>
            </a:r>
            <a:endParaRPr lang="en-CH" sz="1400" dirty="0"/>
          </a:p>
          <a:p>
            <a:pPr marL="285750" indent="-285750">
              <a:buFont typeface="Wingdings" panose="05000000000000000000" pitchFamily="2" charset="2"/>
              <a:buChar char="§"/>
            </a:pPr>
            <a:r>
              <a:rPr lang="en-CH" sz="1400" dirty="0"/>
              <a:t>Michalopoulos and Papaioannou (2016) “</a:t>
            </a:r>
            <a:r>
              <a:rPr lang="en-US" sz="1400" dirty="0"/>
              <a:t>The Long-Run Effects of the Scramble for Africa</a:t>
            </a:r>
            <a:r>
              <a:rPr lang="en-CH" sz="1400" dirty="0"/>
              <a:t>”</a:t>
            </a:r>
            <a:r>
              <a:rPr lang="en-CH" sz="1400" i="1" dirty="0"/>
              <a:t> American Economic Review</a:t>
            </a:r>
            <a:r>
              <a:rPr lang="en-CH" sz="1400" dirty="0"/>
              <a:t>, 106(7)</a:t>
            </a:r>
          </a:p>
          <a:p>
            <a:pPr marL="285750" indent="-285750">
              <a:buFont typeface="Wingdings" panose="05000000000000000000" pitchFamily="2" charset="2"/>
              <a:buChar char="§"/>
            </a:pPr>
            <a:r>
              <a:rPr lang="en-CH" sz="1400" dirty="0"/>
              <a:t>Mold, A. (2022) “The economic significance of intra-</a:t>
            </a:r>
            <a:r>
              <a:rPr lang="fr-CH" sz="1400" dirty="0"/>
              <a:t>A</a:t>
            </a:r>
            <a:r>
              <a:rPr lang="en-CH" sz="1400" dirty="0" err="1"/>
              <a:t>frican</a:t>
            </a:r>
            <a:r>
              <a:rPr lang="en-CH" sz="1400" dirty="0"/>
              <a:t> trade: getting the narrative right”, Brookings </a:t>
            </a:r>
          </a:p>
          <a:p>
            <a:pPr marL="285750" indent="-285750">
              <a:buFont typeface="Wingdings" panose="05000000000000000000" pitchFamily="2" charset="2"/>
              <a:buChar char="§"/>
            </a:pPr>
            <a:r>
              <a:rPr lang="en-CH" sz="1400" dirty="0"/>
              <a:t>Morelli, Rohner and Caselli (2013) “</a:t>
            </a:r>
            <a:r>
              <a:rPr lang="en-CH" sz="1400" dirty="0" err="1"/>
              <a:t>Asymetric</a:t>
            </a:r>
            <a:r>
              <a:rPr lang="en-CH" sz="1400" dirty="0"/>
              <a:t> oil: fuel for conflict”, </a:t>
            </a:r>
            <a:r>
              <a:rPr lang="en-CH" sz="1400" dirty="0" err="1"/>
              <a:t>VOXeu</a:t>
            </a:r>
            <a:r>
              <a:rPr lang="en-CH" sz="1400" dirty="0"/>
              <a:t>,</a:t>
            </a:r>
            <a:r>
              <a:rPr lang="fr-CH" sz="1400" dirty="0"/>
              <a:t> </a:t>
            </a:r>
            <a:r>
              <a:rPr lang="fr-CH" sz="1400" dirty="0">
                <a:hlinkClick r:id="rId8"/>
              </a:rPr>
              <a:t>https://cepr.org/voxeu/columns/asymmetric-oil-fuel-conflict</a:t>
            </a:r>
            <a:endParaRPr lang="en-CH" sz="1400" dirty="0"/>
          </a:p>
          <a:p>
            <a:pPr marL="285750" indent="-285750">
              <a:buFont typeface="Wingdings" panose="05000000000000000000" pitchFamily="2" charset="2"/>
              <a:buChar char="§"/>
            </a:pPr>
            <a:r>
              <a:rPr lang="en-CH" sz="1400" dirty="0"/>
              <a:t>Raus</a:t>
            </a:r>
            <a:r>
              <a:rPr lang="fr-CH" sz="1400" dirty="0"/>
              <a:t>c</a:t>
            </a:r>
            <a:r>
              <a:rPr lang="en-CH" sz="1400" dirty="0"/>
              <a:t>h</a:t>
            </a:r>
            <a:r>
              <a:rPr lang="fr-CH" sz="1400" dirty="0"/>
              <a:t>e</a:t>
            </a:r>
            <a:r>
              <a:rPr lang="en-CH" sz="1400" dirty="0"/>
              <a:t>n</a:t>
            </a:r>
            <a:r>
              <a:rPr lang="fr-CH" sz="1400" dirty="0"/>
              <a:t>d</a:t>
            </a:r>
            <a:r>
              <a:rPr lang="en-CH" sz="1400" dirty="0"/>
              <a:t>o</a:t>
            </a:r>
            <a:r>
              <a:rPr lang="fr-CH" sz="1400" dirty="0"/>
              <a:t>r</a:t>
            </a:r>
            <a:r>
              <a:rPr lang="en-CH" sz="1400" dirty="0"/>
              <a:t>f</a:t>
            </a:r>
            <a:r>
              <a:rPr lang="fr-CH" sz="1400" dirty="0"/>
              <a:t>e</a:t>
            </a:r>
            <a:r>
              <a:rPr lang="en-CH" sz="1400" dirty="0"/>
              <a:t>r </a:t>
            </a:r>
            <a:r>
              <a:rPr lang="fr-CH" sz="1400" dirty="0"/>
              <a:t>a</a:t>
            </a:r>
            <a:r>
              <a:rPr lang="en-CH" sz="1400" dirty="0"/>
              <a:t>n</a:t>
            </a:r>
            <a:r>
              <a:rPr lang="fr-CH" sz="1400" dirty="0"/>
              <a:t>d</a:t>
            </a:r>
            <a:r>
              <a:rPr lang="en-CH" sz="1400" dirty="0"/>
              <a:t> </a:t>
            </a:r>
            <a:r>
              <a:rPr lang="fr-CH" sz="1400" dirty="0"/>
              <a:t>T</a:t>
            </a:r>
            <a:r>
              <a:rPr lang="en-CH" sz="1400" dirty="0"/>
              <a:t>w</a:t>
            </a:r>
            <a:r>
              <a:rPr lang="fr-CH" sz="1400" dirty="0"/>
              <a:t>u</a:t>
            </a:r>
            <a:r>
              <a:rPr lang="en-CH" sz="1400" dirty="0"/>
              <a:t>m (2021) “U</a:t>
            </a:r>
            <a:r>
              <a:rPr lang="fr-CH" sz="1400" dirty="0"/>
              <a:t>n</a:t>
            </a:r>
            <a:r>
              <a:rPr lang="en-CH" sz="1400" dirty="0"/>
              <a:t>m</a:t>
            </a:r>
            <a:r>
              <a:rPr lang="fr-CH" sz="1400" dirty="0"/>
              <a:t>a</a:t>
            </a:r>
            <a:r>
              <a:rPr lang="en-CH" sz="1400" dirty="0"/>
              <a:t>k</a:t>
            </a:r>
            <a:r>
              <a:rPr lang="fr-CH" sz="1400" dirty="0"/>
              <a:t>i</a:t>
            </a:r>
            <a:r>
              <a:rPr lang="en-CH" sz="1400" dirty="0"/>
              <a:t>ng of a C</a:t>
            </a:r>
            <a:r>
              <a:rPr lang="fr-CH" sz="1400" dirty="0"/>
              <a:t>u</a:t>
            </a:r>
            <a:r>
              <a:rPr lang="en-CH" sz="1400" dirty="0"/>
              <a:t>s</a:t>
            </a:r>
            <a:r>
              <a:rPr lang="fr-CH" sz="1400" dirty="0"/>
              <a:t>t</a:t>
            </a:r>
            <a:r>
              <a:rPr lang="en-CH" sz="1400" dirty="0"/>
              <a:t>o</a:t>
            </a:r>
            <a:r>
              <a:rPr lang="fr-CH" sz="1400" dirty="0"/>
              <a:t>m</a:t>
            </a:r>
            <a:r>
              <a:rPr lang="en-CH" sz="1400" dirty="0"/>
              <a:t>s Union: R</a:t>
            </a:r>
            <a:r>
              <a:rPr lang="en-GB" sz="1400" dirty="0" err="1"/>
              <a:t>egional</a:t>
            </a:r>
            <a:r>
              <a:rPr lang="en-GB" sz="1400" dirty="0"/>
              <a:t> (Dis)Integration in the East African Community</a:t>
            </a:r>
            <a:r>
              <a:rPr lang="en-CH" sz="1400" dirty="0"/>
              <a:t>”, </a:t>
            </a:r>
            <a:r>
              <a:rPr lang="fr-CH" sz="1400" i="1" dirty="0"/>
              <a:t>W</a:t>
            </a:r>
            <a:r>
              <a:rPr lang="en-CH" sz="1400" i="1" dirty="0"/>
              <a:t>o</a:t>
            </a:r>
            <a:r>
              <a:rPr lang="fr-CH" sz="1400" i="1" dirty="0"/>
              <a:t>r</a:t>
            </a:r>
            <a:r>
              <a:rPr lang="en-CH" sz="1400" i="1" dirty="0"/>
              <a:t>l</a:t>
            </a:r>
            <a:r>
              <a:rPr lang="fr-CH" sz="1400" i="1" dirty="0"/>
              <a:t>d</a:t>
            </a:r>
            <a:r>
              <a:rPr lang="en-CH" sz="1400" i="1" dirty="0"/>
              <a:t> </a:t>
            </a:r>
            <a:r>
              <a:rPr lang="fr-CH" sz="1400" i="1" dirty="0"/>
              <a:t>T</a:t>
            </a:r>
            <a:r>
              <a:rPr lang="en-CH" sz="1400" i="1" dirty="0"/>
              <a:t>r</a:t>
            </a:r>
            <a:r>
              <a:rPr lang="fr-CH" sz="1400" i="1" dirty="0"/>
              <a:t>a</a:t>
            </a:r>
            <a:r>
              <a:rPr lang="en-CH" sz="1400" i="1" dirty="0"/>
              <a:t>d</a:t>
            </a:r>
            <a:r>
              <a:rPr lang="fr-CH" sz="1400" i="1" dirty="0"/>
              <a:t>e</a:t>
            </a:r>
            <a:r>
              <a:rPr lang="en-CH" sz="1400" i="1" dirty="0"/>
              <a:t> </a:t>
            </a:r>
            <a:r>
              <a:rPr lang="fr-CH" sz="1400" i="1" dirty="0"/>
              <a:t>R</a:t>
            </a:r>
            <a:r>
              <a:rPr lang="en-CH" sz="1400" i="1" dirty="0"/>
              <a:t>e</a:t>
            </a:r>
            <a:r>
              <a:rPr lang="fr-CH" sz="1400" i="1" dirty="0"/>
              <a:t>v</a:t>
            </a:r>
            <a:r>
              <a:rPr lang="en-CH" sz="1400" i="1" dirty="0"/>
              <a:t>i</a:t>
            </a:r>
            <a:r>
              <a:rPr lang="fr-CH" sz="1400" i="1" dirty="0"/>
              <a:t>e</a:t>
            </a:r>
            <a:r>
              <a:rPr lang="en-CH" sz="1400" i="1" dirty="0"/>
              <a:t>w</a:t>
            </a:r>
          </a:p>
          <a:p>
            <a:pPr marL="285750" indent="-285750">
              <a:buFont typeface="Wingdings" panose="05000000000000000000" pitchFamily="2" charset="2"/>
              <a:buChar char="§"/>
            </a:pPr>
            <a:r>
              <a:rPr lang="en-CH" sz="1400" i="1" dirty="0"/>
              <a:t>S</a:t>
            </a:r>
            <a:r>
              <a:rPr lang="en-US" sz="1400" dirty="0" err="1"/>
              <a:t>ytsma</a:t>
            </a:r>
            <a:r>
              <a:rPr lang="en-US" sz="1400" dirty="0"/>
              <a:t>, T. (2021) “Rules of Origin and Trade Preference Utilization among LDCs”, </a:t>
            </a:r>
            <a:r>
              <a:rPr lang="en-US" sz="1400" dirty="0">
                <a:hlinkClick r:id="rId9"/>
              </a:rPr>
              <a:t>https://www.freit.org/WorkingPapers/Papers/TradePolicyGeneral/FREIT1749.pdf</a:t>
            </a:r>
            <a:r>
              <a:rPr lang="en-US" sz="1400" dirty="0"/>
              <a:t> </a:t>
            </a:r>
            <a:endParaRPr lang="en-CH" sz="1400" dirty="0"/>
          </a:p>
        </p:txBody>
      </p:sp>
    </p:spTree>
    <p:extLst>
      <p:ext uri="{BB962C8B-B14F-4D97-AF65-F5344CB8AC3E}">
        <p14:creationId xmlns:p14="http://schemas.microsoft.com/office/powerpoint/2010/main" val="2637910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36E3C-A591-57A3-81CB-2EB7B82DD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6C481-F208-DE3F-E419-677CBBDE3BB0}"/>
              </a:ext>
            </a:extLst>
          </p:cNvPr>
          <p:cNvSpPr>
            <a:spLocks noGrp="1"/>
          </p:cNvSpPr>
          <p:nvPr>
            <p:ph type="title"/>
          </p:nvPr>
        </p:nvSpPr>
        <p:spPr>
          <a:xfrm>
            <a:off x="838200" y="2830419"/>
            <a:ext cx="10515600" cy="638922"/>
          </a:xfrm>
        </p:spPr>
        <p:txBody>
          <a:bodyPr>
            <a:normAutofit/>
          </a:bodyPr>
          <a:lstStyle/>
          <a:p>
            <a:pPr algn="ctr"/>
            <a:r>
              <a:rPr lang="en-CH" sz="2800" dirty="0"/>
              <a:t>EXTRA SLIDES</a:t>
            </a:r>
            <a:endParaRPr lang="fr-CH" sz="2800" dirty="0"/>
          </a:p>
        </p:txBody>
      </p:sp>
    </p:spTree>
    <p:extLst>
      <p:ext uri="{BB962C8B-B14F-4D97-AF65-F5344CB8AC3E}">
        <p14:creationId xmlns:p14="http://schemas.microsoft.com/office/powerpoint/2010/main" val="410872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ssays-africa_-integration-prospects.pdf - Adobe Acrobat Reader (64-bit)">
            <a:extLst>
              <a:ext uri="{FF2B5EF4-FFF2-40B4-BE49-F238E27FC236}">
                <a16:creationId xmlns:a16="http://schemas.microsoft.com/office/drawing/2014/main" id="{9A1CF0DE-D516-8CCF-B621-D5AAE2F7C5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6889074" y="235287"/>
            <a:ext cx="5214941" cy="6004148"/>
          </a:xfrm>
        </p:spPr>
      </p:pic>
      <p:sp>
        <p:nvSpPr>
          <p:cNvPr id="4" name="Text Placeholder 3">
            <a:extLst>
              <a:ext uri="{FF2B5EF4-FFF2-40B4-BE49-F238E27FC236}">
                <a16:creationId xmlns:a16="http://schemas.microsoft.com/office/drawing/2014/main" id="{93FA0CF4-0F20-627B-DB4C-D37138FB7E6B}"/>
              </a:ext>
            </a:extLst>
          </p:cNvPr>
          <p:cNvSpPr>
            <a:spLocks noGrp="1"/>
          </p:cNvSpPr>
          <p:nvPr>
            <p:ph type="body" sz="half" idx="2"/>
          </p:nvPr>
        </p:nvSpPr>
        <p:spPr>
          <a:xfrm>
            <a:off x="87984" y="328272"/>
            <a:ext cx="6662439" cy="6004147"/>
          </a:xfrm>
        </p:spPr>
        <p:txBody>
          <a:bodyPr>
            <a:normAutofit/>
          </a:bodyPr>
          <a:lstStyle/>
          <a:p>
            <a:r>
              <a:rPr lang="en-US" b="1" dirty="0"/>
              <a:t>Part I (</a:t>
            </a:r>
            <a:r>
              <a:rPr lang="en-US" b="1" i="1" dirty="0"/>
              <a:t>Challenges and Pathways</a:t>
            </a:r>
            <a:r>
              <a:rPr lang="en-US" b="1" dirty="0"/>
              <a:t>) </a:t>
            </a:r>
            <a:r>
              <a:rPr lang="en-US" dirty="0"/>
              <a:t>examines Africa’s continued de-industrialization and the constraints hindering structural transformation: notably, labor costs that are high relative to income levels, and weak non-tradable sectors that prevent the continent from realizing its potential in labor-intensive manufacturing.</a:t>
            </a:r>
            <a:endParaRPr lang="fr-CH" dirty="0"/>
          </a:p>
          <a:p>
            <a:r>
              <a:rPr lang="en-US" b="1" dirty="0"/>
              <a:t>Part II (</a:t>
            </a:r>
            <a:r>
              <a:rPr lang="en-US" b="1" i="1" dirty="0"/>
              <a:t>Architecture Choices</a:t>
            </a:r>
            <a:r>
              <a:rPr lang="en-US" b="1" dirty="0"/>
              <a:t>)</a:t>
            </a:r>
            <a:r>
              <a:rPr lang="en-US" dirty="0"/>
              <a:t> addresses the design trade-offs facing regional integration—between membership size, depth of integration, and differentiated treatment. In the absence of compensation mechanisms, integration often amplifies disparities between diverse economies. Flexibility becomes essential to accommodate overlapping memberships and varied national interests.</a:t>
            </a:r>
            <a:endParaRPr lang="fr-CH" dirty="0"/>
          </a:p>
          <a:p>
            <a:r>
              <a:rPr lang="en-US" b="1" dirty="0"/>
              <a:t>Part III (</a:t>
            </a:r>
            <a:r>
              <a:rPr lang="en-US" b="1" i="1" dirty="0"/>
              <a:t>Deliverables for the </a:t>
            </a:r>
            <a:r>
              <a:rPr lang="en-US" b="1" i="1" dirty="0" err="1"/>
              <a:t>AfCFTA</a:t>
            </a:r>
            <a:r>
              <a:rPr lang="en-US" dirty="0"/>
              <a:t>) focuses on the operational challenges of building regional value chains, including: divergent exception lists, restrictive rules of origin (ROO) favoring protected sectors, and inefficiencies at borders. Implementing the Trade Facilitation Agreement is key to reducing costs and delays.</a:t>
            </a:r>
            <a:endParaRPr lang="fr-CH" dirty="0"/>
          </a:p>
          <a:p>
            <a:r>
              <a:rPr lang="en-US" b="1" dirty="0"/>
              <a:t>Part IV </a:t>
            </a:r>
            <a:r>
              <a:rPr lang="en-US" b="1" i="1" dirty="0"/>
              <a:t>(Nurturing Regional Public Goods (RPGs)) </a:t>
            </a:r>
            <a:r>
              <a:rPr lang="en-US" dirty="0"/>
              <a:t>explores the positive agenda of integration: investing in shared infrastructure, institutions, and services that markets alone cannot provide. Through a bottom-up, adaptive approach, the </a:t>
            </a:r>
            <a:r>
              <a:rPr lang="en-US" dirty="0" err="1"/>
              <a:t>AfCFTA</a:t>
            </a:r>
            <a:r>
              <a:rPr lang="en-US" dirty="0"/>
              <a:t> could foster cooperation in critical areas such as energy, transport, natural resources, and health.</a:t>
            </a:r>
            <a:endParaRPr lang="en-CH" dirty="0"/>
          </a:p>
          <a:p>
            <a:r>
              <a:rPr lang="en-CH" dirty="0"/>
              <a:t>Very (perhaps most important) as it has been overshadowed in policy debate)  not covered here</a:t>
            </a:r>
            <a:endParaRPr lang="fr-CH" dirty="0"/>
          </a:p>
          <a:p>
            <a:endParaRPr lang="fr-CH" dirty="0"/>
          </a:p>
        </p:txBody>
      </p:sp>
    </p:spTree>
    <p:extLst>
      <p:ext uri="{BB962C8B-B14F-4D97-AF65-F5344CB8AC3E}">
        <p14:creationId xmlns:p14="http://schemas.microsoft.com/office/powerpoint/2010/main" val="3412923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143-industrialization-ENG.pdf - Adobe Acrobat Reader (64-bit)">
            <a:extLst>
              <a:ext uri="{FF2B5EF4-FFF2-40B4-BE49-F238E27FC236}">
                <a16:creationId xmlns:a16="http://schemas.microsoft.com/office/drawing/2014/main" id="{E55C3976-EAAD-87A6-033C-201DCA06BFD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772551" y="1050178"/>
            <a:ext cx="10591219" cy="4873625"/>
          </a:xfrm>
        </p:spPr>
      </p:pic>
      <p:sp>
        <p:nvSpPr>
          <p:cNvPr id="2" name="TextBox 1">
            <a:extLst>
              <a:ext uri="{FF2B5EF4-FFF2-40B4-BE49-F238E27FC236}">
                <a16:creationId xmlns:a16="http://schemas.microsoft.com/office/drawing/2014/main" id="{40424A22-5336-0EC6-AB5F-84F2A0B5062C}"/>
              </a:ext>
            </a:extLst>
          </p:cNvPr>
          <p:cNvSpPr txBox="1"/>
          <p:nvPr/>
        </p:nvSpPr>
        <p:spPr>
          <a:xfrm>
            <a:off x="2572868" y="224117"/>
            <a:ext cx="7377953" cy="523220"/>
          </a:xfrm>
          <a:prstGeom prst="rect">
            <a:avLst/>
          </a:prstGeom>
          <a:noFill/>
        </p:spPr>
        <p:txBody>
          <a:bodyPr wrap="square" rtlCol="0">
            <a:spAutoFit/>
          </a:bodyPr>
          <a:lstStyle/>
          <a:p>
            <a:r>
              <a:rPr lang="en-CH" sz="2800" dirty="0"/>
              <a:t>Trajectories of premature deindustrialization</a:t>
            </a:r>
            <a:endParaRPr lang="fr-CH" sz="2800" dirty="0"/>
          </a:p>
        </p:txBody>
      </p:sp>
      <p:sp>
        <p:nvSpPr>
          <p:cNvPr id="3" name="TextBox 2">
            <a:extLst>
              <a:ext uri="{FF2B5EF4-FFF2-40B4-BE49-F238E27FC236}">
                <a16:creationId xmlns:a16="http://schemas.microsoft.com/office/drawing/2014/main" id="{BB07E471-FDAB-EC9F-1C3A-0CE9C3D5E2BC}"/>
              </a:ext>
            </a:extLst>
          </p:cNvPr>
          <p:cNvSpPr txBox="1"/>
          <p:nvPr/>
        </p:nvSpPr>
        <p:spPr>
          <a:xfrm>
            <a:off x="6687671" y="6149788"/>
            <a:ext cx="4930588" cy="369332"/>
          </a:xfrm>
          <a:prstGeom prst="rect">
            <a:avLst/>
          </a:prstGeom>
          <a:noFill/>
        </p:spPr>
        <p:txBody>
          <a:bodyPr wrap="square" rtlCol="0">
            <a:spAutoFit/>
          </a:bodyPr>
          <a:lstStyle/>
          <a:p>
            <a:r>
              <a:rPr lang="en-CH" dirty="0"/>
              <a:t>More trajectories in Cadot et al. (2015)</a:t>
            </a:r>
            <a:endParaRPr lang="fr-CH" dirty="0"/>
          </a:p>
        </p:txBody>
      </p:sp>
    </p:spTree>
    <p:extLst>
      <p:ext uri="{BB962C8B-B14F-4D97-AF65-F5344CB8AC3E}">
        <p14:creationId xmlns:p14="http://schemas.microsoft.com/office/powerpoint/2010/main" val="2896412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425991-6900-4334-9D1C-49CD98C19AE2}"/>
              </a:ext>
            </a:extLst>
          </p:cNvPr>
          <p:cNvPicPr>
            <a:picLocks noChangeAspect="1"/>
          </p:cNvPicPr>
          <p:nvPr/>
        </p:nvPicPr>
        <p:blipFill>
          <a:blip r:embed="rId2"/>
          <a:stretch>
            <a:fillRect/>
          </a:stretch>
        </p:blipFill>
        <p:spPr>
          <a:xfrm>
            <a:off x="257255" y="810105"/>
            <a:ext cx="6155422" cy="5911328"/>
          </a:xfrm>
          <a:prstGeom prst="rect">
            <a:avLst/>
          </a:prstGeom>
        </p:spPr>
      </p:pic>
      <p:sp>
        <p:nvSpPr>
          <p:cNvPr id="3" name="TextBox 2">
            <a:extLst>
              <a:ext uri="{FF2B5EF4-FFF2-40B4-BE49-F238E27FC236}">
                <a16:creationId xmlns:a16="http://schemas.microsoft.com/office/drawing/2014/main" id="{2EA801F5-D5A4-4C92-B9CD-BAD009535D34}"/>
              </a:ext>
            </a:extLst>
          </p:cNvPr>
          <p:cNvSpPr txBox="1"/>
          <p:nvPr/>
        </p:nvSpPr>
        <p:spPr>
          <a:xfrm>
            <a:off x="6780811" y="605642"/>
            <a:ext cx="5411189" cy="5632311"/>
          </a:xfrm>
          <a:prstGeom prst="rect">
            <a:avLst/>
          </a:prstGeom>
          <a:noFill/>
        </p:spPr>
        <p:txBody>
          <a:bodyPr wrap="square" rtlCol="0">
            <a:spAutoFit/>
          </a:bodyPr>
          <a:lstStyle/>
          <a:p>
            <a:r>
              <a:rPr lang="fr-CH" sz="2400" dirty="0"/>
              <a:t>T</a:t>
            </a:r>
            <a:r>
              <a:rPr lang="en-CH" sz="2400" dirty="0"/>
              <a:t>ally of all S</a:t>
            </a:r>
            <a:r>
              <a:rPr lang="fr-CH" sz="2400" dirty="0"/>
              <a:t>t</a:t>
            </a:r>
            <a:r>
              <a:rPr lang="en-CH" sz="2400" dirty="0"/>
              <a:t>a</a:t>
            </a:r>
            <a:r>
              <a:rPr lang="fr-CH" sz="2400" dirty="0"/>
              <a:t>y</a:t>
            </a:r>
            <a:r>
              <a:rPr lang="en-CH" sz="2400" dirty="0"/>
              <a:t> of </a:t>
            </a:r>
            <a:r>
              <a:rPr lang="en-CH" sz="2400" dirty="0" err="1"/>
              <a:t>Applicat</a:t>
            </a:r>
            <a:r>
              <a:rPr lang="fr-CH" sz="2400" dirty="0"/>
              <a:t>i</a:t>
            </a:r>
            <a:r>
              <a:rPr lang="en-CH" sz="2400" dirty="0"/>
              <a:t>o</a:t>
            </a:r>
            <a:r>
              <a:rPr lang="fr-CH" sz="2400" dirty="0"/>
              <a:t>n</a:t>
            </a:r>
            <a:r>
              <a:rPr lang="en-CH" sz="2400" dirty="0"/>
              <a:t>s (</a:t>
            </a:r>
            <a:r>
              <a:rPr lang="fr-CH" sz="2400" dirty="0"/>
              <a:t>S</a:t>
            </a:r>
            <a:r>
              <a:rPr lang="en-CH" sz="2400" dirty="0"/>
              <a:t>O</a:t>
            </a:r>
            <a:r>
              <a:rPr lang="fr-CH" sz="2400" dirty="0"/>
              <a:t>A</a:t>
            </a:r>
            <a:r>
              <a:rPr lang="en-CH" sz="2400" dirty="0"/>
              <a:t>s) </a:t>
            </a:r>
            <a:r>
              <a:rPr lang="fr-CH" sz="2400" dirty="0"/>
              <a:t>c</a:t>
            </a:r>
            <a:r>
              <a:rPr lang="en-CH" sz="2400" dirty="0"/>
              <a:t>o</a:t>
            </a:r>
            <a:r>
              <a:rPr lang="fr-CH" sz="2400" dirty="0"/>
              <a:t>l</a:t>
            </a:r>
            <a:r>
              <a:rPr lang="en-CH" sz="2400" dirty="0"/>
              <a:t>l</a:t>
            </a:r>
            <a:r>
              <a:rPr lang="fr-CH" sz="2400" dirty="0"/>
              <a:t>e</a:t>
            </a:r>
            <a:r>
              <a:rPr lang="en-CH" sz="2400" dirty="0"/>
              <a:t>c</a:t>
            </a:r>
            <a:r>
              <a:rPr lang="fr-CH" sz="2400" dirty="0"/>
              <a:t>t</a:t>
            </a:r>
            <a:r>
              <a:rPr lang="en-CH" sz="2400" dirty="0"/>
              <a:t>e</a:t>
            </a:r>
            <a:r>
              <a:rPr lang="fr-CH" sz="2400" dirty="0"/>
              <a:t>d</a:t>
            </a:r>
            <a:r>
              <a:rPr lang="en-CH" sz="2400" dirty="0"/>
              <a:t> </a:t>
            </a:r>
            <a:r>
              <a:rPr lang="fr-CH" sz="2400" dirty="0"/>
              <a:t>f</a:t>
            </a:r>
            <a:r>
              <a:rPr lang="en-CH" sz="2400" dirty="0"/>
              <a:t>r</a:t>
            </a:r>
            <a:r>
              <a:rPr lang="fr-CH" sz="2400" dirty="0"/>
              <a:t>o</a:t>
            </a:r>
            <a:r>
              <a:rPr lang="en-CH" sz="2400" dirty="0"/>
              <a:t>m </a:t>
            </a:r>
            <a:r>
              <a:rPr lang="fr-CH" sz="2400" dirty="0"/>
              <a:t>t</a:t>
            </a:r>
            <a:r>
              <a:rPr lang="en-CH" sz="2400" dirty="0"/>
              <a:t>h</a:t>
            </a:r>
            <a:r>
              <a:rPr lang="fr-CH" sz="2400" dirty="0"/>
              <a:t>e</a:t>
            </a:r>
            <a:r>
              <a:rPr lang="en-CH" sz="2400" dirty="0"/>
              <a:t> </a:t>
            </a:r>
            <a:r>
              <a:rPr lang="fr-CH" sz="2400" dirty="0"/>
              <a:t>E</a:t>
            </a:r>
            <a:r>
              <a:rPr lang="en-CH" sz="2400" dirty="0"/>
              <a:t>A</a:t>
            </a:r>
            <a:r>
              <a:rPr lang="fr-CH" sz="2400" dirty="0"/>
              <a:t>C</a:t>
            </a:r>
            <a:r>
              <a:rPr lang="en-CH" sz="2400" dirty="0"/>
              <a:t> </a:t>
            </a:r>
            <a:r>
              <a:rPr lang="fr-CH" sz="2400" dirty="0"/>
              <a:t>g</a:t>
            </a:r>
            <a:r>
              <a:rPr lang="en-CH" sz="2400" dirty="0"/>
              <a:t>a</a:t>
            </a:r>
            <a:r>
              <a:rPr lang="fr-CH" sz="2400" dirty="0"/>
              <a:t>z</a:t>
            </a:r>
            <a:r>
              <a:rPr lang="en-CH" sz="2400" dirty="0"/>
              <a:t>e</a:t>
            </a:r>
            <a:r>
              <a:rPr lang="fr-CH" sz="2400" dirty="0"/>
              <a:t>t</a:t>
            </a:r>
            <a:r>
              <a:rPr lang="en-CH" sz="2400" dirty="0"/>
              <a:t>t</a:t>
            </a:r>
            <a:r>
              <a:rPr lang="fr-CH" sz="2400" dirty="0"/>
              <a:t>e</a:t>
            </a:r>
            <a:endParaRPr lang="en-CH" sz="2400" dirty="0"/>
          </a:p>
          <a:p>
            <a:endParaRPr lang="en-CH" sz="2400" dirty="0"/>
          </a:p>
          <a:p>
            <a:pPr marL="285750" indent="-285750">
              <a:buFont typeface="Wingdings" panose="05000000000000000000" pitchFamily="2" charset="2"/>
              <a:buChar char="§"/>
            </a:pPr>
            <a:r>
              <a:rPr lang="en-CH" sz="2400" dirty="0"/>
              <a:t>Large countries deviated from the CET in upward direction</a:t>
            </a:r>
          </a:p>
          <a:p>
            <a:pPr marL="285750" indent="-285750">
              <a:buFont typeface="Wingdings" panose="05000000000000000000" pitchFamily="2" charset="2"/>
              <a:buChar char="§"/>
            </a:pPr>
            <a:r>
              <a:rPr lang="en-CH" sz="2400" dirty="0"/>
              <a:t>Rwanda deviated in the lower direction</a:t>
            </a:r>
          </a:p>
          <a:p>
            <a:pPr marL="285750" indent="-285750">
              <a:buFont typeface="Wingdings" panose="05000000000000000000" pitchFamily="2" charset="2"/>
              <a:buChar char="§"/>
            </a:pPr>
            <a:endParaRPr lang="en-CH" sz="2400" dirty="0"/>
          </a:p>
          <a:p>
            <a:r>
              <a:rPr lang="fr-CH" sz="2400" dirty="0"/>
              <a:t>→I</a:t>
            </a:r>
            <a:r>
              <a:rPr lang="en-CH" sz="2400" dirty="0"/>
              <a:t>n </a:t>
            </a:r>
            <a:r>
              <a:rPr lang="fr-CH" sz="2400" dirty="0"/>
              <a:t>C</a:t>
            </a:r>
            <a:r>
              <a:rPr lang="en-CH" sz="2400" dirty="0"/>
              <a:t>U</a:t>
            </a:r>
            <a:r>
              <a:rPr lang="fr-CH" sz="2400" dirty="0"/>
              <a:t>s</a:t>
            </a:r>
            <a:r>
              <a:rPr lang="en-CH" sz="2400" dirty="0"/>
              <a:t> </a:t>
            </a:r>
            <a:r>
              <a:rPr lang="fr-CH" sz="2400" dirty="0"/>
              <a:t>hi</a:t>
            </a:r>
            <a:r>
              <a:rPr lang="en-CH" sz="2400" dirty="0" err="1"/>
              <a:t>gh</a:t>
            </a:r>
            <a:r>
              <a:rPr lang="en-CH" sz="2400" dirty="0"/>
              <a:t> CETs </a:t>
            </a:r>
            <a:r>
              <a:rPr lang="fr-CH" sz="2400" dirty="0"/>
              <a:t>a</a:t>
            </a:r>
            <a:r>
              <a:rPr lang="en-CH" sz="2400" dirty="0"/>
              <a:t>r</a:t>
            </a:r>
            <a:r>
              <a:rPr lang="fr-CH" sz="2400" dirty="0"/>
              <a:t>e</a:t>
            </a:r>
            <a:r>
              <a:rPr lang="en-CH" sz="2400" dirty="0"/>
              <a:t> </a:t>
            </a:r>
            <a:r>
              <a:rPr lang="fr-CH" sz="2400" dirty="0"/>
              <a:t>i</a:t>
            </a:r>
            <a:r>
              <a:rPr lang="en-CH" sz="2400" dirty="0"/>
              <a:t>m</a:t>
            </a:r>
            <a:r>
              <a:rPr lang="fr-CH" sz="2400" dirty="0"/>
              <a:t>p</a:t>
            </a:r>
            <a:r>
              <a:rPr lang="en-CH" sz="2400" dirty="0"/>
              <a:t>o</a:t>
            </a:r>
            <a:r>
              <a:rPr lang="fr-CH" sz="2400" dirty="0"/>
              <a:t>s</a:t>
            </a:r>
            <a:r>
              <a:rPr lang="en-CH" sz="2400" dirty="0"/>
              <a:t>e</a:t>
            </a:r>
            <a:r>
              <a:rPr lang="fr-CH" sz="2400" dirty="0"/>
              <a:t>d</a:t>
            </a:r>
            <a:r>
              <a:rPr lang="en-CH" sz="2400" dirty="0"/>
              <a:t> </a:t>
            </a:r>
            <a:r>
              <a:rPr lang="fr-CH" sz="2400" dirty="0"/>
              <a:t>b</a:t>
            </a:r>
            <a:r>
              <a:rPr lang="en-CH" sz="2400" dirty="0"/>
              <a:t>y </a:t>
            </a:r>
            <a:r>
              <a:rPr lang="fr-CH" sz="2400" dirty="0"/>
              <a:t>l</a:t>
            </a:r>
            <a:r>
              <a:rPr lang="en-CH" sz="2400" dirty="0"/>
              <a:t>a</a:t>
            </a:r>
            <a:r>
              <a:rPr lang="fr-CH" sz="2400" dirty="0"/>
              <a:t>r</a:t>
            </a:r>
            <a:r>
              <a:rPr lang="en-CH" sz="2400" dirty="0"/>
              <a:t>g</a:t>
            </a:r>
            <a:r>
              <a:rPr lang="fr-CH" sz="2400" dirty="0"/>
              <a:t>e</a:t>
            </a:r>
            <a:r>
              <a:rPr lang="en-CH" sz="2400" dirty="0"/>
              <a:t> </a:t>
            </a:r>
            <a:r>
              <a:rPr lang="fr-CH" sz="2400" dirty="0"/>
              <a:t>m</a:t>
            </a:r>
            <a:r>
              <a:rPr lang="en-CH" sz="2400" dirty="0"/>
              <a:t>e</a:t>
            </a:r>
            <a:r>
              <a:rPr lang="fr-CH" sz="2400" dirty="0"/>
              <a:t>m</a:t>
            </a:r>
            <a:r>
              <a:rPr lang="en-CH" sz="2400" dirty="0"/>
              <a:t>b</a:t>
            </a:r>
            <a:r>
              <a:rPr lang="fr-CH" sz="2400" dirty="0"/>
              <a:t>e</a:t>
            </a:r>
            <a:r>
              <a:rPr lang="en-CH" sz="2400" dirty="0"/>
              <a:t>r</a:t>
            </a:r>
            <a:r>
              <a:rPr lang="fr-CH" sz="2400" dirty="0"/>
              <a:t>s</a:t>
            </a:r>
            <a:r>
              <a:rPr lang="en-CH" sz="2400" dirty="0"/>
              <a:t> on </a:t>
            </a:r>
            <a:r>
              <a:rPr lang="en-CH" sz="2400" dirty="0" err="1"/>
              <a:t>sm</a:t>
            </a:r>
            <a:r>
              <a:rPr lang="fr-CH" sz="2400" dirty="0"/>
              <a:t>a</a:t>
            </a:r>
            <a:r>
              <a:rPr lang="en-CH" sz="2400" dirty="0"/>
              <a:t>l</a:t>
            </a:r>
            <a:r>
              <a:rPr lang="fr-CH" sz="2400" dirty="0"/>
              <a:t>l</a:t>
            </a:r>
            <a:r>
              <a:rPr lang="en-CH" sz="2400" dirty="0"/>
              <a:t>  </a:t>
            </a:r>
            <a:r>
              <a:rPr lang="fr-CH" sz="2400" dirty="0"/>
              <a:t>m</a:t>
            </a:r>
            <a:r>
              <a:rPr lang="en-CH" sz="2400" dirty="0"/>
              <a:t>e</a:t>
            </a:r>
            <a:r>
              <a:rPr lang="fr-CH" sz="2400" dirty="0"/>
              <a:t>m</a:t>
            </a:r>
            <a:r>
              <a:rPr lang="en-CH" sz="2400" dirty="0"/>
              <a:t>b</a:t>
            </a:r>
            <a:r>
              <a:rPr lang="fr-CH" sz="2400" dirty="0"/>
              <a:t>e</a:t>
            </a:r>
            <a:r>
              <a:rPr lang="en-CH" sz="2400" dirty="0"/>
              <a:t>r</a:t>
            </a:r>
            <a:r>
              <a:rPr lang="fr-CH" sz="2400" dirty="0"/>
              <a:t>s</a:t>
            </a:r>
            <a:r>
              <a:rPr lang="en-CH" sz="2400" dirty="0"/>
              <a:t> (</a:t>
            </a:r>
            <a:r>
              <a:rPr lang="fr-CH" sz="2400" dirty="0"/>
              <a:t>e</a:t>
            </a:r>
            <a:r>
              <a:rPr lang="en-CH" sz="2400" dirty="0"/>
              <a:t>.</a:t>
            </a:r>
            <a:r>
              <a:rPr lang="fr-CH" sz="2400" dirty="0"/>
              <a:t>g</a:t>
            </a:r>
            <a:r>
              <a:rPr lang="en-CH" sz="2400" dirty="0"/>
              <a:t>. </a:t>
            </a:r>
            <a:r>
              <a:rPr lang="fr-CH" sz="2400" dirty="0"/>
              <a:t>L</a:t>
            </a:r>
            <a:r>
              <a:rPr lang="en-CH" sz="2400" dirty="0" err="1"/>
              <a:t>i</a:t>
            </a:r>
            <a:r>
              <a:rPr lang="fr-CH" sz="2400" dirty="0"/>
              <a:t>b</a:t>
            </a:r>
            <a:r>
              <a:rPr lang="en-CH" sz="2400" dirty="0"/>
              <a:t>e</a:t>
            </a:r>
            <a:r>
              <a:rPr lang="fr-CH" sz="2400" dirty="0"/>
              <a:t>r</a:t>
            </a:r>
            <a:r>
              <a:rPr lang="en-CH" sz="2400" dirty="0" err="1"/>
              <a:t>i</a:t>
            </a:r>
            <a:r>
              <a:rPr lang="fr-CH" sz="2400" dirty="0"/>
              <a:t>a</a:t>
            </a:r>
            <a:r>
              <a:rPr lang="en-CH" sz="2400" dirty="0"/>
              <a:t> </a:t>
            </a:r>
            <a:r>
              <a:rPr lang="fr-CH" sz="2400" dirty="0"/>
              <a:t>a</a:t>
            </a:r>
            <a:r>
              <a:rPr lang="en-CH" sz="2400" dirty="0"/>
              <a:t>n</a:t>
            </a:r>
            <a:r>
              <a:rPr lang="fr-CH" sz="2400" dirty="0"/>
              <a:t>d</a:t>
            </a:r>
            <a:r>
              <a:rPr lang="en-CH" sz="2400" dirty="0"/>
              <a:t> </a:t>
            </a:r>
            <a:r>
              <a:rPr lang="fr-CH" sz="2400" dirty="0"/>
              <a:t>S</a:t>
            </a:r>
            <a:r>
              <a:rPr lang="en-CH" sz="2400" dirty="0" err="1"/>
              <a:t>i</a:t>
            </a:r>
            <a:r>
              <a:rPr lang="fr-CH" sz="2400" dirty="0"/>
              <a:t>e</a:t>
            </a:r>
            <a:r>
              <a:rPr lang="en-CH" sz="2400" dirty="0"/>
              <a:t>r</a:t>
            </a:r>
            <a:r>
              <a:rPr lang="fr-CH" sz="2400" dirty="0"/>
              <a:t>r</a:t>
            </a:r>
            <a:r>
              <a:rPr lang="en-CH" sz="2400" dirty="0"/>
              <a:t>a </a:t>
            </a:r>
            <a:r>
              <a:rPr lang="fr-CH" sz="2400" dirty="0"/>
              <a:t>L</a:t>
            </a:r>
            <a:r>
              <a:rPr lang="en-CH" sz="2400" dirty="0"/>
              <a:t>e</a:t>
            </a:r>
            <a:r>
              <a:rPr lang="fr-CH" sz="2400" dirty="0"/>
              <a:t>o</a:t>
            </a:r>
            <a:r>
              <a:rPr lang="en-CH" sz="2400" dirty="0"/>
              <a:t>n</a:t>
            </a:r>
            <a:r>
              <a:rPr lang="fr-CH" sz="2400" dirty="0"/>
              <a:t>e</a:t>
            </a:r>
            <a:r>
              <a:rPr lang="en-CH" sz="2400" dirty="0"/>
              <a:t> </a:t>
            </a:r>
            <a:r>
              <a:rPr lang="fr-CH" sz="2400" dirty="0"/>
              <a:t>i</a:t>
            </a:r>
            <a:r>
              <a:rPr lang="en-CH" sz="2400" dirty="0"/>
              <a:t>n </a:t>
            </a:r>
            <a:r>
              <a:rPr lang="fr-CH" sz="2400" dirty="0"/>
              <a:t>E</a:t>
            </a:r>
            <a:r>
              <a:rPr lang="en-CH" sz="2400" dirty="0"/>
              <a:t>C</a:t>
            </a:r>
            <a:r>
              <a:rPr lang="fr-CH" sz="2400" dirty="0"/>
              <a:t>O</a:t>
            </a:r>
            <a:r>
              <a:rPr lang="en-CH" sz="2400" dirty="0"/>
              <a:t>W</a:t>
            </a:r>
            <a:r>
              <a:rPr lang="fr-CH" sz="2400" dirty="0"/>
              <a:t>A</a:t>
            </a:r>
            <a:r>
              <a:rPr lang="en-CH" sz="2400" dirty="0"/>
              <a:t>S)</a:t>
            </a:r>
          </a:p>
          <a:p>
            <a:endParaRPr lang="en-CH" sz="2400" dirty="0"/>
          </a:p>
          <a:p>
            <a:pPr marL="342900" indent="-342900">
              <a:buFont typeface="Wingdings" panose="05000000000000000000" pitchFamily="2" charset="2"/>
              <a:buChar char="q"/>
            </a:pPr>
            <a:r>
              <a:rPr lang="en-CH" sz="2400" dirty="0"/>
              <a:t>CGE </a:t>
            </a:r>
            <a:r>
              <a:rPr lang="fr-CH" sz="2400" dirty="0"/>
              <a:t>S</a:t>
            </a:r>
            <a:r>
              <a:rPr lang="en-CH" sz="2400" dirty="0" err="1"/>
              <a:t>i</a:t>
            </a:r>
            <a:r>
              <a:rPr lang="fr-CH" sz="2400" dirty="0"/>
              <a:t>m</a:t>
            </a:r>
            <a:r>
              <a:rPr lang="en-CH" sz="2400" dirty="0"/>
              <a:t>u</a:t>
            </a:r>
            <a:r>
              <a:rPr lang="fr-CH" sz="2400" dirty="0"/>
              <a:t>l</a:t>
            </a:r>
            <a:r>
              <a:rPr lang="en-CH" sz="2400" dirty="0"/>
              <a:t>a</a:t>
            </a:r>
            <a:r>
              <a:rPr lang="fr-CH" sz="2400" dirty="0"/>
              <a:t>t</a:t>
            </a:r>
            <a:r>
              <a:rPr lang="en-CH" sz="2400" dirty="0" err="1"/>
              <a:t>i</a:t>
            </a:r>
            <a:r>
              <a:rPr lang="fr-CH" sz="2400" dirty="0"/>
              <a:t>o</a:t>
            </a:r>
            <a:r>
              <a:rPr lang="en-CH" sz="2400" dirty="0"/>
              <a:t>n-</a:t>
            </a:r>
            <a:r>
              <a:rPr lang="fr-CH" sz="2400" dirty="0"/>
              <a:t>b</a:t>
            </a:r>
            <a:r>
              <a:rPr lang="en-CH" sz="2400" dirty="0"/>
              <a:t>a</a:t>
            </a:r>
            <a:r>
              <a:rPr lang="fr-CH" sz="2400" dirty="0"/>
              <a:t>s</a:t>
            </a:r>
            <a:r>
              <a:rPr lang="en-CH" sz="2400" dirty="0"/>
              <a:t>e</a:t>
            </a:r>
            <a:r>
              <a:rPr lang="fr-CH" sz="2400" dirty="0"/>
              <a:t>d</a:t>
            </a:r>
            <a:r>
              <a:rPr lang="en-CH" sz="2400" dirty="0"/>
              <a:t> </a:t>
            </a:r>
            <a:r>
              <a:rPr lang="fr-CH" sz="2400" dirty="0"/>
              <a:t>e</a:t>
            </a:r>
            <a:r>
              <a:rPr lang="en-CH" sz="2400" dirty="0" err="1"/>
              <a:t>stimates</a:t>
            </a:r>
            <a:r>
              <a:rPr lang="en-CH" sz="2400" dirty="0"/>
              <a:t> </a:t>
            </a:r>
            <a:r>
              <a:rPr lang="fr-CH" sz="2400" dirty="0"/>
              <a:t>o</a:t>
            </a:r>
            <a:r>
              <a:rPr lang="en-CH" sz="2400" dirty="0"/>
              <a:t>f </a:t>
            </a:r>
            <a:r>
              <a:rPr lang="fr-CH" sz="2400" dirty="0"/>
              <a:t>g</a:t>
            </a:r>
            <a:r>
              <a:rPr lang="en-CH" sz="2400" dirty="0"/>
              <a:t>a</a:t>
            </a:r>
            <a:r>
              <a:rPr lang="fr-CH" sz="2400" dirty="0"/>
              <a:t>i</a:t>
            </a:r>
            <a:r>
              <a:rPr lang="en-CH" sz="2400" dirty="0"/>
              <a:t>ns from </a:t>
            </a:r>
            <a:r>
              <a:rPr lang="fr-CH" sz="2400" dirty="0"/>
              <a:t>c</a:t>
            </a:r>
            <a:r>
              <a:rPr lang="en-CH" sz="2400" dirty="0"/>
              <a:t>o</a:t>
            </a:r>
            <a:r>
              <a:rPr lang="fr-CH" sz="2400" dirty="0"/>
              <a:t>m</a:t>
            </a:r>
            <a:r>
              <a:rPr lang="en-CH" sz="2400" dirty="0"/>
              <a:t>p</a:t>
            </a:r>
            <a:r>
              <a:rPr lang="fr-CH" sz="2400" dirty="0"/>
              <a:t>l</a:t>
            </a:r>
            <a:r>
              <a:rPr lang="en-CH" sz="2400" dirty="0"/>
              <a:t>e</a:t>
            </a:r>
            <a:r>
              <a:rPr lang="fr-CH" sz="2400" dirty="0"/>
              <a:t>t</a:t>
            </a:r>
            <a:r>
              <a:rPr lang="en-CH" sz="2400" dirty="0" err="1"/>
              <a:t>i</a:t>
            </a:r>
            <a:r>
              <a:rPr lang="fr-CH" sz="2400" dirty="0"/>
              <a:t>n</a:t>
            </a:r>
            <a:r>
              <a:rPr lang="en-CH" sz="2400" dirty="0"/>
              <a:t>g AFCFTA should be taken with c</a:t>
            </a:r>
            <a:r>
              <a:rPr lang="fr-CH" sz="2400" dirty="0"/>
              <a:t>a</a:t>
            </a:r>
            <a:r>
              <a:rPr lang="en-CH" sz="2400" dirty="0" err="1"/>
              <a:t>ution</a:t>
            </a:r>
            <a:endParaRPr lang="fr-CH" sz="2400" dirty="0"/>
          </a:p>
        </p:txBody>
      </p:sp>
      <p:sp>
        <p:nvSpPr>
          <p:cNvPr id="4" name="TextBox 3">
            <a:extLst>
              <a:ext uri="{FF2B5EF4-FFF2-40B4-BE49-F238E27FC236}">
                <a16:creationId xmlns:a16="http://schemas.microsoft.com/office/drawing/2014/main" id="{02255321-F1A1-4446-892F-6F4336843985}"/>
              </a:ext>
            </a:extLst>
          </p:cNvPr>
          <p:cNvSpPr txBox="1"/>
          <p:nvPr/>
        </p:nvSpPr>
        <p:spPr>
          <a:xfrm>
            <a:off x="7037295" y="6327599"/>
            <a:ext cx="4861780" cy="369332"/>
          </a:xfrm>
          <a:prstGeom prst="rect">
            <a:avLst/>
          </a:prstGeom>
          <a:noFill/>
        </p:spPr>
        <p:txBody>
          <a:bodyPr wrap="square" rtlCol="0">
            <a:spAutoFit/>
          </a:bodyPr>
          <a:lstStyle/>
          <a:p>
            <a:r>
              <a:rPr lang="en-CH" dirty="0"/>
              <a:t>S</a:t>
            </a:r>
            <a:r>
              <a:rPr lang="fr-CH" dirty="0"/>
              <a:t>o</a:t>
            </a:r>
            <a:r>
              <a:rPr lang="en-CH" dirty="0"/>
              <a:t>u</a:t>
            </a:r>
            <a:r>
              <a:rPr lang="fr-CH" dirty="0"/>
              <a:t>r</a:t>
            </a:r>
            <a:r>
              <a:rPr lang="en-CH" dirty="0"/>
              <a:t>c</a:t>
            </a:r>
            <a:r>
              <a:rPr lang="fr-CH" dirty="0"/>
              <a:t>e</a:t>
            </a:r>
            <a:r>
              <a:rPr lang="en-CH" dirty="0"/>
              <a:t>: </a:t>
            </a:r>
            <a:r>
              <a:rPr lang="fr-CH" dirty="0"/>
              <a:t>R</a:t>
            </a:r>
            <a:r>
              <a:rPr lang="en-CH" dirty="0"/>
              <a:t>a</a:t>
            </a:r>
            <a:r>
              <a:rPr lang="fr-CH" dirty="0"/>
              <a:t>u</a:t>
            </a:r>
            <a:r>
              <a:rPr lang="en-CH" dirty="0"/>
              <a:t>s</a:t>
            </a:r>
            <a:r>
              <a:rPr lang="fr-CH" dirty="0"/>
              <a:t>c</a:t>
            </a:r>
            <a:r>
              <a:rPr lang="en-CH" dirty="0"/>
              <a:t>hen</a:t>
            </a:r>
            <a:r>
              <a:rPr lang="fr-CH" dirty="0"/>
              <a:t>d</a:t>
            </a:r>
            <a:r>
              <a:rPr lang="en-CH" dirty="0"/>
              <a:t>o</a:t>
            </a:r>
            <a:r>
              <a:rPr lang="fr-CH" dirty="0"/>
              <a:t>r</a:t>
            </a:r>
            <a:r>
              <a:rPr lang="en-CH" dirty="0" err="1"/>
              <a:t>fer</a:t>
            </a:r>
            <a:r>
              <a:rPr lang="en-CH" dirty="0"/>
              <a:t> and Twum (2021)</a:t>
            </a:r>
            <a:endParaRPr lang="fr-CH" dirty="0"/>
          </a:p>
        </p:txBody>
      </p:sp>
      <p:sp>
        <p:nvSpPr>
          <p:cNvPr id="5" name="TextBox 4">
            <a:extLst>
              <a:ext uri="{FF2B5EF4-FFF2-40B4-BE49-F238E27FC236}">
                <a16:creationId xmlns:a16="http://schemas.microsoft.com/office/drawing/2014/main" id="{BDCFC5CA-8BF0-4B12-96A2-1027BB6B6742}"/>
              </a:ext>
            </a:extLst>
          </p:cNvPr>
          <p:cNvSpPr txBox="1"/>
          <p:nvPr/>
        </p:nvSpPr>
        <p:spPr>
          <a:xfrm>
            <a:off x="570024" y="71250"/>
            <a:ext cx="11329050" cy="523220"/>
          </a:xfrm>
          <a:prstGeom prst="rect">
            <a:avLst/>
          </a:prstGeom>
          <a:noFill/>
        </p:spPr>
        <p:txBody>
          <a:bodyPr wrap="square" rtlCol="0">
            <a:spAutoFit/>
          </a:bodyPr>
          <a:lstStyle/>
          <a:p>
            <a:r>
              <a:rPr lang="en-CH" sz="2800" b="1" dirty="0"/>
              <a:t>R</a:t>
            </a:r>
            <a:r>
              <a:rPr lang="fr-CH" sz="2800" b="1" dirty="0"/>
              <a:t>e</a:t>
            </a:r>
            <a:r>
              <a:rPr lang="en-CH" sz="2800" b="1" dirty="0"/>
              <a:t>m</a:t>
            </a:r>
            <a:r>
              <a:rPr lang="fr-CH" sz="2800" b="1" dirty="0"/>
              <a:t>i</a:t>
            </a:r>
            <a:r>
              <a:rPr lang="en-CH" sz="2800" b="1" dirty="0"/>
              <a:t>n</a:t>
            </a:r>
            <a:r>
              <a:rPr lang="fr-CH" sz="2800" b="1" dirty="0"/>
              <a:t>d</a:t>
            </a:r>
            <a:r>
              <a:rPr lang="en-CH" sz="2800" b="1" dirty="0"/>
              <a:t>e</a:t>
            </a:r>
            <a:r>
              <a:rPr lang="fr-CH" sz="2800" b="1" dirty="0"/>
              <a:t>r</a:t>
            </a:r>
            <a:r>
              <a:rPr lang="en-CH" sz="2800" b="1" dirty="0"/>
              <a:t>: </a:t>
            </a:r>
            <a:r>
              <a:rPr lang="fr-CH" sz="2800" b="1" dirty="0"/>
              <a:t>M</a:t>
            </a:r>
            <a:r>
              <a:rPr lang="en-CH" sz="2800" b="1" dirty="0"/>
              <a:t>o</a:t>
            </a:r>
            <a:r>
              <a:rPr lang="fr-CH" sz="2800" b="1" dirty="0"/>
              <a:t>n</a:t>
            </a:r>
            <a:r>
              <a:rPr lang="en-CH" sz="2800" b="1" dirty="0" err="1"/>
              <a:t>i</a:t>
            </a:r>
            <a:r>
              <a:rPr lang="fr-CH" sz="2800" b="1" dirty="0"/>
              <a:t>t</a:t>
            </a:r>
            <a:r>
              <a:rPr lang="en-CH" sz="2800" b="1" dirty="0"/>
              <a:t>o</a:t>
            </a:r>
            <a:r>
              <a:rPr lang="fr-CH" sz="2800" b="1" dirty="0"/>
              <a:t>r</a:t>
            </a:r>
            <a:r>
              <a:rPr lang="en-CH" sz="2800" b="1" dirty="0"/>
              <a:t> </a:t>
            </a:r>
            <a:r>
              <a:rPr lang="fr-CH" sz="2800" b="1" dirty="0"/>
              <a:t>t</a:t>
            </a:r>
            <a:r>
              <a:rPr lang="en-CH" sz="2800" b="1" dirty="0"/>
              <a:t>h</a:t>
            </a:r>
            <a:r>
              <a:rPr lang="fr-CH" sz="2800" b="1" dirty="0"/>
              <a:t>e</a:t>
            </a:r>
            <a:r>
              <a:rPr lang="en-CH" sz="2800" b="1" dirty="0"/>
              <a:t> d</a:t>
            </a:r>
            <a:r>
              <a:rPr lang="fr-CH" sz="2800" b="1" dirty="0"/>
              <a:t>i</a:t>
            </a:r>
            <a:r>
              <a:rPr lang="en-CH" sz="2800" b="1" dirty="0"/>
              <a:t>f</a:t>
            </a:r>
            <a:r>
              <a:rPr lang="fr-CH" sz="2800" b="1" dirty="0"/>
              <a:t>f</a:t>
            </a:r>
            <a:r>
              <a:rPr lang="en-CH" sz="2800" b="1" dirty="0" err="1"/>
              <a:t>i</a:t>
            </a:r>
            <a:r>
              <a:rPr lang="fr-CH" sz="2800" b="1" dirty="0"/>
              <a:t>c</a:t>
            </a:r>
            <a:r>
              <a:rPr lang="en-CH" sz="2800" b="1" dirty="0"/>
              <a:t>u</a:t>
            </a:r>
            <a:r>
              <a:rPr lang="fr-CH" sz="2800" b="1" dirty="0"/>
              <a:t>l</a:t>
            </a:r>
            <a:r>
              <a:rPr lang="en-CH" sz="2800" b="1" dirty="0"/>
              <a:t>t</a:t>
            </a:r>
            <a:r>
              <a:rPr lang="fr-CH" sz="2800" b="1" dirty="0"/>
              <a:t>i</a:t>
            </a:r>
            <a:r>
              <a:rPr lang="en-CH" sz="2800" b="1" dirty="0"/>
              <a:t>e</a:t>
            </a:r>
            <a:r>
              <a:rPr lang="fr-CH" sz="2800" b="1" dirty="0"/>
              <a:t>s</a:t>
            </a:r>
            <a:r>
              <a:rPr lang="en-CH" sz="2800" b="1" dirty="0"/>
              <a:t> </a:t>
            </a:r>
            <a:r>
              <a:rPr lang="fr-CH" sz="2800" b="1" dirty="0"/>
              <a:t>a</a:t>
            </a:r>
            <a:r>
              <a:rPr lang="en-CH" sz="2800" b="1" dirty="0"/>
              <a:t>t implementing a Customs union</a:t>
            </a:r>
            <a:endParaRPr lang="fr-CH" sz="2800" b="1" dirty="0"/>
          </a:p>
        </p:txBody>
      </p:sp>
    </p:spTree>
    <p:extLst>
      <p:ext uri="{BB962C8B-B14F-4D97-AF65-F5344CB8AC3E}">
        <p14:creationId xmlns:p14="http://schemas.microsoft.com/office/powerpoint/2010/main" val="3610165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31" y="139627"/>
            <a:ext cx="11910951" cy="606401"/>
          </a:xfrm>
        </p:spPr>
        <p:txBody>
          <a:bodyPr>
            <a:noAutofit/>
          </a:bodyPr>
          <a:lstStyle/>
          <a:p>
            <a:pPr algn="ctr"/>
            <a:r>
              <a:rPr lang="fr-FR" sz="3600" b="1" dirty="0" err="1"/>
              <a:t>Preference</a:t>
            </a:r>
            <a:r>
              <a:rPr lang="fr-FR" sz="3600" b="1" dirty="0"/>
              <a:t> </a:t>
            </a:r>
            <a:r>
              <a:rPr lang="fr-FR" sz="3600" b="1" dirty="0" err="1"/>
              <a:t>Utilization</a:t>
            </a:r>
            <a:r>
              <a:rPr lang="fr-FR" sz="3600" b="1" dirty="0"/>
              <a:t> Rates </a:t>
            </a:r>
            <a:r>
              <a:rPr lang="en-CH" sz="3600" b="1" dirty="0"/>
              <a:t> </a:t>
            </a:r>
            <a:r>
              <a:rPr lang="fr-CH" sz="3600" b="1" dirty="0"/>
              <a:t>a</a:t>
            </a:r>
            <a:r>
              <a:rPr lang="en-CH" sz="3600" b="1" dirty="0"/>
              <a:t>n</a:t>
            </a:r>
            <a:r>
              <a:rPr lang="fr-CH" sz="3600" b="1" dirty="0"/>
              <a:t>d</a:t>
            </a:r>
            <a:r>
              <a:rPr lang="en-CH" sz="3600" b="1" dirty="0"/>
              <a:t> </a:t>
            </a:r>
            <a:r>
              <a:rPr lang="fr-CH" sz="3600" b="1" dirty="0"/>
              <a:t>P</a:t>
            </a:r>
            <a:r>
              <a:rPr lang="en-CH" sz="3600" b="1" dirty="0"/>
              <a:t>S</a:t>
            </a:r>
            <a:r>
              <a:rPr lang="fr-CH" sz="3600" b="1" dirty="0"/>
              <a:t>R</a:t>
            </a:r>
            <a:r>
              <a:rPr lang="en-CH" sz="3600" b="1" dirty="0"/>
              <a:t>s </a:t>
            </a:r>
            <a:r>
              <a:rPr lang="fr-FR" sz="3600" b="1" dirty="0"/>
              <a:t>(</a:t>
            </a:r>
            <a:r>
              <a:rPr lang="en-CH" sz="3600" b="1" dirty="0"/>
              <a:t>f</a:t>
            </a:r>
            <a:r>
              <a:rPr lang="fr-CH" sz="3600" b="1" dirty="0"/>
              <a:t>o</a:t>
            </a:r>
            <a:r>
              <a:rPr lang="en-CH" sz="3600" b="1" dirty="0"/>
              <a:t>r the </a:t>
            </a:r>
            <a:r>
              <a:rPr lang="fr-CH" sz="3600" b="1" dirty="0"/>
              <a:t>s</a:t>
            </a:r>
            <a:r>
              <a:rPr lang="en-CH" sz="3600" b="1" dirty="0"/>
              <a:t>k</a:t>
            </a:r>
            <a:r>
              <a:rPr lang="fr-CH" sz="3600" b="1" dirty="0"/>
              <a:t>e</a:t>
            </a:r>
            <a:r>
              <a:rPr lang="en-CH" sz="3600" b="1" dirty="0" err="1"/>
              <a:t>pt</a:t>
            </a:r>
            <a:r>
              <a:rPr lang="fr-CH" sz="3600" b="1" dirty="0"/>
              <a:t>i</a:t>
            </a:r>
            <a:r>
              <a:rPr lang="en-CH" sz="3600" b="1" dirty="0"/>
              <a:t>c</a:t>
            </a:r>
            <a:r>
              <a:rPr lang="fr-CH" sz="3600" b="1" dirty="0"/>
              <a:t>s</a:t>
            </a:r>
            <a:r>
              <a:rPr lang="fr-FR" sz="3600" b="1" dirty="0"/>
              <a:t>)</a:t>
            </a:r>
          </a:p>
        </p:txBody>
      </p:sp>
      <p:sp>
        <p:nvSpPr>
          <p:cNvPr id="4" name="Slide Number Placeholder 3"/>
          <p:cNvSpPr>
            <a:spLocks noGrp="1"/>
          </p:cNvSpPr>
          <p:nvPr>
            <p:ph type="sldNum" sz="quarter" idx="12"/>
          </p:nvPr>
        </p:nvSpPr>
        <p:spPr/>
        <p:txBody>
          <a:bodyPr/>
          <a:lstStyle/>
          <a:p>
            <a:fld id="{8B82BEFD-1EA3-4B05-8681-25BF106BA8DF}" type="slidenum">
              <a:rPr lang="en-GB" smtClean="0"/>
              <a:pPr/>
              <a:t>22</a:t>
            </a:fld>
            <a:endParaRPr lang="en-GB" dirty="0"/>
          </a:p>
        </p:txBody>
      </p:sp>
      <p:sp>
        <p:nvSpPr>
          <p:cNvPr id="6" name="TextBox 5"/>
          <p:cNvSpPr txBox="1"/>
          <p:nvPr/>
        </p:nvSpPr>
        <p:spPr>
          <a:xfrm>
            <a:off x="8904312" y="6051622"/>
            <a:ext cx="2828508" cy="369332"/>
          </a:xfrm>
          <a:prstGeom prst="rect">
            <a:avLst/>
          </a:prstGeom>
          <a:noFill/>
        </p:spPr>
        <p:txBody>
          <a:bodyPr wrap="square" rtlCol="0">
            <a:spAutoFit/>
          </a:bodyPr>
          <a:lstStyle/>
          <a:p>
            <a:pPr algn="r"/>
            <a:r>
              <a:rPr lang="fr-FR" dirty="0"/>
              <a:t>S</a:t>
            </a:r>
            <a:r>
              <a:rPr lang="en-CH" dirty="0"/>
              <a:t>o</a:t>
            </a:r>
            <a:r>
              <a:rPr lang="fr-CH" dirty="0"/>
              <a:t>u</a:t>
            </a:r>
            <a:r>
              <a:rPr lang="en-CH" dirty="0"/>
              <a:t>r</a:t>
            </a:r>
            <a:r>
              <a:rPr lang="fr-CH" dirty="0"/>
              <a:t>c</a:t>
            </a:r>
            <a:r>
              <a:rPr lang="en-CH" dirty="0"/>
              <a:t>e: </a:t>
            </a:r>
            <a:r>
              <a:rPr lang="fr-CH" dirty="0"/>
              <a:t>S</a:t>
            </a:r>
            <a:r>
              <a:rPr lang="fr-FR" dirty="0" err="1"/>
              <a:t>ytsma</a:t>
            </a:r>
            <a:r>
              <a:rPr lang="fr-FR" dirty="0"/>
              <a:t>, 2021</a:t>
            </a:r>
          </a:p>
        </p:txBody>
      </p:sp>
      <p:grpSp>
        <p:nvGrpSpPr>
          <p:cNvPr id="12" name="Group 11"/>
          <p:cNvGrpSpPr/>
          <p:nvPr/>
        </p:nvGrpSpPr>
        <p:grpSpPr>
          <a:xfrm>
            <a:off x="2135560" y="722278"/>
            <a:ext cx="7903790" cy="4966003"/>
            <a:chOff x="611560" y="620688"/>
            <a:chExt cx="7903790" cy="4866207"/>
          </a:xfrm>
        </p:grpSpPr>
        <p:pic>
          <p:nvPicPr>
            <p:cNvPr id="3" name="Picture 2"/>
            <p:cNvPicPr>
              <a:picLocks noChangeAspect="1"/>
            </p:cNvPicPr>
            <p:nvPr/>
          </p:nvPicPr>
          <p:blipFill>
            <a:blip r:embed="rId2"/>
            <a:stretch>
              <a:fillRect/>
            </a:stretch>
          </p:blipFill>
          <p:spPr>
            <a:xfrm>
              <a:off x="611560" y="620688"/>
              <a:ext cx="7903790" cy="4866207"/>
            </a:xfrm>
            <a:prstGeom prst="rect">
              <a:avLst/>
            </a:prstGeom>
          </p:spPr>
        </p:pic>
        <p:grpSp>
          <p:nvGrpSpPr>
            <p:cNvPr id="11" name="Group 10"/>
            <p:cNvGrpSpPr/>
            <p:nvPr/>
          </p:nvGrpSpPr>
          <p:grpSpPr>
            <a:xfrm>
              <a:off x="2843808" y="1268760"/>
              <a:ext cx="3312368" cy="2664296"/>
              <a:chOff x="2915816" y="1700808"/>
              <a:chExt cx="3312368" cy="2664296"/>
            </a:xfrm>
          </p:grpSpPr>
          <p:cxnSp>
            <p:nvCxnSpPr>
              <p:cNvPr id="8" name="Straight Connector 7"/>
              <p:cNvCxnSpPr/>
              <p:nvPr/>
            </p:nvCxnSpPr>
            <p:spPr>
              <a:xfrm>
                <a:off x="2915816" y="1700808"/>
                <a:ext cx="0" cy="26642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28184" y="1700808"/>
                <a:ext cx="0" cy="2664296"/>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13" name="TextBox 12"/>
          <p:cNvSpPr txBox="1"/>
          <p:nvPr/>
        </p:nvSpPr>
        <p:spPr>
          <a:xfrm>
            <a:off x="320639" y="5754739"/>
            <a:ext cx="9155868" cy="923330"/>
          </a:xfrm>
          <a:prstGeom prst="rect">
            <a:avLst/>
          </a:prstGeom>
          <a:noFill/>
        </p:spPr>
        <p:txBody>
          <a:bodyPr wrap="square" rtlCol="0">
            <a:spAutoFit/>
          </a:bodyPr>
          <a:lstStyle/>
          <a:p>
            <a:r>
              <a:rPr lang="fr-FR" dirty="0"/>
              <a:t>Passage to single transformation </a:t>
            </a:r>
            <a:r>
              <a:rPr lang="fr-FR" dirty="0" err="1"/>
              <a:t>rule</a:t>
            </a:r>
            <a:r>
              <a:rPr lang="fr-FR" dirty="0"/>
              <a:t> for EBA (i.e. for </a:t>
            </a:r>
            <a:r>
              <a:rPr lang="fr-FR" dirty="0" err="1"/>
              <a:t>LDCs</a:t>
            </a:r>
            <a:r>
              <a:rPr lang="fr-FR" dirty="0"/>
              <a:t>) in </a:t>
            </a:r>
            <a:r>
              <a:rPr lang="fr-FR" dirty="0" err="1"/>
              <a:t>January</a:t>
            </a:r>
            <a:r>
              <a:rPr lang="fr-FR" dirty="0"/>
              <a:t> 2011 (vertical bar) </a:t>
            </a:r>
            <a:endParaRPr lang="en-CH" dirty="0"/>
          </a:p>
          <a:p>
            <a:r>
              <a:rPr lang="fr-FR" dirty="0">
                <a:latin typeface="Cambria" panose="02040503050406030204" pitchFamily="18" charset="0"/>
                <a:ea typeface="Cambria" panose="02040503050406030204" pitchFamily="18" charset="0"/>
              </a:rPr>
              <a:t>⟹ </a:t>
            </a:r>
            <a:r>
              <a:rPr lang="fr-FR" dirty="0" err="1">
                <a:latin typeface="Calibri" panose="020F0502020204030204" pitchFamily="34" charset="0"/>
                <a:ea typeface="Cambria" panose="02040503050406030204" pitchFamily="18" charset="0"/>
                <a:cs typeface="Calibri" panose="020F0502020204030204" pitchFamily="34" charset="0"/>
              </a:rPr>
              <a:t>Controlling</a:t>
            </a:r>
            <a:r>
              <a:rPr lang="fr-FR" dirty="0">
                <a:latin typeface="Calibri" panose="020F0502020204030204" pitchFamily="34" charset="0"/>
                <a:ea typeface="Cambria" panose="02040503050406030204" pitchFamily="18" charset="0"/>
                <a:cs typeface="Calibri" panose="020F0502020204030204" pitchFamily="34" charset="0"/>
              </a:rPr>
              <a:t> for </a:t>
            </a:r>
            <a:r>
              <a:rPr lang="fr-FR" dirty="0" err="1">
                <a:latin typeface="Calibri" panose="020F0502020204030204" pitchFamily="34" charset="0"/>
                <a:ea typeface="Cambria" panose="02040503050406030204" pitchFamily="18" charset="0"/>
                <a:cs typeface="Calibri" panose="020F0502020204030204" pitchFamily="34" charset="0"/>
              </a:rPr>
              <a:t>other</a:t>
            </a:r>
            <a:r>
              <a:rPr lang="fr-FR" dirty="0">
                <a:latin typeface="Calibri" panose="020F0502020204030204" pitchFamily="34" charset="0"/>
                <a:ea typeface="Cambria" panose="02040503050406030204" pitchFamily="18" charset="0"/>
                <a:cs typeface="Calibri" panose="020F0502020204030204" pitchFamily="34" charset="0"/>
              </a:rPr>
              <a:t> </a:t>
            </a:r>
            <a:r>
              <a:rPr lang="fr-FR" dirty="0" err="1">
                <a:latin typeface="Calibri" panose="020F0502020204030204" pitchFamily="34" charset="0"/>
                <a:ea typeface="Cambria" panose="02040503050406030204" pitchFamily="18" charset="0"/>
                <a:cs typeface="Calibri" panose="020F0502020204030204" pitchFamily="34" charset="0"/>
              </a:rPr>
              <a:t>factors</a:t>
            </a:r>
            <a:r>
              <a:rPr lang="fr-FR" dirty="0">
                <a:latin typeface="Cambria" panose="02040503050406030204" pitchFamily="18" charset="0"/>
                <a:ea typeface="Cambria" panose="02040503050406030204" pitchFamily="18" charset="0"/>
              </a:rPr>
              <a:t>, </a:t>
            </a:r>
            <a:r>
              <a:rPr lang="fr-FR" dirty="0"/>
              <a:t>EBA PUR up by 50% at </a:t>
            </a:r>
            <a:r>
              <a:rPr lang="fr-FR" dirty="0" err="1"/>
              <a:t>pre-baseline</a:t>
            </a:r>
            <a:r>
              <a:rPr lang="fr-FR" dirty="0"/>
              <a:t> </a:t>
            </a:r>
            <a:r>
              <a:rPr lang="fr-FR" dirty="0" err="1"/>
              <a:t>level</a:t>
            </a:r>
            <a:r>
              <a:rPr lang="fr-FR" dirty="0"/>
              <a:t> </a:t>
            </a:r>
            <a:r>
              <a:rPr lang="fr-FR" dirty="0" err="1"/>
              <a:t>with</a:t>
            </a:r>
            <a:r>
              <a:rPr lang="fr-FR" dirty="0"/>
              <a:t> PUR </a:t>
            </a:r>
            <a:r>
              <a:rPr lang="fr-FR" dirty="0" err="1"/>
              <a:t>increase</a:t>
            </a:r>
            <a:r>
              <a:rPr lang="fr-FR" dirty="0"/>
              <a:t> </a:t>
            </a:r>
            <a:r>
              <a:rPr lang="fr-FR" dirty="0" err="1"/>
              <a:t>higher</a:t>
            </a:r>
            <a:r>
              <a:rPr lang="fr-FR" dirty="0"/>
              <a:t> for </a:t>
            </a:r>
            <a:r>
              <a:rPr lang="fr-FR" dirty="0" err="1"/>
              <a:t>products</a:t>
            </a:r>
            <a:r>
              <a:rPr lang="fr-FR" dirty="0"/>
              <a:t> </a:t>
            </a:r>
            <a:r>
              <a:rPr lang="fr-FR" dirty="0" err="1"/>
              <a:t>with</a:t>
            </a:r>
            <a:r>
              <a:rPr lang="fr-FR" dirty="0"/>
              <a:t> </a:t>
            </a:r>
            <a:r>
              <a:rPr lang="fr-FR" dirty="0" err="1"/>
              <a:t>higher</a:t>
            </a:r>
            <a:r>
              <a:rPr lang="fr-FR" dirty="0"/>
              <a:t> non-</a:t>
            </a:r>
            <a:r>
              <a:rPr lang="fr-FR" dirty="0" err="1"/>
              <a:t>preferential</a:t>
            </a:r>
            <a:r>
              <a:rPr lang="fr-FR" dirty="0"/>
              <a:t> </a:t>
            </a:r>
            <a:r>
              <a:rPr lang="fr-FR" dirty="0" err="1"/>
              <a:t>tariff</a:t>
            </a:r>
            <a:r>
              <a:rPr lang="fr-FR" dirty="0"/>
              <a:t> rates</a:t>
            </a:r>
          </a:p>
        </p:txBody>
      </p:sp>
    </p:spTree>
    <p:extLst>
      <p:ext uri="{BB962C8B-B14F-4D97-AF65-F5344CB8AC3E}">
        <p14:creationId xmlns:p14="http://schemas.microsoft.com/office/powerpoint/2010/main" val="16692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4" y="394925"/>
            <a:ext cx="9595263" cy="780731"/>
          </a:xfrm>
        </p:spPr>
        <p:txBody>
          <a:bodyPr>
            <a:noAutofit/>
          </a:bodyPr>
          <a:lstStyle/>
          <a:p>
            <a:pPr algn="ctr"/>
            <a:r>
              <a:rPr lang="fr-FR" sz="2800" b="1" dirty="0" err="1"/>
              <a:t>Take</a:t>
            </a:r>
            <a:r>
              <a:rPr lang="fr-FR" sz="2800" b="1" dirty="0"/>
              <a:t> </a:t>
            </a:r>
            <a:r>
              <a:rPr lang="fr-FR" sz="2800" b="1" dirty="0" err="1"/>
              <a:t>seriously</a:t>
            </a:r>
            <a:r>
              <a:rPr lang="fr-FR" sz="2800" b="1" dirty="0"/>
              <a:t> the </a:t>
            </a:r>
            <a:r>
              <a:rPr lang="fr-FR" sz="2800" b="1" dirty="0" err="1"/>
              <a:t>unecessary</a:t>
            </a:r>
            <a:r>
              <a:rPr lang="fr-FR" sz="2800" b="1" dirty="0"/>
              <a:t> </a:t>
            </a:r>
            <a:r>
              <a:rPr lang="fr-FR" sz="2800" b="1" dirty="0" err="1"/>
              <a:t>complexity</a:t>
            </a:r>
            <a:r>
              <a:rPr lang="en-CH" sz="2800" b="1" dirty="0"/>
              <a:t> </a:t>
            </a:r>
            <a:r>
              <a:rPr lang="fr-FR" sz="2800" b="1" dirty="0"/>
              <a:t>of Rules of Origin</a:t>
            </a:r>
            <a:r>
              <a:rPr lang="en-CH" sz="2800" b="1" dirty="0"/>
              <a:t> </a:t>
            </a:r>
            <a:endParaRPr lang="fr-FR" sz="2800" b="1" dirty="0"/>
          </a:p>
        </p:txBody>
      </p:sp>
      <p:sp>
        <p:nvSpPr>
          <p:cNvPr id="4" name="Slide Number Placeholder 3"/>
          <p:cNvSpPr>
            <a:spLocks noGrp="1"/>
          </p:cNvSpPr>
          <p:nvPr>
            <p:ph type="sldNum" sz="quarter" idx="12"/>
          </p:nvPr>
        </p:nvSpPr>
        <p:spPr/>
        <p:txBody>
          <a:bodyPr/>
          <a:lstStyle/>
          <a:p>
            <a:fld id="{8B82BEFD-1EA3-4B05-8681-25BF106BA8DF}" type="slidenum">
              <a:rPr lang="en-GB" smtClean="0"/>
              <a:pPr/>
              <a:t>23</a:t>
            </a:fld>
            <a:endParaRPr lang="en-GB" dirty="0"/>
          </a:p>
        </p:txBody>
      </p:sp>
      <p:sp>
        <p:nvSpPr>
          <p:cNvPr id="6" name="TextBox 5"/>
          <p:cNvSpPr txBox="1"/>
          <p:nvPr/>
        </p:nvSpPr>
        <p:spPr>
          <a:xfrm>
            <a:off x="510639" y="1125690"/>
            <a:ext cx="10843161" cy="923330"/>
          </a:xfrm>
          <a:prstGeom prst="rect">
            <a:avLst/>
          </a:prstGeom>
          <a:noFill/>
        </p:spPr>
        <p:txBody>
          <a:bodyPr wrap="square" rtlCol="0">
            <a:spAutoFit/>
          </a:bodyPr>
          <a:lstStyle/>
          <a:p>
            <a:r>
              <a:rPr lang="fr-FR" dirty="0"/>
              <a:t>REMINDER:  </a:t>
            </a:r>
            <a:r>
              <a:rPr lang="fr-FR" dirty="0" err="1"/>
              <a:t>Excerpt</a:t>
            </a:r>
            <a:r>
              <a:rPr lang="fr-FR" dirty="0"/>
              <a:t> </a:t>
            </a:r>
            <a:r>
              <a:rPr lang="fr-FR" dirty="0" err="1"/>
              <a:t>from</a:t>
            </a:r>
            <a:r>
              <a:rPr lang="fr-FR" dirty="0"/>
              <a:t> the conclusion of an </a:t>
            </a:r>
            <a:r>
              <a:rPr lang="fr-FR" dirty="0" err="1"/>
              <a:t>evaluation</a:t>
            </a:r>
            <a:r>
              <a:rPr lang="fr-FR" dirty="0"/>
              <a:t> of EU and US </a:t>
            </a:r>
            <a:r>
              <a:rPr lang="fr-FR" dirty="0" err="1"/>
              <a:t>PTAs</a:t>
            </a:r>
            <a:r>
              <a:rPr lang="fr-FR" dirty="0"/>
              <a:t> </a:t>
            </a:r>
            <a:r>
              <a:rPr lang="en-CH" dirty="0"/>
              <a:t>published </a:t>
            </a:r>
            <a:r>
              <a:rPr lang="fr-FR" dirty="0"/>
              <a:t>in the World Trade Review (2006) </a:t>
            </a:r>
            <a:r>
              <a:rPr lang="fr-FR" dirty="0" err="1"/>
              <a:t>where</a:t>
            </a:r>
            <a:r>
              <a:rPr lang="fr-FR" dirty="0"/>
              <a:t> </a:t>
            </a:r>
            <a:r>
              <a:rPr lang="fr-CH" dirty="0"/>
              <a:t>t</a:t>
            </a:r>
            <a:r>
              <a:rPr lang="en-CH" dirty="0"/>
              <a:t>h</a:t>
            </a:r>
            <a:r>
              <a:rPr lang="fr-CH" dirty="0"/>
              <a:t>e</a:t>
            </a:r>
            <a:r>
              <a:rPr lang="en-CH" dirty="0"/>
              <a:t> </a:t>
            </a:r>
            <a:r>
              <a:rPr lang="fr-CH" dirty="0"/>
              <a:t>a</a:t>
            </a:r>
            <a:r>
              <a:rPr lang="en-CH" dirty="0"/>
              <a:t>u</a:t>
            </a:r>
            <a:r>
              <a:rPr lang="fr-CH" dirty="0"/>
              <a:t>t</a:t>
            </a:r>
            <a:r>
              <a:rPr lang="en-CH" dirty="0"/>
              <a:t>h</a:t>
            </a:r>
            <a:r>
              <a:rPr lang="fr-CH" dirty="0"/>
              <a:t>o</a:t>
            </a:r>
            <a:r>
              <a:rPr lang="en-CH" dirty="0"/>
              <a:t>r</a:t>
            </a:r>
            <a:r>
              <a:rPr lang="fr-CH" dirty="0"/>
              <a:t>s</a:t>
            </a:r>
            <a:r>
              <a:rPr lang="en-CH" dirty="0"/>
              <a:t> </a:t>
            </a:r>
            <a:r>
              <a:rPr lang="fr-FR" dirty="0"/>
              <a:t>mention </a:t>
            </a:r>
            <a:r>
              <a:rPr lang="en-CH" dirty="0"/>
              <a:t>t</a:t>
            </a:r>
            <a:r>
              <a:rPr lang="fr-CH" dirty="0"/>
              <a:t>h</a:t>
            </a:r>
            <a:r>
              <a:rPr lang="en-CH" dirty="0"/>
              <a:t>e</a:t>
            </a:r>
            <a:r>
              <a:rPr lang="fr-CH" dirty="0"/>
              <a:t>i</a:t>
            </a:r>
            <a:r>
              <a:rPr lang="en-CH" dirty="0"/>
              <a:t>r </a:t>
            </a:r>
            <a:r>
              <a:rPr lang="fr-FR" dirty="0" err="1"/>
              <a:t>hope</a:t>
            </a:r>
            <a:r>
              <a:rPr lang="fr-FR" dirty="0"/>
              <a:t> </a:t>
            </a:r>
            <a:r>
              <a:rPr lang="fr-FR" dirty="0" err="1"/>
              <a:t>that</a:t>
            </a:r>
            <a:r>
              <a:rPr lang="fr-FR" dirty="0"/>
              <a:t> a report </a:t>
            </a:r>
            <a:r>
              <a:rPr lang="en-CH" dirty="0"/>
              <a:t>t</a:t>
            </a:r>
            <a:r>
              <a:rPr lang="fr-CH" dirty="0"/>
              <a:t>h</a:t>
            </a:r>
            <a:r>
              <a:rPr lang="en-CH" dirty="0"/>
              <a:t>e</a:t>
            </a:r>
            <a:r>
              <a:rPr lang="fr-CH" dirty="0"/>
              <a:t>y</a:t>
            </a:r>
            <a:r>
              <a:rPr lang="en-CH" dirty="0"/>
              <a:t> </a:t>
            </a:r>
            <a:r>
              <a:rPr lang="fr-FR" dirty="0" err="1"/>
              <a:t>had</a:t>
            </a:r>
            <a:r>
              <a:rPr lang="fr-FR" dirty="0"/>
              <a:t> </a:t>
            </a:r>
            <a:r>
              <a:rPr lang="fr-FR" dirty="0" err="1"/>
              <a:t>just</a:t>
            </a:r>
            <a:r>
              <a:rPr lang="fr-FR" dirty="0"/>
              <a:t> </a:t>
            </a:r>
            <a:r>
              <a:rPr lang="fr-FR" dirty="0" err="1"/>
              <a:t>submitted</a:t>
            </a:r>
            <a:r>
              <a:rPr lang="fr-FR" dirty="0"/>
              <a:t> to the EC commission </a:t>
            </a:r>
            <a:r>
              <a:rPr lang="fr-FR" dirty="0" err="1"/>
              <a:t>would</a:t>
            </a:r>
            <a:r>
              <a:rPr lang="fr-FR" dirty="0"/>
              <a:t> lead to </a:t>
            </a:r>
            <a:r>
              <a:rPr lang="fr-FR" dirty="0" err="1"/>
              <a:t>such</a:t>
            </a:r>
            <a:r>
              <a:rPr lang="fr-FR" dirty="0"/>
              <a:t> simplification…..</a:t>
            </a:r>
          </a:p>
        </p:txBody>
      </p:sp>
      <p:pic>
        <p:nvPicPr>
          <p:cNvPr id="7" name="Picture 6"/>
          <p:cNvPicPr>
            <a:picLocks noChangeAspect="1"/>
          </p:cNvPicPr>
          <p:nvPr/>
        </p:nvPicPr>
        <p:blipFill>
          <a:blip r:embed="rId2"/>
          <a:stretch>
            <a:fillRect/>
          </a:stretch>
        </p:blipFill>
        <p:spPr>
          <a:xfrm>
            <a:off x="1083813" y="2135576"/>
            <a:ext cx="9323171" cy="2992235"/>
          </a:xfrm>
          <a:prstGeom prst="rect">
            <a:avLst/>
          </a:prstGeom>
        </p:spPr>
      </p:pic>
      <p:sp>
        <p:nvSpPr>
          <p:cNvPr id="3" name="TextBox 2">
            <a:extLst>
              <a:ext uri="{FF2B5EF4-FFF2-40B4-BE49-F238E27FC236}">
                <a16:creationId xmlns:a16="http://schemas.microsoft.com/office/drawing/2014/main" id="{2784638A-CBDF-476E-A48D-24D39D35F538}"/>
              </a:ext>
            </a:extLst>
          </p:cNvPr>
          <p:cNvSpPr txBox="1"/>
          <p:nvPr/>
        </p:nvSpPr>
        <p:spPr>
          <a:xfrm>
            <a:off x="377799" y="5241092"/>
            <a:ext cx="10557164" cy="923330"/>
          </a:xfrm>
          <a:prstGeom prst="rect">
            <a:avLst/>
          </a:prstGeom>
          <a:noFill/>
        </p:spPr>
        <p:txBody>
          <a:bodyPr wrap="square" rtlCol="0">
            <a:spAutoFit/>
          </a:bodyPr>
          <a:lstStyle/>
          <a:p>
            <a:r>
              <a:rPr lang="en-CH" dirty="0"/>
              <a:t>...</a:t>
            </a:r>
            <a:r>
              <a:rPr lang="fr-CH" dirty="0"/>
              <a:t>b</a:t>
            </a:r>
            <a:r>
              <a:rPr lang="en-CH" dirty="0"/>
              <a:t>u</a:t>
            </a:r>
            <a:r>
              <a:rPr lang="fr-CH" dirty="0"/>
              <a:t>t</a:t>
            </a:r>
            <a:r>
              <a:rPr lang="en-CH" dirty="0"/>
              <a:t> </a:t>
            </a:r>
            <a:r>
              <a:rPr lang="fr-CH" dirty="0"/>
              <a:t>n</a:t>
            </a:r>
            <a:r>
              <a:rPr lang="en-CH" dirty="0"/>
              <a:t>o</a:t>
            </a:r>
            <a:r>
              <a:rPr lang="fr-CH" dirty="0"/>
              <a:t>t</a:t>
            </a:r>
            <a:r>
              <a:rPr lang="en-CH" dirty="0"/>
              <a:t> </a:t>
            </a:r>
            <a:r>
              <a:rPr lang="fr-CH" dirty="0"/>
              <a:t>m</a:t>
            </a:r>
            <a:r>
              <a:rPr lang="en-CH" dirty="0"/>
              <a:t>u</a:t>
            </a:r>
            <a:r>
              <a:rPr lang="fr-CH" dirty="0"/>
              <a:t>c</a:t>
            </a:r>
            <a:r>
              <a:rPr lang="en-CH" dirty="0"/>
              <a:t>h </a:t>
            </a:r>
            <a:r>
              <a:rPr lang="fr-CH" dirty="0"/>
              <a:t>h</a:t>
            </a:r>
            <a:r>
              <a:rPr lang="en-CH" dirty="0"/>
              <a:t>a</a:t>
            </a:r>
            <a:r>
              <a:rPr lang="fr-CH" dirty="0"/>
              <a:t>s</a:t>
            </a:r>
            <a:r>
              <a:rPr lang="en-CH" dirty="0"/>
              <a:t> </a:t>
            </a:r>
            <a:r>
              <a:rPr lang="fr-CH" dirty="0"/>
              <a:t>c</a:t>
            </a:r>
            <a:r>
              <a:rPr lang="en-CH" dirty="0"/>
              <a:t>h</a:t>
            </a:r>
            <a:r>
              <a:rPr lang="fr-CH" dirty="0"/>
              <a:t>a</a:t>
            </a:r>
            <a:r>
              <a:rPr lang="en-CH" dirty="0"/>
              <a:t>n</a:t>
            </a:r>
            <a:r>
              <a:rPr lang="fr-CH" dirty="0"/>
              <a:t>g</a:t>
            </a:r>
            <a:r>
              <a:rPr lang="en-CH" dirty="0"/>
              <a:t>e</a:t>
            </a:r>
            <a:r>
              <a:rPr lang="fr-CH" dirty="0"/>
              <a:t>d</a:t>
            </a:r>
            <a:r>
              <a:rPr lang="en-CH" dirty="0"/>
              <a:t>. </a:t>
            </a:r>
            <a:r>
              <a:rPr lang="fr-CH" dirty="0"/>
              <a:t>S</a:t>
            </a:r>
            <a:r>
              <a:rPr lang="en-CH" dirty="0"/>
              <a:t>e</a:t>
            </a:r>
            <a:r>
              <a:rPr lang="fr-CH" dirty="0"/>
              <a:t>e</a:t>
            </a:r>
            <a:r>
              <a:rPr lang="en-CH" dirty="0"/>
              <a:t> for example the </a:t>
            </a:r>
            <a:r>
              <a:rPr lang="fr-CH" dirty="0"/>
              <a:t>p</a:t>
            </a:r>
            <a:r>
              <a:rPr lang="en-CH" dirty="0"/>
              <a:t>r</a:t>
            </a:r>
            <a:r>
              <a:rPr lang="fr-CH" dirty="0"/>
              <a:t>e</a:t>
            </a:r>
            <a:r>
              <a:rPr lang="en-CH" dirty="0" err="1"/>
              <a:t>sentation</a:t>
            </a:r>
            <a:r>
              <a:rPr lang="en-CH" dirty="0"/>
              <a:t> by Marti at a WTO webinar in April 2021 </a:t>
            </a:r>
            <a:r>
              <a:rPr lang="fr-CH" dirty="0"/>
              <a:t>o</a:t>
            </a:r>
            <a:r>
              <a:rPr lang="en-CH" dirty="0"/>
              <a:t>n </a:t>
            </a:r>
            <a:r>
              <a:rPr lang="fr-CH" dirty="0"/>
              <a:t>l</a:t>
            </a:r>
            <a:r>
              <a:rPr lang="en-CH" dirty="0"/>
              <a:t>o</a:t>
            </a:r>
            <a:r>
              <a:rPr lang="fr-CH" dirty="0"/>
              <a:t>w</a:t>
            </a:r>
            <a:r>
              <a:rPr lang="en-CH" dirty="0"/>
              <a:t> </a:t>
            </a:r>
            <a:r>
              <a:rPr lang="fr-CH" dirty="0"/>
              <a:t>u</a:t>
            </a:r>
            <a:r>
              <a:rPr lang="en-CH" dirty="0"/>
              <a:t>t</a:t>
            </a:r>
            <a:r>
              <a:rPr lang="fr-CH" dirty="0"/>
              <a:t>i</a:t>
            </a:r>
            <a:r>
              <a:rPr lang="en-CH" dirty="0"/>
              <a:t>l</a:t>
            </a:r>
            <a:r>
              <a:rPr lang="fr-CH" dirty="0"/>
              <a:t>i</a:t>
            </a:r>
            <a:r>
              <a:rPr lang="en-CH" dirty="0"/>
              <a:t>z</a:t>
            </a:r>
            <a:r>
              <a:rPr lang="fr-CH" dirty="0"/>
              <a:t>a</a:t>
            </a:r>
            <a:r>
              <a:rPr lang="en-CH" dirty="0"/>
              <a:t>t</a:t>
            </a:r>
            <a:r>
              <a:rPr lang="fr-CH" dirty="0"/>
              <a:t>i</a:t>
            </a:r>
            <a:r>
              <a:rPr lang="en-CH" dirty="0"/>
              <a:t>o</a:t>
            </a:r>
            <a:r>
              <a:rPr lang="fr-CH" dirty="0"/>
              <a:t>n</a:t>
            </a:r>
            <a:r>
              <a:rPr lang="en-CH" dirty="0"/>
              <a:t> </a:t>
            </a:r>
            <a:r>
              <a:rPr lang="fr-CH" dirty="0"/>
              <a:t>o</a:t>
            </a:r>
            <a:r>
              <a:rPr lang="en-CH" dirty="0"/>
              <a:t>f </a:t>
            </a:r>
            <a:r>
              <a:rPr lang="fr-CH" dirty="0"/>
              <a:t>p</a:t>
            </a:r>
            <a:r>
              <a:rPr lang="en-CH" dirty="0"/>
              <a:t>r</a:t>
            </a:r>
            <a:r>
              <a:rPr lang="fr-CH" dirty="0"/>
              <a:t>e</a:t>
            </a:r>
            <a:r>
              <a:rPr lang="en-CH" dirty="0"/>
              <a:t>f</a:t>
            </a:r>
            <a:r>
              <a:rPr lang="fr-CH" dirty="0"/>
              <a:t>e</a:t>
            </a:r>
            <a:r>
              <a:rPr lang="en-CH" dirty="0"/>
              <a:t>r</a:t>
            </a:r>
            <a:r>
              <a:rPr lang="fr-CH" dirty="0"/>
              <a:t>e</a:t>
            </a:r>
            <a:r>
              <a:rPr lang="en-CH" dirty="0"/>
              <a:t>n</a:t>
            </a:r>
            <a:r>
              <a:rPr lang="fr-CH" dirty="0"/>
              <a:t>c</a:t>
            </a:r>
            <a:r>
              <a:rPr lang="en-CH" dirty="0"/>
              <a:t>e</a:t>
            </a:r>
            <a:r>
              <a:rPr lang="fr-CH" dirty="0"/>
              <a:t>s</a:t>
            </a:r>
            <a:r>
              <a:rPr lang="en-CH" dirty="0"/>
              <a:t> </a:t>
            </a:r>
            <a:r>
              <a:rPr lang="fr-CH" dirty="0"/>
              <a:t>b</a:t>
            </a:r>
            <a:r>
              <a:rPr lang="en-CH" dirty="0"/>
              <a:t>y </a:t>
            </a:r>
            <a:r>
              <a:rPr lang="fr-CH" dirty="0"/>
              <a:t>L</a:t>
            </a:r>
            <a:r>
              <a:rPr lang="en-CH" dirty="0"/>
              <a:t>D</a:t>
            </a:r>
            <a:r>
              <a:rPr lang="fr-CH" dirty="0"/>
              <a:t>C</a:t>
            </a:r>
            <a:r>
              <a:rPr lang="en-CH" dirty="0"/>
              <a:t>s </a:t>
            </a:r>
            <a:r>
              <a:rPr lang="fr-CH" dirty="0"/>
              <a:t>i</a:t>
            </a:r>
            <a:r>
              <a:rPr lang="en-CH" dirty="0"/>
              <a:t>n </a:t>
            </a:r>
            <a:r>
              <a:rPr lang="fr-CH" dirty="0"/>
              <a:t>n</a:t>
            </a:r>
            <a:r>
              <a:rPr lang="en-CH" dirty="0"/>
              <a:t>o</a:t>
            </a:r>
            <a:r>
              <a:rPr lang="fr-CH" dirty="0"/>
              <a:t>n</a:t>
            </a:r>
            <a:r>
              <a:rPr lang="en-CH" dirty="0"/>
              <a:t>-</a:t>
            </a:r>
            <a:r>
              <a:rPr lang="fr-CH" dirty="0"/>
              <a:t>r</a:t>
            </a:r>
            <a:r>
              <a:rPr lang="en-CH" dirty="0"/>
              <a:t>e</a:t>
            </a:r>
            <a:r>
              <a:rPr lang="fr-CH" dirty="0"/>
              <a:t>c</a:t>
            </a:r>
            <a:r>
              <a:rPr lang="en-CH" dirty="0" err="1"/>
              <a:t>i</a:t>
            </a:r>
            <a:r>
              <a:rPr lang="fr-CH" dirty="0"/>
              <a:t>p</a:t>
            </a:r>
            <a:r>
              <a:rPr lang="en-CH" dirty="0"/>
              <a:t>r</a:t>
            </a:r>
            <a:r>
              <a:rPr lang="fr-CH" dirty="0"/>
              <a:t>o</a:t>
            </a:r>
            <a:r>
              <a:rPr lang="en-CH" dirty="0"/>
              <a:t>c</a:t>
            </a:r>
            <a:r>
              <a:rPr lang="fr-CH" dirty="0"/>
              <a:t>a</a:t>
            </a:r>
            <a:r>
              <a:rPr lang="en-CH" dirty="0"/>
              <a:t>l </a:t>
            </a:r>
            <a:r>
              <a:rPr lang="fr-CH" dirty="0"/>
              <a:t>P</a:t>
            </a:r>
            <a:r>
              <a:rPr lang="en-CH" dirty="0"/>
              <a:t>T</a:t>
            </a:r>
            <a:r>
              <a:rPr lang="fr-CH" dirty="0"/>
              <a:t>A</a:t>
            </a:r>
            <a:r>
              <a:rPr lang="en-CH" dirty="0"/>
              <a:t>s  </a:t>
            </a:r>
            <a:r>
              <a:rPr lang="fr-CH" dirty="0">
                <a:hlinkClick r:id="rId3"/>
              </a:rPr>
              <a:t>https://www.wto.org/english/tratop_e/roi_e/preference_utilization_190521_e.htm</a:t>
            </a:r>
            <a:endParaRPr lang="fr-CH" dirty="0"/>
          </a:p>
        </p:txBody>
      </p:sp>
    </p:spTree>
    <p:extLst>
      <p:ext uri="{BB962C8B-B14F-4D97-AF65-F5344CB8AC3E}">
        <p14:creationId xmlns:p14="http://schemas.microsoft.com/office/powerpoint/2010/main" val="382241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4438-3A15-4F07-0EBD-94751163D912}"/>
              </a:ext>
            </a:extLst>
          </p:cNvPr>
          <p:cNvSpPr>
            <a:spLocks noGrp="1"/>
          </p:cNvSpPr>
          <p:nvPr>
            <p:ph type="title"/>
          </p:nvPr>
        </p:nvSpPr>
        <p:spPr>
          <a:xfrm>
            <a:off x="838200" y="2032561"/>
            <a:ext cx="10515600" cy="1325563"/>
          </a:xfrm>
        </p:spPr>
        <p:txBody>
          <a:bodyPr/>
          <a:lstStyle/>
          <a:p>
            <a:pPr algn="ctr"/>
            <a:r>
              <a:rPr lang="en-US" b="1" i="1" dirty="0"/>
              <a:t>Challenges and Pathways</a:t>
            </a:r>
            <a:br>
              <a:rPr lang="en-CH" b="1" i="1" dirty="0"/>
            </a:br>
            <a:r>
              <a:rPr lang="en-CH" b="1" i="1" dirty="0"/>
              <a:t>Part I</a:t>
            </a:r>
            <a:endParaRPr lang="fr-CH" dirty="0"/>
          </a:p>
        </p:txBody>
      </p:sp>
    </p:spTree>
    <p:extLst>
      <p:ext uri="{BB962C8B-B14F-4D97-AF65-F5344CB8AC3E}">
        <p14:creationId xmlns:p14="http://schemas.microsoft.com/office/powerpoint/2010/main" val="411962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e-fragmenting-Africa.pdf - Adobe Acrobat Reader (64-bit)">
            <a:extLst>
              <a:ext uri="{FF2B5EF4-FFF2-40B4-BE49-F238E27FC236}">
                <a16:creationId xmlns:a16="http://schemas.microsoft.com/office/drawing/2014/main" id="{4BA1CBC1-8379-8C40-049D-3047F78D865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7370705" y="483571"/>
            <a:ext cx="4499298" cy="5875228"/>
          </a:xfrm>
        </p:spPr>
      </p:pic>
      <p:sp>
        <p:nvSpPr>
          <p:cNvPr id="4" name="Text Placeholder 3">
            <a:extLst>
              <a:ext uri="{FF2B5EF4-FFF2-40B4-BE49-F238E27FC236}">
                <a16:creationId xmlns:a16="http://schemas.microsoft.com/office/drawing/2014/main" id="{38283D3D-25C0-9FDD-EF5A-BD87CF3C3092}"/>
              </a:ext>
            </a:extLst>
          </p:cNvPr>
          <p:cNvSpPr>
            <a:spLocks noGrp="1"/>
          </p:cNvSpPr>
          <p:nvPr>
            <p:ph type="body" sz="half" idx="2"/>
          </p:nvPr>
        </p:nvSpPr>
        <p:spPr>
          <a:xfrm>
            <a:off x="839788" y="1420905"/>
            <a:ext cx="5256212" cy="2934478"/>
          </a:xfrm>
        </p:spPr>
        <p:txBody>
          <a:bodyPr>
            <a:normAutofit fontScale="92500" lnSpcReduction="10000"/>
          </a:bodyPr>
          <a:lstStyle/>
          <a:p>
            <a:r>
              <a:rPr lang="en-US" dirty="0"/>
              <a:t>Africa’s small, fragmented economies and </a:t>
            </a:r>
            <a:r>
              <a:rPr lang="en-US" b="1" dirty="0"/>
              <a:t>“thick borders”</a:t>
            </a:r>
            <a:r>
              <a:rPr lang="en-US" dirty="0"/>
              <a:t>—a legacy of colonial boundaries and </a:t>
            </a:r>
            <a:r>
              <a:rPr lang="en-CH" dirty="0"/>
              <a:t>underdeveloped</a:t>
            </a:r>
            <a:r>
              <a:rPr lang="en-US" dirty="0"/>
              <a:t> infrastructure—make it the most </a:t>
            </a:r>
            <a:r>
              <a:rPr lang="en-US" b="1" dirty="0"/>
              <a:t>trade-cost-intensive region in the world</a:t>
            </a:r>
            <a:r>
              <a:rPr lang="en-US" dirty="0"/>
              <a:t>. </a:t>
            </a:r>
            <a:endParaRPr lang="en-CH" dirty="0"/>
          </a:p>
          <a:p>
            <a:endParaRPr lang="en-CH" dirty="0"/>
          </a:p>
          <a:p>
            <a:r>
              <a:rPr lang="en-CH" dirty="0"/>
              <a:t>“[....]</a:t>
            </a:r>
            <a:r>
              <a:rPr lang="en-US" dirty="0"/>
              <a:t>this regional integration involves some surrender of sovereignty. You have a collection of tin pot dictators, each of whom sees any surrender of sovereignty as undermining their authority. If you are a life president, how do you surrender sovereignty? . The preamble of the AU says something along the lines “we, the heads of state’. It doesn’t say ‘we, the African people’</a:t>
            </a:r>
            <a:r>
              <a:rPr lang="en-CH" dirty="0"/>
              <a:t> “.</a:t>
            </a:r>
          </a:p>
          <a:p>
            <a:pPr algn="r"/>
            <a:r>
              <a:rPr lang="fr-CH" dirty="0"/>
              <a:t> </a:t>
            </a:r>
            <a:r>
              <a:rPr lang="fr-CH" b="1" dirty="0"/>
              <a:t>THANDIKA MKANDAWIRE’S</a:t>
            </a:r>
            <a:r>
              <a:rPr lang="en-CH" b="1" dirty="0"/>
              <a:t> (2014)</a:t>
            </a:r>
            <a:r>
              <a:rPr lang="fr-CH" b="1" dirty="0"/>
              <a:t> </a:t>
            </a:r>
            <a:endParaRPr lang="en-CH" dirty="0"/>
          </a:p>
        </p:txBody>
      </p:sp>
      <p:sp>
        <p:nvSpPr>
          <p:cNvPr id="8" name="TextBox 7">
            <a:extLst>
              <a:ext uri="{FF2B5EF4-FFF2-40B4-BE49-F238E27FC236}">
                <a16:creationId xmlns:a16="http://schemas.microsoft.com/office/drawing/2014/main" id="{0415BA17-C877-CE00-8B3E-9DECA2AB37AE}"/>
              </a:ext>
            </a:extLst>
          </p:cNvPr>
          <p:cNvSpPr txBox="1"/>
          <p:nvPr/>
        </p:nvSpPr>
        <p:spPr>
          <a:xfrm>
            <a:off x="537883" y="690283"/>
            <a:ext cx="6042211" cy="646331"/>
          </a:xfrm>
          <a:prstGeom prst="rect">
            <a:avLst/>
          </a:prstGeom>
          <a:noFill/>
        </p:spPr>
        <p:txBody>
          <a:bodyPr wrap="square" rtlCol="0">
            <a:spAutoFit/>
          </a:bodyPr>
          <a:lstStyle/>
          <a:p>
            <a:pPr algn="ctr"/>
            <a:r>
              <a:rPr lang="en-CH" sz="3600" dirty="0"/>
              <a:t>Challenges and Pathways (I)</a:t>
            </a:r>
            <a:endParaRPr lang="fr-CH" sz="3600" dirty="0"/>
          </a:p>
        </p:txBody>
      </p:sp>
      <p:sp>
        <p:nvSpPr>
          <p:cNvPr id="9" name="TextBox 8">
            <a:extLst>
              <a:ext uri="{FF2B5EF4-FFF2-40B4-BE49-F238E27FC236}">
                <a16:creationId xmlns:a16="http://schemas.microsoft.com/office/drawing/2014/main" id="{A47EA2F3-663F-EEE4-095D-BC984F10A073}"/>
              </a:ext>
            </a:extLst>
          </p:cNvPr>
          <p:cNvSpPr txBox="1"/>
          <p:nvPr/>
        </p:nvSpPr>
        <p:spPr>
          <a:xfrm>
            <a:off x="107576" y="4634753"/>
            <a:ext cx="6983506" cy="1231106"/>
          </a:xfrm>
          <a:prstGeom prst="rect">
            <a:avLst/>
          </a:prstGeom>
          <a:noFill/>
        </p:spPr>
        <p:txBody>
          <a:bodyPr wrap="square" rtlCol="0">
            <a:spAutoFit/>
          </a:bodyPr>
          <a:lstStyle/>
          <a:p>
            <a:r>
              <a:rPr lang="en-CH" b="1" dirty="0" err="1"/>
              <a:t>Asymetries</a:t>
            </a:r>
            <a:r>
              <a:rPr lang="en-CH" b="1" dirty="0"/>
              <a:t> in natural resource endowments: a cause of conflict</a:t>
            </a:r>
            <a:r>
              <a:rPr lang="en-CH" sz="1400" dirty="0"/>
              <a:t>. </a:t>
            </a:r>
            <a:r>
              <a:rPr lang="en-US" sz="1400" dirty="0"/>
              <a:t>When one country has oil near its border with an oil-less country, the probability of conflict is between three and four times as large as when neither country has oil. In contrast, when the oil is very far from the border, the probability of conflict is not significantly higher than between countries with no oil. </a:t>
            </a:r>
            <a:r>
              <a:rPr lang="en-CH" sz="1400" dirty="0"/>
              <a:t>Morelli, Rohner and Caselli (2013)</a:t>
            </a:r>
            <a:endParaRPr lang="fr-CH" sz="1400" dirty="0"/>
          </a:p>
        </p:txBody>
      </p:sp>
    </p:spTree>
    <p:extLst>
      <p:ext uri="{BB962C8B-B14F-4D97-AF65-F5344CB8AC3E}">
        <p14:creationId xmlns:p14="http://schemas.microsoft.com/office/powerpoint/2010/main" val="3699059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143-industrialization-ENG.pdf - Adobe Acrobat Reader (64-bit)">
            <a:extLst>
              <a:ext uri="{FF2B5EF4-FFF2-40B4-BE49-F238E27FC236}">
                <a16:creationId xmlns:a16="http://schemas.microsoft.com/office/drawing/2014/main" id="{E4D17610-E6C3-9CE7-4C66-75E34C3F5C9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291046" y="799165"/>
            <a:ext cx="9073799" cy="5637494"/>
          </a:xfrm>
        </p:spPr>
      </p:pic>
      <p:sp>
        <p:nvSpPr>
          <p:cNvPr id="2" name="TextBox 1">
            <a:extLst>
              <a:ext uri="{FF2B5EF4-FFF2-40B4-BE49-F238E27FC236}">
                <a16:creationId xmlns:a16="http://schemas.microsoft.com/office/drawing/2014/main" id="{7143FBBF-F478-7F79-65EC-BF2DC9E1CA97}"/>
              </a:ext>
            </a:extLst>
          </p:cNvPr>
          <p:cNvSpPr txBox="1"/>
          <p:nvPr/>
        </p:nvSpPr>
        <p:spPr>
          <a:xfrm>
            <a:off x="2850776" y="125504"/>
            <a:ext cx="6813177" cy="646331"/>
          </a:xfrm>
          <a:prstGeom prst="rect">
            <a:avLst/>
          </a:prstGeom>
          <a:noFill/>
        </p:spPr>
        <p:txBody>
          <a:bodyPr wrap="square" rtlCol="0">
            <a:spAutoFit/>
          </a:bodyPr>
          <a:lstStyle/>
          <a:p>
            <a:pPr algn="ctr"/>
            <a:r>
              <a:rPr lang="en-CH" sz="3600" dirty="0"/>
              <a:t>Challenges and Pathways (II)</a:t>
            </a:r>
            <a:endParaRPr lang="fr-CH" sz="3600" dirty="0"/>
          </a:p>
        </p:txBody>
      </p:sp>
      <p:sp>
        <p:nvSpPr>
          <p:cNvPr id="4" name="TextBox 3">
            <a:extLst>
              <a:ext uri="{FF2B5EF4-FFF2-40B4-BE49-F238E27FC236}">
                <a16:creationId xmlns:a16="http://schemas.microsoft.com/office/drawing/2014/main" id="{98C3BDA9-A370-5D79-2920-40F1D7F6D2FA}"/>
              </a:ext>
            </a:extLst>
          </p:cNvPr>
          <p:cNvSpPr txBox="1"/>
          <p:nvPr/>
        </p:nvSpPr>
        <p:spPr>
          <a:xfrm>
            <a:off x="8866094" y="6436659"/>
            <a:ext cx="2034860" cy="369332"/>
          </a:xfrm>
          <a:prstGeom prst="rect">
            <a:avLst/>
          </a:prstGeom>
          <a:noFill/>
        </p:spPr>
        <p:txBody>
          <a:bodyPr wrap="square" rtlCol="0">
            <a:spAutoFit/>
          </a:bodyPr>
          <a:lstStyle/>
          <a:p>
            <a:r>
              <a:rPr lang="fr-CH" dirty="0"/>
              <a:t>C</a:t>
            </a:r>
            <a:r>
              <a:rPr lang="en-CH" dirty="0" err="1"/>
              <a:t>adot</a:t>
            </a:r>
            <a:r>
              <a:rPr lang="en-CH" dirty="0"/>
              <a:t> et al. (2015)</a:t>
            </a:r>
            <a:endParaRPr lang="fr-CH" dirty="0"/>
          </a:p>
        </p:txBody>
      </p:sp>
    </p:spTree>
    <p:extLst>
      <p:ext uri="{BB962C8B-B14F-4D97-AF65-F5344CB8AC3E}">
        <p14:creationId xmlns:p14="http://schemas.microsoft.com/office/powerpoint/2010/main" val="356506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83346-BB08-B150-30E6-329EB3769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EEC81-31AD-E8D6-88F0-4DC3DFFD6563}"/>
              </a:ext>
            </a:extLst>
          </p:cNvPr>
          <p:cNvSpPr>
            <a:spLocks noGrp="1"/>
          </p:cNvSpPr>
          <p:nvPr>
            <p:ph type="title"/>
          </p:nvPr>
        </p:nvSpPr>
        <p:spPr>
          <a:xfrm>
            <a:off x="838200" y="2032561"/>
            <a:ext cx="10515600" cy="1325563"/>
          </a:xfrm>
        </p:spPr>
        <p:txBody>
          <a:bodyPr/>
          <a:lstStyle/>
          <a:p>
            <a:pPr algn="ctr"/>
            <a:r>
              <a:rPr lang="en-CH" b="1" i="1" dirty="0"/>
              <a:t>Architecture Choices</a:t>
            </a:r>
            <a:br>
              <a:rPr lang="en-CH" b="1" i="1" dirty="0"/>
            </a:br>
            <a:r>
              <a:rPr lang="en-CH" b="1" i="1" dirty="0"/>
              <a:t>Part II</a:t>
            </a:r>
            <a:endParaRPr lang="fr-CH" dirty="0"/>
          </a:p>
        </p:txBody>
      </p:sp>
    </p:spTree>
    <p:extLst>
      <p:ext uri="{BB962C8B-B14F-4D97-AF65-F5344CB8AC3E}">
        <p14:creationId xmlns:p14="http://schemas.microsoft.com/office/powerpoint/2010/main" val="97766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8A58-1146-A4FE-D1A1-1EB71E4DC1B7}"/>
              </a:ext>
            </a:extLst>
          </p:cNvPr>
          <p:cNvSpPr>
            <a:spLocks noGrp="1"/>
          </p:cNvSpPr>
          <p:nvPr>
            <p:ph type="title"/>
          </p:nvPr>
        </p:nvSpPr>
        <p:spPr>
          <a:xfrm>
            <a:off x="851647" y="864206"/>
            <a:ext cx="10351778" cy="588079"/>
          </a:xfrm>
        </p:spPr>
        <p:txBody>
          <a:bodyPr>
            <a:normAutofit fontScale="90000"/>
          </a:bodyPr>
          <a:lstStyle/>
          <a:p>
            <a:pPr algn="ctr"/>
            <a:br>
              <a:rPr lang="en-CH" sz="3100" dirty="0"/>
            </a:br>
            <a:r>
              <a:rPr lang="en-CH" sz="3100" dirty="0"/>
              <a:t>Ethnic &amp; linguistic fragmentation are brakes on market integration</a:t>
            </a:r>
            <a:br>
              <a:rPr lang="en-CH" sz="3100" dirty="0"/>
            </a:br>
            <a:br>
              <a:rPr lang="en-CH" sz="3100" dirty="0"/>
            </a:br>
            <a:endParaRPr lang="fr-CH" sz="1600" dirty="0"/>
          </a:p>
        </p:txBody>
      </p:sp>
      <p:pic>
        <p:nvPicPr>
          <p:cNvPr id="3" name="Picture Placeholder 5" descr="IORA-PPT-DECK.pptx - PowerPoint">
            <a:extLst>
              <a:ext uri="{FF2B5EF4-FFF2-40B4-BE49-F238E27FC236}">
                <a16:creationId xmlns:a16="http://schemas.microsoft.com/office/drawing/2014/main" id="{CE82788A-8114-7D76-D380-AEBA0E791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047" y="1377282"/>
            <a:ext cx="8046168" cy="3238583"/>
          </a:xfrm>
          <a:prstGeom prst="rect">
            <a:avLst/>
          </a:prstGeom>
        </p:spPr>
      </p:pic>
      <p:sp>
        <p:nvSpPr>
          <p:cNvPr id="4" name="TextBox 3">
            <a:extLst>
              <a:ext uri="{FF2B5EF4-FFF2-40B4-BE49-F238E27FC236}">
                <a16:creationId xmlns:a16="http://schemas.microsoft.com/office/drawing/2014/main" id="{D32104C8-AA33-A60B-98B9-29C5F81734C9}"/>
              </a:ext>
            </a:extLst>
          </p:cNvPr>
          <p:cNvSpPr txBox="1"/>
          <p:nvPr/>
        </p:nvSpPr>
        <p:spPr>
          <a:xfrm>
            <a:off x="2009776" y="4643342"/>
            <a:ext cx="8339817" cy="830997"/>
          </a:xfrm>
          <a:prstGeom prst="rect">
            <a:avLst/>
          </a:prstGeom>
          <a:noFill/>
        </p:spPr>
        <p:txBody>
          <a:bodyPr wrap="square" rtlCol="0">
            <a:spAutoFit/>
          </a:bodyPr>
          <a:lstStyle/>
          <a:p>
            <a:r>
              <a:rPr lang="en-CH" sz="1200" dirty="0"/>
              <a:t>Number of countries in parenthesis: </a:t>
            </a:r>
            <a:r>
              <a:rPr lang="es-ES" sz="1200" dirty="0"/>
              <a:t>ACFTA (54), ASEAN (10), EU (28)</a:t>
            </a:r>
            <a:endParaRPr lang="en-CH" sz="1200" dirty="0"/>
          </a:p>
          <a:p>
            <a:r>
              <a:rPr lang="en-CH" sz="1200" dirty="0"/>
              <a:t>Yellow bars: Number of languages/dialects EU(~300)</a:t>
            </a:r>
          </a:p>
          <a:p>
            <a:r>
              <a:rPr lang="en-CH" sz="1200" dirty="0"/>
              <a:t>Orange bars: Share of cross-border ethnic groups (ranges shown as error bars)</a:t>
            </a:r>
          </a:p>
          <a:p>
            <a:r>
              <a:rPr lang="en-CH" sz="1200" dirty="0"/>
              <a:t>Squares: Number of family diversity</a:t>
            </a:r>
          </a:p>
        </p:txBody>
      </p:sp>
      <p:sp>
        <p:nvSpPr>
          <p:cNvPr id="6" name="TextBox 5">
            <a:extLst>
              <a:ext uri="{FF2B5EF4-FFF2-40B4-BE49-F238E27FC236}">
                <a16:creationId xmlns:a16="http://schemas.microsoft.com/office/drawing/2014/main" id="{3BD4BD48-7968-4297-4530-EC63D97E5AAA}"/>
              </a:ext>
            </a:extLst>
          </p:cNvPr>
          <p:cNvSpPr txBox="1"/>
          <p:nvPr/>
        </p:nvSpPr>
        <p:spPr>
          <a:xfrm>
            <a:off x="251012" y="5387536"/>
            <a:ext cx="11689976" cy="1323439"/>
          </a:xfrm>
          <a:prstGeom prst="rect">
            <a:avLst/>
          </a:prstGeom>
          <a:noFill/>
        </p:spPr>
        <p:txBody>
          <a:bodyPr wrap="square" rtlCol="0">
            <a:spAutoFit/>
          </a:bodyPr>
          <a:lstStyle/>
          <a:p>
            <a:pPr algn="ctr"/>
            <a:r>
              <a:rPr lang="en-CH" sz="1600" dirty="0"/>
              <a:t>Cross-country evidence:</a:t>
            </a:r>
          </a:p>
          <a:p>
            <a:r>
              <a:rPr lang="en-CH" sz="1600" dirty="0"/>
              <a:t>● Sharing a common language increases bilateral trade by 30-60% (Melitz &amp; Toubal (2014)). </a:t>
            </a:r>
          </a:p>
          <a:p>
            <a:r>
              <a:rPr lang="en-CH" sz="1600" dirty="0"/>
              <a:t>● Ethnic diversity increases conflict in Africa. Over 835 African ethnicities, </a:t>
            </a:r>
            <a:r>
              <a:rPr lang="fr-CH" sz="1600" dirty="0" err="1"/>
              <a:t>conflict</a:t>
            </a:r>
            <a:r>
              <a:rPr lang="fr-CH" sz="1600" dirty="0"/>
              <a:t> </a:t>
            </a:r>
            <a:r>
              <a:rPr lang="fr-CH" sz="1600" dirty="0" err="1"/>
              <a:t>intensity</a:t>
            </a:r>
            <a:r>
              <a:rPr lang="fr-CH" sz="1600" dirty="0"/>
              <a:t> </a:t>
            </a:r>
            <a:r>
              <a:rPr lang="fr-CH" sz="1600" dirty="0" err="1"/>
              <a:t>is</a:t>
            </a:r>
            <a:r>
              <a:rPr lang="fr-CH" sz="1600" dirty="0"/>
              <a:t> 40% </a:t>
            </a:r>
            <a:r>
              <a:rPr lang="fr-CH" sz="1600" dirty="0" err="1"/>
              <a:t>higher</a:t>
            </a:r>
            <a:r>
              <a:rPr lang="fr-CH" sz="1600" dirty="0"/>
              <a:t>, the </a:t>
            </a:r>
            <a:r>
              <a:rPr lang="fr-CH" sz="1600" dirty="0" err="1"/>
              <a:t>conflict</a:t>
            </a:r>
            <a:r>
              <a:rPr lang="fr-CH" sz="1600" dirty="0"/>
              <a:t> duration 50%-60% </a:t>
            </a:r>
            <a:r>
              <a:rPr lang="fr-CH" sz="1600" dirty="0" err="1"/>
              <a:t>higher</a:t>
            </a:r>
            <a:r>
              <a:rPr lang="fr-CH" sz="1600" dirty="0"/>
              <a:t> and the </a:t>
            </a:r>
            <a:r>
              <a:rPr lang="fr-CH" sz="1600" dirty="0" err="1"/>
              <a:t>likelihood</a:t>
            </a:r>
            <a:r>
              <a:rPr lang="fr-CH" sz="1600" dirty="0"/>
              <a:t> of </a:t>
            </a:r>
            <a:r>
              <a:rPr lang="fr-CH" sz="1600" dirty="0" err="1"/>
              <a:t>conflict</a:t>
            </a:r>
            <a:r>
              <a:rPr lang="fr-CH" sz="1600" dirty="0"/>
              <a:t> 8% </a:t>
            </a:r>
            <a:r>
              <a:rPr lang="fr-CH" sz="1600" dirty="0" err="1"/>
              <a:t>higher</a:t>
            </a:r>
            <a:r>
              <a:rPr lang="fr-CH" sz="1600" dirty="0"/>
              <a:t> </a:t>
            </a:r>
            <a:r>
              <a:rPr lang="fr-CH" sz="1600" u="sng" dirty="0"/>
              <a:t>in homelands of </a:t>
            </a:r>
            <a:r>
              <a:rPr lang="fr-CH" sz="1600" u="sng" dirty="0" err="1"/>
              <a:t>partitioned</a:t>
            </a:r>
            <a:r>
              <a:rPr lang="fr-CH" sz="1600" u="sng" dirty="0"/>
              <a:t> groups</a:t>
            </a:r>
            <a:r>
              <a:rPr lang="en-CH" sz="1600" dirty="0"/>
              <a:t>-- i.e. those 28% with at least 10% of their homeland in more than one country--(Michalopoulos and </a:t>
            </a:r>
            <a:r>
              <a:rPr lang="en-CH" sz="1600" dirty="0" err="1"/>
              <a:t>Papaiaonnou</a:t>
            </a:r>
            <a:r>
              <a:rPr lang="en-CH" sz="1600" dirty="0"/>
              <a:t> 2016)</a:t>
            </a:r>
            <a:r>
              <a:rPr lang="fr-CH" sz="1600" dirty="0"/>
              <a:t>.</a:t>
            </a:r>
          </a:p>
        </p:txBody>
      </p:sp>
      <p:sp>
        <p:nvSpPr>
          <p:cNvPr id="5" name="TextBox 4">
            <a:extLst>
              <a:ext uri="{FF2B5EF4-FFF2-40B4-BE49-F238E27FC236}">
                <a16:creationId xmlns:a16="http://schemas.microsoft.com/office/drawing/2014/main" id="{F5028AAC-D4E9-E776-F524-4AE0385A61CE}"/>
              </a:ext>
            </a:extLst>
          </p:cNvPr>
          <p:cNvSpPr txBox="1"/>
          <p:nvPr/>
        </p:nvSpPr>
        <p:spPr>
          <a:xfrm>
            <a:off x="2850776" y="197224"/>
            <a:ext cx="6813177" cy="646331"/>
          </a:xfrm>
          <a:prstGeom prst="rect">
            <a:avLst/>
          </a:prstGeom>
          <a:noFill/>
        </p:spPr>
        <p:txBody>
          <a:bodyPr wrap="square" rtlCol="0">
            <a:spAutoFit/>
          </a:bodyPr>
          <a:lstStyle/>
          <a:p>
            <a:pPr algn="ctr"/>
            <a:r>
              <a:rPr lang="en-CH" sz="3600" dirty="0"/>
              <a:t>Architecture Choices (I) </a:t>
            </a:r>
            <a:endParaRPr lang="fr-CH" sz="3600" dirty="0"/>
          </a:p>
        </p:txBody>
      </p:sp>
    </p:spTree>
    <p:extLst>
      <p:ext uri="{BB962C8B-B14F-4D97-AF65-F5344CB8AC3E}">
        <p14:creationId xmlns:p14="http://schemas.microsoft.com/office/powerpoint/2010/main" val="137782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12" y="732680"/>
            <a:ext cx="11161059" cy="518277"/>
          </a:xfrm>
        </p:spPr>
        <p:txBody>
          <a:bodyPr>
            <a:noAutofit/>
          </a:bodyPr>
          <a:lstStyle/>
          <a:p>
            <a:pPr algn="ctr"/>
            <a:r>
              <a:rPr lang="en-CH" sz="2800" b="1" dirty="0"/>
              <a:t>D</a:t>
            </a:r>
            <a:r>
              <a:rPr lang="fr-CH" sz="2800" b="1" dirty="0"/>
              <a:t>e</a:t>
            </a:r>
            <a:r>
              <a:rPr lang="en-CH" sz="2800" b="1" dirty="0"/>
              <a:t>e</a:t>
            </a:r>
            <a:r>
              <a:rPr lang="fr-CH" sz="2800" b="1" dirty="0"/>
              <a:t>p</a:t>
            </a:r>
            <a:r>
              <a:rPr lang="en-CH" sz="2800" b="1" dirty="0"/>
              <a:t>e</a:t>
            </a:r>
            <a:r>
              <a:rPr lang="fr-CH" sz="2800" b="1" dirty="0"/>
              <a:t>n</a:t>
            </a:r>
            <a:r>
              <a:rPr lang="en-CH" sz="2800" b="1" dirty="0" err="1"/>
              <a:t>i</a:t>
            </a:r>
            <a:r>
              <a:rPr lang="fr-CH" sz="2800" b="1" dirty="0"/>
              <a:t>n</a:t>
            </a:r>
            <a:r>
              <a:rPr lang="en-CH" sz="2800" b="1" dirty="0"/>
              <a:t>g </a:t>
            </a:r>
            <a:r>
              <a:rPr lang="fr-CH" sz="2800" b="1" dirty="0"/>
              <a:t>r</a:t>
            </a:r>
            <a:r>
              <a:rPr lang="en-CH" sz="2800" b="1" dirty="0"/>
              <a:t>e</a:t>
            </a:r>
            <a:r>
              <a:rPr lang="fr-CH" sz="2800" b="1" dirty="0"/>
              <a:t>g</a:t>
            </a:r>
            <a:r>
              <a:rPr lang="en-CH" sz="2800" b="1" dirty="0" err="1"/>
              <a:t>i</a:t>
            </a:r>
            <a:r>
              <a:rPr lang="fr-CH" sz="2800" b="1" dirty="0"/>
              <a:t>o</a:t>
            </a:r>
            <a:r>
              <a:rPr lang="en-CH" sz="2800" b="1" dirty="0"/>
              <a:t>n</a:t>
            </a:r>
            <a:r>
              <a:rPr lang="fr-CH" sz="2800" b="1" dirty="0"/>
              <a:t>a</a:t>
            </a:r>
            <a:r>
              <a:rPr lang="en-CH" sz="2800" b="1" dirty="0"/>
              <a:t>l </a:t>
            </a:r>
            <a:r>
              <a:rPr lang="fr-CH" sz="2800" b="1" dirty="0"/>
              <a:t>i</a:t>
            </a:r>
            <a:r>
              <a:rPr lang="en-CH" sz="2800" b="1" dirty="0"/>
              <a:t>n</a:t>
            </a:r>
            <a:r>
              <a:rPr lang="fr-CH" sz="2800" b="1" dirty="0"/>
              <a:t>t</a:t>
            </a:r>
            <a:r>
              <a:rPr lang="en-CH" sz="2800" b="1" dirty="0"/>
              <a:t>e</a:t>
            </a:r>
            <a:r>
              <a:rPr lang="fr-CH" sz="2800" b="1" dirty="0"/>
              <a:t>g</a:t>
            </a:r>
            <a:r>
              <a:rPr lang="en-CH" sz="2800" b="1" dirty="0"/>
              <a:t>r</a:t>
            </a:r>
            <a:r>
              <a:rPr lang="fr-CH" sz="2800" b="1" dirty="0"/>
              <a:t>a</a:t>
            </a:r>
            <a:r>
              <a:rPr lang="en-CH" sz="2800" b="1" dirty="0"/>
              <a:t>t</a:t>
            </a:r>
            <a:r>
              <a:rPr lang="fr-CH" sz="2800" b="1" dirty="0"/>
              <a:t>i</a:t>
            </a:r>
            <a:r>
              <a:rPr lang="en-CH" sz="2800" b="1" dirty="0"/>
              <a:t>o</a:t>
            </a:r>
            <a:r>
              <a:rPr lang="fr-CH" sz="2800" b="1" dirty="0"/>
              <a:t>n</a:t>
            </a:r>
            <a:r>
              <a:rPr lang="en-CH" sz="2800" b="1" dirty="0"/>
              <a:t>: </a:t>
            </a:r>
            <a:r>
              <a:rPr lang="fr-CH" sz="2800" b="1" dirty="0"/>
              <a:t>f</a:t>
            </a:r>
            <a:r>
              <a:rPr lang="en-CH" sz="2800" b="1" dirty="0"/>
              <a:t>a</a:t>
            </a:r>
            <a:r>
              <a:rPr lang="fr-CH" sz="2800" b="1" dirty="0"/>
              <a:t>c</a:t>
            </a:r>
            <a:r>
              <a:rPr lang="en-CH" sz="2800" b="1" dirty="0" err="1"/>
              <a:t>i</a:t>
            </a:r>
            <a:r>
              <a:rPr lang="fr-CH" sz="2800" b="1" dirty="0"/>
              <a:t>n</a:t>
            </a:r>
            <a:r>
              <a:rPr lang="en-CH" sz="2800" b="1" dirty="0"/>
              <a:t>g </a:t>
            </a:r>
            <a:r>
              <a:rPr lang="fr-CH" sz="2800" b="1" dirty="0"/>
              <a:t>t</a:t>
            </a:r>
            <a:r>
              <a:rPr lang="en-US" sz="2800" b="1" dirty="0"/>
              <a:t>he tariff-reduction “trilemma”</a:t>
            </a:r>
            <a:r>
              <a:rPr lang="en-CH" sz="2800" b="1" dirty="0"/>
              <a:t>...</a:t>
            </a:r>
            <a:endParaRPr lang="en-US" sz="2800" b="1" dirty="0"/>
          </a:p>
        </p:txBody>
      </p:sp>
      <p:sp>
        <p:nvSpPr>
          <p:cNvPr id="4" name="TextBox 3"/>
          <p:cNvSpPr txBox="1"/>
          <p:nvPr/>
        </p:nvSpPr>
        <p:spPr>
          <a:xfrm>
            <a:off x="10811434" y="6411564"/>
            <a:ext cx="1317052" cy="276999"/>
          </a:xfrm>
          <a:prstGeom prst="rect">
            <a:avLst/>
          </a:prstGeom>
          <a:noFill/>
        </p:spPr>
        <p:txBody>
          <a:bodyPr wrap="square" rtlCol="0">
            <a:spAutoFit/>
          </a:bodyPr>
          <a:lstStyle/>
          <a:p>
            <a:pPr algn="r"/>
            <a:r>
              <a:rPr lang="en-US" sz="1200" dirty="0"/>
              <a:t>Melo et al. (2020)</a:t>
            </a:r>
          </a:p>
        </p:txBody>
      </p:sp>
      <p:grpSp>
        <p:nvGrpSpPr>
          <p:cNvPr id="7" name="Group 6">
            <a:extLst>
              <a:ext uri="{FF2B5EF4-FFF2-40B4-BE49-F238E27FC236}">
                <a16:creationId xmlns:a16="http://schemas.microsoft.com/office/drawing/2014/main" id="{5E1B381D-401D-4B8D-A201-3E744F8D0E44}"/>
              </a:ext>
            </a:extLst>
          </p:cNvPr>
          <p:cNvGrpSpPr/>
          <p:nvPr/>
        </p:nvGrpSpPr>
        <p:grpSpPr>
          <a:xfrm>
            <a:off x="1380566" y="1250957"/>
            <a:ext cx="9781308" cy="5187501"/>
            <a:chOff x="1805049" y="1054432"/>
            <a:chExt cx="9473365" cy="5087425"/>
          </a:xfrm>
        </p:grpSpPr>
        <p:pic>
          <p:nvPicPr>
            <p:cNvPr id="3" name="Picture 2"/>
            <p:cNvPicPr>
              <a:picLocks noChangeAspect="1"/>
            </p:cNvPicPr>
            <p:nvPr/>
          </p:nvPicPr>
          <p:blipFill>
            <a:blip r:embed="rId2"/>
            <a:stretch>
              <a:fillRect/>
            </a:stretch>
          </p:blipFill>
          <p:spPr>
            <a:xfrm>
              <a:off x="1805049" y="1054432"/>
              <a:ext cx="8876437" cy="5087425"/>
            </a:xfrm>
            <a:prstGeom prst="rect">
              <a:avLst/>
            </a:prstGeom>
          </p:spPr>
        </p:pic>
        <p:sp>
          <p:nvSpPr>
            <p:cNvPr id="5" name="TextBox 4">
              <a:extLst>
                <a:ext uri="{FF2B5EF4-FFF2-40B4-BE49-F238E27FC236}">
                  <a16:creationId xmlns:a16="http://schemas.microsoft.com/office/drawing/2014/main" id="{65AF30F9-34F8-437D-BD25-4ED6E9617AF0}"/>
                </a:ext>
              </a:extLst>
            </p:cNvPr>
            <p:cNvSpPr txBox="1"/>
            <p:nvPr/>
          </p:nvSpPr>
          <p:spPr>
            <a:xfrm>
              <a:off x="9000566" y="2379025"/>
              <a:ext cx="2277848" cy="1200329"/>
            </a:xfrm>
            <a:prstGeom prst="rect">
              <a:avLst/>
            </a:prstGeom>
            <a:noFill/>
          </p:spPr>
          <p:txBody>
            <a:bodyPr wrap="square" rtlCol="0">
              <a:spAutoFit/>
            </a:bodyPr>
            <a:lstStyle/>
            <a:p>
              <a:pPr algn="ctr"/>
              <a:r>
                <a:rPr lang="en-CH" dirty="0"/>
                <a:t>Se</a:t>
              </a:r>
              <a:r>
                <a:rPr lang="fr-CH" dirty="0"/>
                <a:t>e</a:t>
              </a:r>
              <a:r>
                <a:rPr lang="en-CH" dirty="0"/>
                <a:t> </a:t>
              </a:r>
              <a:r>
                <a:rPr lang="fr-CH" dirty="0"/>
                <a:t>t</a:t>
              </a:r>
              <a:r>
                <a:rPr lang="en-CH" dirty="0"/>
                <a:t>h</a:t>
              </a:r>
              <a:r>
                <a:rPr lang="fr-CH" dirty="0"/>
                <a:t>e</a:t>
              </a:r>
              <a:r>
                <a:rPr lang="en-CH" dirty="0"/>
                <a:t> </a:t>
              </a:r>
              <a:r>
                <a:rPr lang="fr-CH" dirty="0"/>
                <a:t>u</a:t>
              </a:r>
              <a:r>
                <a:rPr lang="en-CH" dirty="0"/>
                <a:t>n</a:t>
              </a:r>
              <a:r>
                <a:rPr lang="fr-CH" dirty="0"/>
                <a:t>m</a:t>
              </a:r>
              <a:r>
                <a:rPr lang="en-CH" dirty="0"/>
                <a:t>a</a:t>
              </a:r>
              <a:r>
                <a:rPr lang="fr-CH" dirty="0"/>
                <a:t>k</a:t>
              </a:r>
              <a:r>
                <a:rPr lang="en-CH" dirty="0" err="1"/>
                <a:t>i</a:t>
              </a:r>
              <a:r>
                <a:rPr lang="fr-CH" dirty="0"/>
                <a:t>n</a:t>
              </a:r>
              <a:r>
                <a:rPr lang="en-CH" dirty="0"/>
                <a:t>g </a:t>
              </a:r>
              <a:r>
                <a:rPr lang="fr-CH" dirty="0"/>
                <a:t>o</a:t>
              </a:r>
              <a:r>
                <a:rPr lang="en-CH" dirty="0"/>
                <a:t>f </a:t>
              </a:r>
              <a:r>
                <a:rPr lang="fr-CH" dirty="0"/>
                <a:t>t</a:t>
              </a:r>
              <a:r>
                <a:rPr lang="en-CH" dirty="0"/>
                <a:t>h</a:t>
              </a:r>
              <a:r>
                <a:rPr lang="fr-CH" dirty="0"/>
                <a:t>e</a:t>
              </a:r>
              <a:r>
                <a:rPr lang="en-CH" dirty="0"/>
                <a:t> </a:t>
              </a:r>
              <a:r>
                <a:rPr lang="fr-CH" dirty="0"/>
                <a:t>C</a:t>
              </a:r>
              <a:r>
                <a:rPr lang="en-CH" dirty="0"/>
                <a:t>E</a:t>
              </a:r>
              <a:r>
                <a:rPr lang="fr-CH" dirty="0"/>
                <a:t>T</a:t>
              </a:r>
              <a:r>
                <a:rPr lang="en-CH" dirty="0"/>
                <a:t> </a:t>
              </a:r>
              <a:r>
                <a:rPr lang="fr-CH" dirty="0"/>
                <a:t>i</a:t>
              </a:r>
              <a:r>
                <a:rPr lang="en-CH" dirty="0"/>
                <a:t>n </a:t>
              </a:r>
              <a:r>
                <a:rPr lang="fr-CH" dirty="0"/>
                <a:t>E</a:t>
              </a:r>
              <a:r>
                <a:rPr lang="en-CH" dirty="0"/>
                <a:t>A</a:t>
              </a:r>
              <a:r>
                <a:rPr lang="fr-CH" dirty="0"/>
                <a:t>C</a:t>
              </a:r>
              <a:endParaRPr lang="en-CH" dirty="0"/>
            </a:p>
            <a:p>
              <a:pPr algn="ctr"/>
              <a:r>
                <a:rPr lang="en-CH" dirty="0"/>
                <a:t>Rauschendorfer and Twum</a:t>
              </a:r>
              <a:endParaRPr lang="fr-CH" dirty="0"/>
            </a:p>
          </p:txBody>
        </p:sp>
        <p:sp>
          <p:nvSpPr>
            <p:cNvPr id="6" name="Arrow: Down 5">
              <a:extLst>
                <a:ext uri="{FF2B5EF4-FFF2-40B4-BE49-F238E27FC236}">
                  <a16:creationId xmlns:a16="http://schemas.microsoft.com/office/drawing/2014/main" id="{B498D591-12D2-414B-B27D-0F2BB4BFBACD}"/>
                </a:ext>
              </a:extLst>
            </p:cNvPr>
            <p:cNvSpPr/>
            <p:nvPr/>
          </p:nvSpPr>
          <p:spPr>
            <a:xfrm rot="10800000">
              <a:off x="10058400" y="3598223"/>
              <a:ext cx="368135" cy="5818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8" name="TextBox 7">
            <a:extLst>
              <a:ext uri="{FF2B5EF4-FFF2-40B4-BE49-F238E27FC236}">
                <a16:creationId xmlns:a16="http://schemas.microsoft.com/office/drawing/2014/main" id="{E1CF0B52-6A98-C0EC-08F3-F5CB30AAC7B2}"/>
              </a:ext>
            </a:extLst>
          </p:cNvPr>
          <p:cNvSpPr txBox="1"/>
          <p:nvPr/>
        </p:nvSpPr>
        <p:spPr>
          <a:xfrm>
            <a:off x="2850776" y="107577"/>
            <a:ext cx="6813177" cy="646331"/>
          </a:xfrm>
          <a:prstGeom prst="rect">
            <a:avLst/>
          </a:prstGeom>
          <a:noFill/>
        </p:spPr>
        <p:txBody>
          <a:bodyPr wrap="square" rtlCol="0">
            <a:spAutoFit/>
          </a:bodyPr>
          <a:lstStyle/>
          <a:p>
            <a:pPr algn="ctr"/>
            <a:r>
              <a:rPr lang="en-CH" sz="3600" dirty="0"/>
              <a:t>Architecture Choices (II) </a:t>
            </a:r>
            <a:endParaRPr lang="fr-CH" sz="3600" dirty="0"/>
          </a:p>
        </p:txBody>
      </p:sp>
    </p:spTree>
    <p:extLst>
      <p:ext uri="{BB962C8B-B14F-4D97-AF65-F5344CB8AC3E}">
        <p14:creationId xmlns:p14="http://schemas.microsoft.com/office/powerpoint/2010/main" val="67500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396D-7604-270B-252A-A98EA585705E}"/>
              </a:ext>
            </a:extLst>
          </p:cNvPr>
          <p:cNvSpPr>
            <a:spLocks noGrp="1"/>
          </p:cNvSpPr>
          <p:nvPr>
            <p:ph type="title"/>
          </p:nvPr>
        </p:nvSpPr>
        <p:spPr>
          <a:xfrm>
            <a:off x="1687307" y="583052"/>
            <a:ext cx="8797775" cy="519564"/>
          </a:xfrm>
        </p:spPr>
        <p:txBody>
          <a:bodyPr vert="horz" lIns="91440" tIns="45720" rIns="91440" bIns="45720" rtlCol="0" anchor="ctr">
            <a:noAutofit/>
          </a:bodyPr>
          <a:lstStyle/>
          <a:p>
            <a:pPr algn="ctr"/>
            <a:r>
              <a:rPr lang="en-CH" sz="2400" dirty="0"/>
              <a:t>Navigating </a:t>
            </a:r>
            <a:r>
              <a:rPr lang="en-US" sz="2400" dirty="0"/>
              <a:t>Virtuous and vicious cycles</a:t>
            </a:r>
            <a:r>
              <a:rPr lang="en-CH" sz="2400" dirty="0"/>
              <a:t> in high trade costs environment: Regional Public Goods (RPGs) at what scale</a:t>
            </a:r>
            <a:endParaRPr lang="en-US" sz="2400" dirty="0"/>
          </a:p>
        </p:txBody>
      </p:sp>
      <p:pic>
        <p:nvPicPr>
          <p:cNvPr id="5" name="Picture Placeholder 5" descr="AEO_2019-EN-CHAP3.pdf - Adobe Acrobat Reader (64-bit)">
            <a:extLst>
              <a:ext uri="{FF2B5EF4-FFF2-40B4-BE49-F238E27FC236}">
                <a16:creationId xmlns:a16="http://schemas.microsoft.com/office/drawing/2014/main" id="{DF02BFE7-75F1-4078-74D6-4F231E16A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70" y="1343452"/>
            <a:ext cx="4096721" cy="3181359"/>
          </a:xfrm>
          <a:prstGeom prst="rect">
            <a:avLst/>
          </a:prstGeom>
        </p:spPr>
      </p:pic>
      <p:pic>
        <p:nvPicPr>
          <p:cNvPr id="4" name="Picture Placeholder 5" descr="AEO_2019-EN-CHAP3.pdf - Adobe Acrobat Reader (64-bit)">
            <a:extLst>
              <a:ext uri="{FF2B5EF4-FFF2-40B4-BE49-F238E27FC236}">
                <a16:creationId xmlns:a16="http://schemas.microsoft.com/office/drawing/2014/main" id="{32CDA056-EC77-813D-9824-2607F9456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838" y="1161471"/>
            <a:ext cx="4786028" cy="3139221"/>
          </a:xfrm>
          <a:prstGeom prst="rect">
            <a:avLst/>
          </a:prstGeom>
        </p:spPr>
      </p:pic>
      <p:sp>
        <p:nvSpPr>
          <p:cNvPr id="7" name="TextBox 6">
            <a:extLst>
              <a:ext uri="{FF2B5EF4-FFF2-40B4-BE49-F238E27FC236}">
                <a16:creationId xmlns:a16="http://schemas.microsoft.com/office/drawing/2014/main" id="{ED3B55F3-1E20-5AFA-A95D-80038DFAE4BF}"/>
              </a:ext>
            </a:extLst>
          </p:cNvPr>
          <p:cNvSpPr txBox="1"/>
          <p:nvPr/>
        </p:nvSpPr>
        <p:spPr>
          <a:xfrm>
            <a:off x="323138" y="4968951"/>
            <a:ext cx="11053073" cy="707886"/>
          </a:xfrm>
          <a:prstGeom prst="rect">
            <a:avLst/>
          </a:prstGeom>
          <a:noFill/>
        </p:spPr>
        <p:txBody>
          <a:bodyPr wrap="square" rtlCol="0">
            <a:spAutoFit/>
          </a:bodyPr>
          <a:lstStyle/>
          <a:p>
            <a:r>
              <a:rPr lang="en-CH" sz="2000" b="1" dirty="0"/>
              <a:t>Vicious circle </a:t>
            </a:r>
            <a:r>
              <a:rPr lang="fr-CH" sz="2000" dirty="0"/>
              <a:t>Trade </a:t>
            </a:r>
            <a:r>
              <a:rPr lang="fr-CH" sz="2000" dirty="0" err="1"/>
              <a:t>costs</a:t>
            </a:r>
            <a:r>
              <a:rPr lang="fr-CH" sz="2000" dirty="0"/>
              <a:t> due to</a:t>
            </a:r>
            <a:r>
              <a:rPr lang="en-CH" sz="2000" dirty="0"/>
              <a:t> </a:t>
            </a:r>
            <a:r>
              <a:rPr lang="fr-CH" sz="2000" dirty="0" err="1"/>
              <a:t>poorly</a:t>
            </a:r>
            <a:r>
              <a:rPr lang="fr-CH" sz="2000" dirty="0"/>
              <a:t> </a:t>
            </a:r>
            <a:r>
              <a:rPr lang="fr-CH" sz="2000" dirty="0" err="1"/>
              <a:t>functioning</a:t>
            </a:r>
            <a:r>
              <a:rPr lang="en-CH" sz="2000" dirty="0"/>
              <a:t> </a:t>
            </a:r>
            <a:r>
              <a:rPr lang="fr-CH" sz="2000" dirty="0" err="1"/>
              <a:t>logistics</a:t>
            </a:r>
            <a:r>
              <a:rPr lang="fr-CH" sz="2000" dirty="0"/>
              <a:t> </a:t>
            </a:r>
            <a:r>
              <a:rPr lang="fr-CH" sz="2000" dirty="0" err="1"/>
              <a:t>markets</a:t>
            </a:r>
            <a:r>
              <a:rPr lang="en-CH" sz="2000" dirty="0"/>
              <a:t>  </a:t>
            </a:r>
            <a:r>
              <a:rPr lang="fr-CH" sz="2000" dirty="0" err="1"/>
              <a:t>greater</a:t>
            </a:r>
            <a:r>
              <a:rPr lang="en-CH" sz="2000" dirty="0"/>
              <a:t> </a:t>
            </a:r>
            <a:r>
              <a:rPr lang="fr-CH" sz="2000" dirty="0" err="1"/>
              <a:t>barrier</a:t>
            </a:r>
            <a:r>
              <a:rPr lang="fr-CH" sz="2000" dirty="0"/>
              <a:t> to </a:t>
            </a:r>
            <a:r>
              <a:rPr lang="fr-CH" sz="2000" dirty="0" err="1"/>
              <a:t>trade</a:t>
            </a:r>
            <a:r>
              <a:rPr lang="en-CH" sz="2000" dirty="0"/>
              <a:t> </a:t>
            </a:r>
            <a:r>
              <a:rPr lang="fr-CH" sz="2000" dirty="0" err="1"/>
              <a:t>than</a:t>
            </a:r>
            <a:r>
              <a:rPr lang="fr-CH" sz="2000" dirty="0"/>
              <a:t> </a:t>
            </a:r>
            <a:r>
              <a:rPr lang="fr-CH" sz="2000" dirty="0" err="1"/>
              <a:t>tariffs</a:t>
            </a:r>
            <a:r>
              <a:rPr lang="fr-CH" sz="2000" dirty="0"/>
              <a:t> and</a:t>
            </a:r>
            <a:r>
              <a:rPr lang="en-CH" sz="2000" dirty="0"/>
              <a:t> NTMs combined. (See slide on prognosis for RPGs in annex)</a:t>
            </a:r>
            <a:endParaRPr lang="fr-CH" sz="2000" u="sng" dirty="0"/>
          </a:p>
        </p:txBody>
      </p:sp>
      <p:sp>
        <p:nvSpPr>
          <p:cNvPr id="8" name="TextBox 7">
            <a:extLst>
              <a:ext uri="{FF2B5EF4-FFF2-40B4-BE49-F238E27FC236}">
                <a16:creationId xmlns:a16="http://schemas.microsoft.com/office/drawing/2014/main" id="{78F61E20-FB80-753C-569A-F5F9F6B91379}"/>
              </a:ext>
            </a:extLst>
          </p:cNvPr>
          <p:cNvSpPr txBox="1"/>
          <p:nvPr/>
        </p:nvSpPr>
        <p:spPr>
          <a:xfrm>
            <a:off x="5625246" y="6505248"/>
            <a:ext cx="6488620" cy="276999"/>
          </a:xfrm>
          <a:prstGeom prst="rect">
            <a:avLst/>
          </a:prstGeom>
          <a:noFill/>
        </p:spPr>
        <p:txBody>
          <a:bodyPr wrap="square" rtlCol="0">
            <a:spAutoFit/>
          </a:bodyPr>
          <a:lstStyle/>
          <a:p>
            <a:pPr algn="r"/>
            <a:r>
              <a:rPr lang="en-CH" sz="1200" dirty="0"/>
              <a:t>Source: Africa Economic Outlook 2019, chapter 3 “Integration for Africa’s Economic Prosperity”</a:t>
            </a:r>
            <a:endParaRPr lang="fr-CH" sz="1200" dirty="0"/>
          </a:p>
        </p:txBody>
      </p:sp>
      <p:sp>
        <p:nvSpPr>
          <p:cNvPr id="9" name="TextBox 8">
            <a:extLst>
              <a:ext uri="{FF2B5EF4-FFF2-40B4-BE49-F238E27FC236}">
                <a16:creationId xmlns:a16="http://schemas.microsoft.com/office/drawing/2014/main" id="{5CA68C0D-9298-16A1-0956-8154CE3D3FFF}"/>
              </a:ext>
            </a:extLst>
          </p:cNvPr>
          <p:cNvSpPr txBox="1"/>
          <p:nvPr/>
        </p:nvSpPr>
        <p:spPr>
          <a:xfrm>
            <a:off x="323138" y="5637210"/>
            <a:ext cx="11313459" cy="707886"/>
          </a:xfrm>
          <a:prstGeom prst="rect">
            <a:avLst/>
          </a:prstGeom>
          <a:noFill/>
        </p:spPr>
        <p:txBody>
          <a:bodyPr wrap="square" rtlCol="0">
            <a:spAutoFit/>
          </a:bodyPr>
          <a:lstStyle/>
          <a:p>
            <a:r>
              <a:rPr lang="en-CH" sz="2000" b="1" dirty="0"/>
              <a:t>Virtuous circle </a:t>
            </a:r>
            <a:r>
              <a:rPr lang="en-CH" sz="2000" dirty="0"/>
              <a:t>: I</a:t>
            </a:r>
            <a:r>
              <a:rPr lang="fr-CH" sz="2000" dirty="0" err="1"/>
              <a:t>nvestment</a:t>
            </a:r>
            <a:r>
              <a:rPr lang="en-CH" sz="2000" dirty="0"/>
              <a:t> </a:t>
            </a:r>
            <a:r>
              <a:rPr lang="fr-CH" sz="2000" dirty="0"/>
              <a:t>in new hard</a:t>
            </a:r>
            <a:r>
              <a:rPr lang="en-CH" sz="2000" dirty="0"/>
              <a:t> </a:t>
            </a:r>
            <a:r>
              <a:rPr lang="fr-CH" sz="2000" dirty="0"/>
              <a:t>infrastructure </a:t>
            </a:r>
            <a:r>
              <a:rPr lang="fr-CH" sz="2000" dirty="0" err="1"/>
              <a:t>reduc</a:t>
            </a:r>
            <a:r>
              <a:rPr lang="en-CH" sz="2000" dirty="0"/>
              <a:t>es </a:t>
            </a:r>
            <a:r>
              <a:rPr lang="fr-CH" sz="2000" dirty="0" err="1"/>
              <a:t>trade</a:t>
            </a:r>
            <a:r>
              <a:rPr lang="fr-CH" sz="2000" dirty="0"/>
              <a:t> </a:t>
            </a:r>
            <a:r>
              <a:rPr lang="fr-CH" sz="2000" dirty="0" err="1"/>
              <a:t>costs</a:t>
            </a:r>
            <a:r>
              <a:rPr lang="en-CH" sz="2000" dirty="0"/>
              <a:t>,</a:t>
            </a:r>
            <a:r>
              <a:rPr lang="fr-CH" sz="2000" dirty="0"/>
              <a:t> </a:t>
            </a:r>
            <a:r>
              <a:rPr lang="fr-CH" sz="2000" dirty="0" err="1"/>
              <a:t>improve</a:t>
            </a:r>
            <a:r>
              <a:rPr lang="en-CH" sz="2000" dirty="0"/>
              <a:t> </a:t>
            </a:r>
            <a:r>
              <a:rPr lang="fr-CH" sz="2000" dirty="0"/>
              <a:t>connections </a:t>
            </a:r>
            <a:r>
              <a:rPr lang="fr-CH" sz="2000" dirty="0" err="1"/>
              <a:t>across</a:t>
            </a:r>
            <a:r>
              <a:rPr lang="en-CH" sz="2000" dirty="0"/>
              <a:t> c</a:t>
            </a:r>
            <a:r>
              <a:rPr lang="fr-CH" sz="2000" dirty="0" err="1"/>
              <a:t>ities</a:t>
            </a:r>
            <a:r>
              <a:rPr lang="fr-CH" sz="2000" dirty="0"/>
              <a:t>, </a:t>
            </a:r>
            <a:r>
              <a:rPr lang="fr-CH" sz="2000" dirty="0" err="1"/>
              <a:t>accelerate</a:t>
            </a:r>
            <a:r>
              <a:rPr lang="en-CH" sz="2000" dirty="0"/>
              <a:t>s </a:t>
            </a:r>
            <a:r>
              <a:rPr lang="fr-CH" sz="2000" dirty="0" err="1"/>
              <a:t>urbanization</a:t>
            </a:r>
            <a:r>
              <a:rPr lang="fr-CH" sz="2000" dirty="0"/>
              <a:t>, and</a:t>
            </a:r>
            <a:r>
              <a:rPr lang="en-CH" sz="2000" dirty="0"/>
              <a:t> encourages</a:t>
            </a:r>
            <a:r>
              <a:rPr lang="fr-CH" sz="2000" dirty="0"/>
              <a:t> </a:t>
            </a:r>
            <a:r>
              <a:rPr lang="en-CH" sz="2000" dirty="0"/>
              <a:t> market </a:t>
            </a:r>
            <a:r>
              <a:rPr lang="fr-CH" sz="2000" dirty="0" err="1"/>
              <a:t>integration</a:t>
            </a:r>
            <a:endParaRPr lang="fr-CH" sz="2000" dirty="0"/>
          </a:p>
        </p:txBody>
      </p:sp>
      <p:sp>
        <p:nvSpPr>
          <p:cNvPr id="6" name="TextBox 5">
            <a:extLst>
              <a:ext uri="{FF2B5EF4-FFF2-40B4-BE49-F238E27FC236}">
                <a16:creationId xmlns:a16="http://schemas.microsoft.com/office/drawing/2014/main" id="{D9D283FB-D45A-327F-E1DD-D27EA617B6C4}"/>
              </a:ext>
            </a:extLst>
          </p:cNvPr>
          <p:cNvSpPr txBox="1"/>
          <p:nvPr/>
        </p:nvSpPr>
        <p:spPr>
          <a:xfrm>
            <a:off x="887174" y="4269881"/>
            <a:ext cx="9825650" cy="848471"/>
          </a:xfrm>
          <a:prstGeom prst="rect">
            <a:avLst/>
          </a:prstGeom>
        </p:spPr>
        <p:txBody>
          <a:bodyPr vert="horz" lIns="91440" tIns="45720" rIns="91440" bIns="45720" rtlCol="0" anchor="ctr">
            <a:normAutofit/>
          </a:bodyPr>
          <a:lstStyle/>
          <a:p>
            <a:pPr algn="ctr">
              <a:lnSpc>
                <a:spcPct val="90000"/>
              </a:lnSpc>
              <a:spcAft>
                <a:spcPts val="600"/>
              </a:spcAft>
            </a:pPr>
            <a:r>
              <a:rPr lang="en-CH" sz="1300" dirty="0"/>
              <a:t>C</a:t>
            </a:r>
            <a:r>
              <a:rPr lang="en-US" sz="1300" dirty="0" err="1"/>
              <a:t>urse</a:t>
            </a:r>
            <a:r>
              <a:rPr lang="en-US" sz="1300" dirty="0"/>
              <a:t> of population </a:t>
            </a:r>
            <a:r>
              <a:rPr lang="en-US" sz="1300" dirty="0" err="1"/>
              <a:t>parsity</a:t>
            </a:r>
            <a:r>
              <a:rPr lang="en-US" sz="1300" dirty="0"/>
              <a:t> on road density</a:t>
            </a:r>
          </a:p>
          <a:p>
            <a:pPr>
              <a:lnSpc>
                <a:spcPct val="90000"/>
              </a:lnSpc>
              <a:spcAft>
                <a:spcPts val="600"/>
              </a:spcAft>
            </a:pPr>
            <a:r>
              <a:rPr lang="en-US" sz="1300" dirty="0"/>
              <a:t>Africa (pop. Density 55km2;  Paved road density ~0.7 km/1,000p.</a:t>
            </a:r>
            <a:r>
              <a:rPr lang="en-CH" sz="1300" dirty="0"/>
              <a:t> </a:t>
            </a:r>
            <a:r>
              <a:rPr lang="en-US" sz="1300" dirty="0"/>
              <a:t>ASEAN:(pop. Density 156km2) paved road density ~4 km/1,000p. </a:t>
            </a:r>
          </a:p>
        </p:txBody>
      </p:sp>
      <p:sp>
        <p:nvSpPr>
          <p:cNvPr id="10" name="TextBox 9">
            <a:extLst>
              <a:ext uri="{FF2B5EF4-FFF2-40B4-BE49-F238E27FC236}">
                <a16:creationId xmlns:a16="http://schemas.microsoft.com/office/drawing/2014/main" id="{65910DB5-480F-5A75-82DA-4D770E5F9119}"/>
              </a:ext>
            </a:extLst>
          </p:cNvPr>
          <p:cNvSpPr txBox="1"/>
          <p:nvPr/>
        </p:nvSpPr>
        <p:spPr>
          <a:xfrm>
            <a:off x="2644588" y="26895"/>
            <a:ext cx="7360024" cy="646331"/>
          </a:xfrm>
          <a:prstGeom prst="rect">
            <a:avLst/>
          </a:prstGeom>
          <a:noFill/>
        </p:spPr>
        <p:txBody>
          <a:bodyPr wrap="square" rtlCol="0">
            <a:spAutoFit/>
          </a:bodyPr>
          <a:lstStyle/>
          <a:p>
            <a:pPr algn="ctr"/>
            <a:r>
              <a:rPr lang="en-CH" sz="3600" dirty="0"/>
              <a:t>Architecture Choices (III) </a:t>
            </a:r>
            <a:endParaRPr lang="fr-CH" sz="3600" dirty="0"/>
          </a:p>
        </p:txBody>
      </p:sp>
    </p:spTree>
    <p:extLst>
      <p:ext uri="{BB962C8B-B14F-4D97-AF65-F5344CB8AC3E}">
        <p14:creationId xmlns:p14="http://schemas.microsoft.com/office/powerpoint/2010/main" val="3688559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1145</TotalTime>
  <Words>2788</Words>
  <Application>Microsoft Office PowerPoint</Application>
  <PresentationFormat>Widescreen</PresentationFormat>
  <Paragraphs>124</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Aptos Display</vt:lpstr>
      <vt:lpstr>Arial</vt:lpstr>
      <vt:lpstr>Calibri</vt:lpstr>
      <vt:lpstr>Cambria</vt:lpstr>
      <vt:lpstr>Courier New</vt:lpstr>
      <vt:lpstr>Wingdings</vt:lpstr>
      <vt:lpstr>Office Theme</vt:lpstr>
      <vt:lpstr>The Long Road to African Integration Remarks </vt:lpstr>
      <vt:lpstr>PowerPoint Presentation</vt:lpstr>
      <vt:lpstr>Challenges and Pathways Part I</vt:lpstr>
      <vt:lpstr>PowerPoint Presentation</vt:lpstr>
      <vt:lpstr>PowerPoint Presentation</vt:lpstr>
      <vt:lpstr>Architecture Choices Part II</vt:lpstr>
      <vt:lpstr> Ethnic &amp; linguistic fragmentation are brakes on market integration  </vt:lpstr>
      <vt:lpstr>Deepening regional integration: facing the tariff-reduction “trilemma”...</vt:lpstr>
      <vt:lpstr>Navigating Virtuous and vicious cycles in high trade costs environment: Regional Public Goods (RPGs) at what scale</vt:lpstr>
      <vt:lpstr>Intra-Africa trade costs are huge! Heatmap of REC exports: Intra-and between-REC as percentage of GDP (Average 2010-2022) </vt:lpstr>
      <vt:lpstr>Deliverables for the AFCFTA Part III</vt:lpstr>
      <vt:lpstr>PowerPoint Presentation</vt:lpstr>
      <vt:lpstr> (as of 2022 yes is on tariff lines with low preference margins and low R-index. i.e. Low restrictiveness) </vt:lpstr>
      <vt:lpstr>PowerPoint Presentation</vt:lpstr>
      <vt:lpstr>AFCFTA deliverables (IV): Take the Trade Facilitation Agreement seriously</vt:lpstr>
      <vt:lpstr>AFCFTA deliverables (V): Take the Trade Facilitation Agreement seriously</vt:lpstr>
      <vt:lpstr>Takeaways</vt:lpstr>
      <vt:lpstr>References</vt:lpstr>
      <vt:lpstr>EXTRA SLIDES</vt:lpstr>
      <vt:lpstr>PowerPoint Presentation</vt:lpstr>
      <vt:lpstr>PowerPoint Presentation</vt:lpstr>
      <vt:lpstr>Preference Utilization Rates  and PSRs (for the skeptics)</vt:lpstr>
      <vt:lpstr>Take seriously the unecessary complexity of Rules of Origin </vt:lpstr>
    </vt:vector>
  </TitlesOfParts>
  <Company>Université de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Jaime De Melo</dc:creator>
  <cp:lastModifiedBy>Jaime De Melo</cp:lastModifiedBy>
  <cp:revision>6</cp:revision>
  <dcterms:created xsi:type="dcterms:W3CDTF">2025-11-30T14:06:13Z</dcterms:created>
  <dcterms:modified xsi:type="dcterms:W3CDTF">2025-12-04T07:15:25Z</dcterms:modified>
</cp:coreProperties>
</file>