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7" r:id="rId4"/>
    <p:sldId id="278" r:id="rId5"/>
    <p:sldId id="279" r:id="rId6"/>
    <p:sldId id="280" r:id="rId7"/>
    <p:sldId id="260" r:id="rId8"/>
    <p:sldId id="276" r:id="rId9"/>
    <p:sldId id="266" r:id="rId10"/>
    <p:sldId id="261" r:id="rId11"/>
    <p:sldId id="267" r:id="rId12"/>
    <p:sldId id="268" r:id="rId13"/>
    <p:sldId id="269" r:id="rId14"/>
    <p:sldId id="270" r:id="rId15"/>
    <p:sldId id="275" r:id="rId16"/>
    <p:sldId id="274" r:id="rId17"/>
    <p:sldId id="272" r:id="rId18"/>
    <p:sldId id="273" r:id="rId19"/>
    <p:sldId id="265" r:id="rId20"/>
    <p:sldId id="262" r:id="rId21"/>
    <p:sldId id="263" r:id="rId22"/>
    <p:sldId id="283" r:id="rId23"/>
    <p:sldId id="284" r:id="rId24"/>
    <p:sldId id="264" r:id="rId25"/>
  </p:sldIdLst>
  <p:sldSz cx="9144000" cy="6858000" type="screen4x3"/>
  <p:notesSz cx="67818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atricia:Library:Containers:com.apple.mail:Data:Library:Mail%20Downloads:96E8AF6A-B4C9-4E4A-A68F-0C716FC3A00C:Char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4"/>
          <c:order val="0"/>
          <c:tx>
            <c:strRef>
              <c:f>Sheet1!$F$3</c:f>
              <c:strCache>
                <c:ptCount val="1"/>
                <c:pt idx="0">
                  <c:v>%</c:v>
                </c:pt>
              </c:strCache>
            </c:strRef>
          </c:tx>
          <c:spPr>
            <a:ln w="25400">
              <a:solidFill>
                <a:srgbClr val="33CCCC"/>
              </a:solidFill>
              <a:prstDash val="solid"/>
            </a:ln>
          </c:spPr>
          <c:marker>
            <c:symbol val="none"/>
          </c:marker>
          <c:cat>
            <c:strRef>
              <c:f>Sheet1!$A$4:$A$19</c:f>
              <c:strCache>
                <c:ptCount val="16"/>
                <c:pt idx="0">
                  <c:v>Jan. 2013</c:v>
                </c:pt>
                <c:pt idx="1">
                  <c:v>Feb 2013</c:v>
                </c:pt>
                <c:pt idx="2">
                  <c:v>March 2013</c:v>
                </c:pt>
                <c:pt idx="3">
                  <c:v>April 2013</c:v>
                </c:pt>
                <c:pt idx="4">
                  <c:v>May 2013</c:v>
                </c:pt>
                <c:pt idx="5">
                  <c:v>June 2013</c:v>
                </c:pt>
                <c:pt idx="6">
                  <c:v>July 2013</c:v>
                </c:pt>
                <c:pt idx="7">
                  <c:v>August 2013</c:v>
                </c:pt>
                <c:pt idx="8">
                  <c:v>Sept 2013</c:v>
                </c:pt>
                <c:pt idx="9">
                  <c:v>Oct 2013</c:v>
                </c:pt>
                <c:pt idx="10">
                  <c:v>Nov 2013</c:v>
                </c:pt>
                <c:pt idx="11">
                  <c:v>Dec 2013</c:v>
                </c:pt>
                <c:pt idx="12">
                  <c:v>Jan 2014</c:v>
                </c:pt>
                <c:pt idx="13">
                  <c:v>Feb 2014</c:v>
                </c:pt>
                <c:pt idx="14">
                  <c:v>March 2014</c:v>
                </c:pt>
                <c:pt idx="15">
                  <c:v>April 2014</c:v>
                </c:pt>
              </c:strCache>
            </c:strRef>
          </c:cat>
          <c:val>
            <c:numRef>
              <c:f>Sheet1!$F$4:$F$19</c:f>
              <c:numCache>
                <c:formatCode>0.00%</c:formatCode>
                <c:ptCount val="16"/>
                <c:pt idx="0">
                  <c:v>1.44E-2</c:v>
                </c:pt>
                <c:pt idx="1">
                  <c:v>1.4500000000000001E-2</c:v>
                </c:pt>
                <c:pt idx="2">
                  <c:v>1.9E-2</c:v>
                </c:pt>
                <c:pt idx="3">
                  <c:v>2.3E-2</c:v>
                </c:pt>
                <c:pt idx="4">
                  <c:v>2.3E-2</c:v>
                </c:pt>
                <c:pt idx="5">
                  <c:v>3.3000000000000002E-2</c:v>
                </c:pt>
                <c:pt idx="6">
                  <c:v>2.4E-2</c:v>
                </c:pt>
                <c:pt idx="7">
                  <c:v>4.2999999999999997E-2</c:v>
                </c:pt>
                <c:pt idx="8">
                  <c:v>1.4E-2</c:v>
                </c:pt>
                <c:pt idx="9">
                  <c:v>4.1000000000000002E-2</c:v>
                </c:pt>
                <c:pt idx="10">
                  <c:v>3.5000000000000003E-2</c:v>
                </c:pt>
                <c:pt idx="11">
                  <c:v>6.9000000000000006E-2</c:v>
                </c:pt>
                <c:pt idx="12">
                  <c:v>6.7000000000000004E-2</c:v>
                </c:pt>
                <c:pt idx="13">
                  <c:v>5.0999999999999997E-2</c:v>
                </c:pt>
                <c:pt idx="14">
                  <c:v>7.4999999999999997E-2</c:v>
                </c:pt>
                <c:pt idx="15">
                  <c:v>6.7000000000000004E-2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88000"/>
        <c:axId val="21979904"/>
      </c:lineChart>
      <c:catAx>
        <c:axId val="2188800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1979904"/>
        <c:crosses val="autoZero"/>
        <c:auto val="1"/>
        <c:lblAlgn val="ctr"/>
        <c:lblOffset val="100"/>
        <c:noMultiLvlLbl val="0"/>
      </c:catAx>
      <c:valAx>
        <c:axId val="2197990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18880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84421296771979"/>
          <c:y val="0.50495080019555405"/>
          <c:w val="9.2964738581145498E-2"/>
          <c:h val="8.9108964740391899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DAFF9-E663-42B6-9B3D-8572BACB9F77}" type="datetimeFigureOut">
              <a:rPr lang="en-US" smtClean="0"/>
              <a:pPr/>
              <a:t>6/11/2014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451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4A4FC-1923-4268-BACC-48C446E860F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11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8AB87-ECA4-40B0-8182-F18FB70DA018}" type="datetimeFigureOut">
              <a:rPr lang="en-US" smtClean="0"/>
              <a:pPr/>
              <a:t>6/11/2014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711700"/>
            <a:ext cx="5426075" cy="4462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75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9412B-3BFE-4560-BE66-CBA9F571085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9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73FB-ECA5-4218-ADE1-B247F6F7B7E3}" type="datetime1">
              <a:rPr lang="en-US" smtClean="0"/>
              <a:pPr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4C63-8CAE-4365-8A0D-B2041FD8B21E}" type="datetime1">
              <a:rPr lang="en-US" smtClean="0"/>
              <a:pPr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2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ADC-75E2-415A-A168-43C997BB416C}" type="datetime1">
              <a:rPr lang="en-US" smtClean="0"/>
              <a:pPr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7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693-141D-44F1-A557-B5468EAB8094}" type="datetime1">
              <a:rPr lang="en-US" smtClean="0"/>
              <a:pPr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3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DFD7-CECB-4963-8F1D-D0914AA322D6}" type="datetime1">
              <a:rPr lang="en-US" smtClean="0"/>
              <a:pPr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9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D86B-D84B-4A9B-B738-1646F729A32E}" type="datetime1">
              <a:rPr lang="en-US" smtClean="0"/>
              <a:pPr/>
              <a:t>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5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6366-B743-4C8E-96B7-9CB39EA4BC74}" type="datetime1">
              <a:rPr lang="en-US" smtClean="0"/>
              <a:pPr/>
              <a:t>6/11/2014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2159-D573-4193-8DA4-27CD5DB6AEAE}" type="datetime1">
              <a:rPr lang="en-US" smtClean="0"/>
              <a:pPr/>
              <a:t>6/11/2014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5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6D67-8D86-4B13-A7CE-2FB670174788}" type="datetime1">
              <a:rPr lang="en-US" smtClean="0"/>
              <a:pPr/>
              <a:t>6/11/2014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4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DBBA-FC0F-4699-B5C6-F69CB383C468}" type="datetime1">
              <a:rPr lang="en-US" smtClean="0"/>
              <a:pPr/>
              <a:t>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2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79B3-8BDE-4B4F-85DC-9EB1E351670D}" type="datetime1">
              <a:rPr lang="en-US" smtClean="0"/>
              <a:pPr/>
              <a:t>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4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DF195-8D94-43A2-834E-A74E42D12489}" type="datetime1">
              <a:rPr lang="en-US" smtClean="0"/>
              <a:pPr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236B3-7EB8-4210-BDDE-920054C63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7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/>
          <p:cNvSpPr>
            <a:spLocks/>
          </p:cNvSpPr>
          <p:nvPr/>
        </p:nvSpPr>
        <p:spPr bwMode="auto">
          <a:xfrm>
            <a:off x="452438" y="1341438"/>
            <a:ext cx="7916862" cy="1582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en-US" sz="2800" b="1" dirty="0" smtClean="0">
                <a:solidFill>
                  <a:srgbClr val="BDA153"/>
                </a:solidFill>
                <a:latin typeface="Eurostile LT Std Bold" pitchFamily="34" charset="0"/>
                <a:cs typeface="Arial" charset="0"/>
              </a:rPr>
              <a:t>Integrity and Trade Facilitation through performance measurement in the Liberia Customs administration</a:t>
            </a:r>
            <a:endParaRPr lang="en-US" altLang="en-US" sz="2800" b="1" dirty="0">
              <a:solidFill>
                <a:srgbClr val="BDA153"/>
              </a:solidFill>
              <a:latin typeface="Eurostile LT Std Bold" pitchFamily="34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1371600" y="4652962"/>
            <a:ext cx="6400800" cy="131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CDB87E"/>
              </a:buClr>
            </a:pPr>
            <a:r>
              <a:rPr lang="en-US" altLang="en-US" dirty="0">
                <a:solidFill>
                  <a:srgbClr val="BDA153"/>
                </a:solidFill>
                <a:latin typeface="Arial" charset="0"/>
                <a:cs typeface="Arial" charset="0"/>
              </a:rPr>
              <a:t>Presented by </a:t>
            </a:r>
            <a:endParaRPr lang="en-US" altLang="en-US" dirty="0" smtClean="0">
              <a:solidFill>
                <a:srgbClr val="BDA153"/>
              </a:solidFill>
              <a:latin typeface="Arial" charset="0"/>
              <a:cs typeface="Arial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CDB87E"/>
              </a:buClr>
            </a:pPr>
            <a:r>
              <a:rPr lang="en-US" altLang="en-US" dirty="0" smtClean="0">
                <a:solidFill>
                  <a:srgbClr val="BDA153"/>
                </a:solidFill>
                <a:latin typeface="Arial" charset="0"/>
                <a:cs typeface="Arial" charset="0"/>
              </a:rPr>
              <a:t>Giuseppe </a:t>
            </a:r>
            <a:r>
              <a:rPr lang="en-US" altLang="en-US" dirty="0">
                <a:solidFill>
                  <a:srgbClr val="BDA153"/>
                </a:solidFill>
                <a:latin typeface="Arial" charset="0"/>
                <a:cs typeface="Arial" charset="0"/>
              </a:rPr>
              <a:t>Di </a:t>
            </a:r>
            <a:r>
              <a:rPr lang="en-US" altLang="en-US" dirty="0" smtClean="0">
                <a:solidFill>
                  <a:srgbClr val="BDA153"/>
                </a:solidFill>
                <a:latin typeface="Arial" charset="0"/>
                <a:cs typeface="Arial" charset="0"/>
              </a:rPr>
              <a:t>Capua and Patricia </a:t>
            </a:r>
            <a:r>
              <a:rPr lang="en-US" altLang="en-US" dirty="0" err="1" smtClean="0">
                <a:solidFill>
                  <a:srgbClr val="BDA153"/>
                </a:solidFill>
                <a:latin typeface="Arial" charset="0"/>
                <a:cs typeface="Arial" charset="0"/>
              </a:rPr>
              <a:t>Revesz</a:t>
            </a:r>
            <a:endParaRPr lang="en-US" altLang="en-US" dirty="0">
              <a:solidFill>
                <a:srgbClr val="BDA153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2040056" y="3933825"/>
            <a:ext cx="5063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4F91CD"/>
                </a:solidFill>
                <a:latin typeface="Eurostile LT Std Bold" pitchFamily="34" charset="0"/>
                <a:cs typeface="Arial" charset="0"/>
              </a:rPr>
              <a:t>12-13 June 2014, Clermont </a:t>
            </a:r>
            <a:r>
              <a:rPr lang="en-US" altLang="en-US" sz="2000" b="1" dirty="0" err="1">
                <a:solidFill>
                  <a:srgbClr val="4F91CD"/>
                </a:solidFill>
                <a:latin typeface="Eurostile LT Std Bold" pitchFamily="34" charset="0"/>
                <a:cs typeface="Arial" charset="0"/>
              </a:rPr>
              <a:t>Ferrand</a:t>
            </a:r>
            <a:endParaRPr lang="en-US" altLang="en-US" sz="2000" b="1" dirty="0">
              <a:solidFill>
                <a:srgbClr val="4F91CD"/>
              </a:solidFill>
              <a:latin typeface="Eurostile LT Std Bold" pitchFamily="34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BDA153"/>
                </a:solidFill>
                <a:latin typeface="Eurostile LT Std Bold" pitchFamily="34" charset="0"/>
                <a:cs typeface="Arial" charset="0"/>
              </a:rPr>
              <a:t>Description of the Performance Measurement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24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Web application</a:t>
            </a:r>
          </a:p>
          <a:p>
            <a:pPr lvl="1"/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Statistical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database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visual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querying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facility</a:t>
            </a:r>
            <a:endParaRPr lang="fr-CH" sz="20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H" sz="24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Five </a:t>
            </a:r>
            <a:r>
              <a:rPr lang="fr-CH" sz="24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categories</a:t>
            </a:r>
            <a:r>
              <a:rPr lang="fr-CH" sz="24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CH" sz="24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indicators</a:t>
            </a:r>
            <a:endParaRPr lang="fr-CH" sz="24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Activity, </a:t>
            </a:r>
          </a:p>
          <a:p>
            <a:pPr lvl="1"/>
            <a:r>
              <a:rPr lang="en-US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Delay, </a:t>
            </a:r>
          </a:p>
          <a:p>
            <a:pPr lvl="1"/>
            <a:r>
              <a:rPr lang="en-US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Monitoring and control of practices, </a:t>
            </a:r>
          </a:p>
          <a:p>
            <a:pPr lvl="1"/>
            <a:r>
              <a:rPr lang="en-US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Revenue and enforcement,</a:t>
            </a:r>
          </a:p>
          <a:p>
            <a:pPr lvl="1"/>
            <a:r>
              <a:rPr lang="en-US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System integrity.</a:t>
            </a:r>
          </a:p>
          <a:p>
            <a:r>
              <a:rPr lang="fr-CH" sz="24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Examples</a:t>
            </a:r>
            <a:r>
              <a:rPr lang="fr-CH" sz="24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A-01: Registered and paid declarations by office code</a:t>
            </a:r>
          </a:p>
          <a:p>
            <a:pPr lvl="1"/>
            <a:r>
              <a:rPr lang="en-US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R-07: Customs activities for enforcement</a:t>
            </a:r>
            <a:endParaRPr lang="en-US" sz="2000" dirty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3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1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420"/>
            <a:ext cx="9144000" cy="679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34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7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" y="-17537"/>
            <a:ext cx="9143975" cy="769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9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BDA153"/>
                </a:solidFill>
                <a:latin typeface="Eurostile LT Std Bold" pitchFamily="34" charset="0"/>
                <a:cs typeface="Arial" charset="0"/>
              </a:rPr>
              <a:t>Deployment Strategy for the Performance Measurement system (1)</a:t>
            </a:r>
            <a:endParaRPr lang="en-US" sz="2800" dirty="0"/>
          </a:p>
        </p:txBody>
      </p:sp>
      <p:pic>
        <p:nvPicPr>
          <p:cNvPr id="4" name="Image 5" descr="Figure-Team-ASYPM-v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5626100" cy="455803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12-13  June, Clermont </a:t>
            </a:r>
            <a:r>
              <a:rPr lang="en-US" dirty="0" err="1" smtClean="0"/>
              <a:t>Ferrand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b="1" dirty="0" err="1">
                <a:solidFill>
                  <a:srgbClr val="BDA153"/>
                </a:solidFill>
                <a:latin typeface="Eurostile LT Std Bold" pitchFamily="34" charset="0"/>
                <a:ea typeface="+mn-ea"/>
                <a:cs typeface="Arial" charset="0"/>
              </a:rPr>
              <a:t>Summary</a:t>
            </a:r>
            <a:endParaRPr lang="en-US" sz="2800" b="1" dirty="0">
              <a:solidFill>
                <a:srgbClr val="BDA153"/>
              </a:solidFill>
              <a:latin typeface="Eurostile LT Std Bold" pitchFamily="34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CH" sz="2400" dirty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400" dirty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Background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400" dirty="0" err="1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Approach</a:t>
            </a:r>
            <a:r>
              <a:rPr lang="fr-CH" sz="2400" dirty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to Performance </a:t>
            </a:r>
            <a:r>
              <a:rPr lang="fr-CH" sz="2400" dirty="0" err="1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Measurement</a:t>
            </a:r>
            <a:r>
              <a:rPr lang="fr-CH" sz="2400" dirty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in Liberia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400" dirty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Description of the Performance </a:t>
            </a:r>
            <a:r>
              <a:rPr lang="fr-CH" sz="2400" dirty="0" err="1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Measurement</a:t>
            </a:r>
            <a:r>
              <a:rPr lang="fr-CH" sz="2400" dirty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system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400" dirty="0" err="1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Deployment</a:t>
            </a:r>
            <a:r>
              <a:rPr lang="fr-CH" sz="2400" dirty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400" dirty="0" err="1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Strategy</a:t>
            </a:r>
            <a:r>
              <a:rPr lang="fr-CH" sz="2400" dirty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for the Performance </a:t>
            </a:r>
            <a:r>
              <a:rPr lang="fr-CH" sz="24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Measurement</a:t>
            </a:r>
            <a:r>
              <a:rPr lang="fr-CH" sz="24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system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4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Initial </a:t>
            </a:r>
            <a:r>
              <a:rPr lang="fr-CH" sz="24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fr-CH" sz="24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CH" sz="24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en-US" sz="2400" dirty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BDA153"/>
                </a:solidFill>
                <a:latin typeface="Eurostile LT Std Bold" pitchFamily="34" charset="0"/>
                <a:cs typeface="Arial" charset="0"/>
              </a:rPr>
              <a:t>Deployment Strategy for the Performance Measurement system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Descriptive phase (12-24 months)</a:t>
            </a:r>
          </a:p>
          <a:p>
            <a:pPr lvl="1"/>
            <a:r>
              <a:rPr lang="en-US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create awareness, </a:t>
            </a:r>
          </a:p>
          <a:p>
            <a:pPr lvl="1"/>
            <a:r>
              <a:rPr lang="en-US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strengthen senior management commitment, </a:t>
            </a:r>
          </a:p>
          <a:p>
            <a:pPr lvl="1"/>
            <a:r>
              <a:rPr lang="en-US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understand the realities of the administration </a:t>
            </a:r>
          </a:p>
          <a:p>
            <a:pPr lvl="2"/>
            <a:r>
              <a:rPr lang="en-US" sz="16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through functional experts visits of the main Customs office, </a:t>
            </a:r>
          </a:p>
          <a:p>
            <a:pPr lvl="2"/>
            <a:r>
              <a:rPr lang="en-US" sz="16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interviews with operational staff, and </a:t>
            </a:r>
          </a:p>
          <a:p>
            <a:pPr lvl="2"/>
            <a:r>
              <a:rPr lang="en-US" sz="16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meetings with stakeholders</a:t>
            </a:r>
          </a:p>
          <a:p>
            <a:pPr lvl="1"/>
            <a:r>
              <a:rPr lang="en-US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Interventions:</a:t>
            </a:r>
          </a:p>
          <a:p>
            <a:pPr lvl="2"/>
            <a:r>
              <a:rPr lang="en-US" sz="16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data consistency check</a:t>
            </a:r>
          </a:p>
          <a:p>
            <a:pPr lvl="2"/>
            <a:r>
              <a:rPr lang="en-US" sz="16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awareness mission </a:t>
            </a:r>
          </a:p>
          <a:p>
            <a:pPr lvl="2"/>
            <a:r>
              <a:rPr lang="en-US" sz="16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installation and data mining mission </a:t>
            </a:r>
          </a:p>
          <a:p>
            <a:pPr lvl="1"/>
            <a:endParaRPr lang="fr-CH" sz="20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BDA153"/>
                </a:solidFill>
                <a:latin typeface="Eurostile LT Std Bold" pitchFamily="34" charset="0"/>
                <a:cs typeface="Arial" charset="0"/>
              </a:rPr>
              <a:t>Initial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Situation in Liberia Customs</a:t>
            </a:r>
          </a:p>
          <a:p>
            <a:endParaRPr lang="fr-CH" sz="2400" dirty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charset="2"/>
              <a:buChar char="ü"/>
            </a:pP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93%declarations through physical inspection</a:t>
            </a:r>
          </a:p>
          <a:p>
            <a:pPr lvl="1">
              <a:buFont typeface="Wingdings" charset="2"/>
              <a:buChar char="ü"/>
            </a:pP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Systematic manual re-assignment of declarations</a:t>
            </a:r>
          </a:p>
          <a:p>
            <a:endParaRPr lang="fr-CH" sz="24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H" sz="28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Early days but impacted already on</a:t>
            </a:r>
          </a:p>
          <a:p>
            <a:pPr lvl="1">
              <a:buFont typeface="Wingdings" charset="2"/>
              <a:buChar char="ü"/>
            </a:pP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Senior management – reduced asymmetry of information</a:t>
            </a:r>
          </a:p>
          <a:p>
            <a:pPr lvl="1">
              <a:buFont typeface="Wingdings" charset="2"/>
              <a:buChar char="ü"/>
            </a:pP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Staff – aware of being monitored</a:t>
            </a:r>
          </a:p>
          <a:p>
            <a:pPr lvl="1">
              <a:buFont typeface="Wingdings" charset="2"/>
              <a:buChar char="ü"/>
            </a:pP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Private sector – improved dialogue (APMT, brokers)</a:t>
            </a:r>
          </a:p>
          <a:p>
            <a:endParaRPr lang="fr-CH" sz="24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endParaRPr lang="fr-CH" sz="24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BDA153"/>
                </a:solidFill>
                <a:latin typeface="Eurostile LT Std Bold" pitchFamily="34" charset="0"/>
                <a:cs typeface="Arial" charset="0"/>
              </a:rPr>
              <a:t>Initial results at Freeport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Re-assignment</a:t>
            </a:r>
            <a:endParaRPr lang="en-US" sz="2400" dirty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884002"/>
              </p:ext>
            </p:extLst>
          </p:nvPr>
        </p:nvGraphicFramePr>
        <p:xfrm>
          <a:off x="899592" y="2276872"/>
          <a:ext cx="6600056" cy="3128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014"/>
                <a:gridCol w="1650014"/>
                <a:gridCol w="1650014"/>
                <a:gridCol w="1650014"/>
              </a:tblGrid>
              <a:tr h="104291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February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March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April</a:t>
                      </a:r>
                      <a:endParaRPr lang="fr-FR" dirty="0"/>
                    </a:p>
                  </a:txBody>
                  <a:tcPr/>
                </a:tc>
              </a:tr>
              <a:tr h="1042915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Assessors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335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311</a:t>
                      </a:r>
                      <a:endParaRPr lang="fr-FR" dirty="0"/>
                    </a:p>
                  </a:txBody>
                  <a:tcPr/>
                </a:tc>
              </a:tr>
              <a:tr h="1042915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Examiners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478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114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35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BDA153"/>
                </a:solidFill>
                <a:latin typeface="Eurostile LT Std Bold" pitchFamily="34" charset="0"/>
                <a:cs typeface="Arial" charset="0"/>
              </a:rPr>
              <a:t>Initial results at Freeport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% of duties and taxes recovered thanks to the new measures</a:t>
            </a:r>
          </a:p>
          <a:p>
            <a:endParaRPr lang="fr-CH" sz="24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Nov 2013: first mission; Jan 2014 installation; March </a:t>
            </a:r>
            <a:r>
              <a:rPr lang="en-US" sz="180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2014 launch</a:t>
            </a:r>
            <a:endParaRPr lang="en-US" sz="1800" dirty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8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695342"/>
              </p:ext>
            </p:extLst>
          </p:nvPr>
        </p:nvGraphicFramePr>
        <p:xfrm>
          <a:off x="1619672" y="2204864"/>
          <a:ext cx="5054600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467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BDA153"/>
                </a:solidFill>
                <a:latin typeface="Eurostile LT Std Bold" pitchFamily="34" charset="0"/>
                <a:cs typeface="Arial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8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Performance measurement has contributed to</a:t>
            </a:r>
            <a:r>
              <a:rPr lang="fr-CH" sz="24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fr-CH" sz="24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charset="2"/>
              <a:buChar char="ü"/>
            </a:pPr>
            <a:r>
              <a:rPr lang="fr-CH" sz="24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Developing a new professional culture</a:t>
            </a:r>
          </a:p>
          <a:p>
            <a:pPr lvl="1">
              <a:buFont typeface="Wingdings" charset="2"/>
              <a:buChar char="ü"/>
            </a:pPr>
            <a:r>
              <a:rPr lang="fr-CH" sz="24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Establishing a new type of relationship between senior management and frontline officers</a:t>
            </a:r>
          </a:p>
          <a:p>
            <a:pPr lvl="1">
              <a:buFont typeface="Wingdings" charset="2"/>
              <a:buChar char="ü"/>
            </a:pPr>
            <a:r>
              <a:rPr lang="fr-CH" sz="24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Giving a certain degree of autonomy to staff</a:t>
            </a:r>
          </a:p>
          <a:p>
            <a:pPr lvl="1">
              <a:buFont typeface="Wingdings" charset="2"/>
              <a:buChar char="ü"/>
            </a:pPr>
            <a:r>
              <a:rPr lang="fr-CH" sz="24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Increasing accountability of all parties</a:t>
            </a:r>
          </a:p>
          <a:p>
            <a:pPr lvl="1">
              <a:buFont typeface="Wingdings" charset="2"/>
              <a:buChar char="ü"/>
            </a:pPr>
            <a:r>
              <a:rPr lang="fr-CH" sz="24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Easing the decision-making process</a:t>
            </a:r>
          </a:p>
          <a:p>
            <a:pPr marL="457200" lvl="1" indent="0" algn="ctr">
              <a:buNone/>
            </a:pPr>
            <a:r>
              <a:rPr lang="fr-CH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ABOVE ALL INTEGRITY IS EMBEDDED IN THE REFORM </a:t>
            </a:r>
          </a:p>
          <a:p>
            <a:endParaRPr lang="fr-CH" sz="24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endParaRPr lang="fr-CH" sz="24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 b="1" dirty="0" smtClean="0">
                <a:solidFill>
                  <a:srgbClr val="BDA153"/>
                </a:solidFill>
                <a:latin typeface="Eurostile LT Std Bold" pitchFamily="34" charset="0"/>
                <a:cs typeface="Arial" charset="0"/>
              </a:rPr>
              <a:t>Introduction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4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Fighting corruption is key to the success of reforms</a:t>
            </a:r>
          </a:p>
          <a:p>
            <a:r>
              <a:rPr lang="fr-CH" sz="24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Fighting corruption in Customs and Tax administrations remain a challenge:</a:t>
            </a:r>
          </a:p>
          <a:p>
            <a:pPr lvl="1">
              <a:buFont typeface="Wingdings" charset="2"/>
              <a:buChar char="ü"/>
            </a:pP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Widespread corruption =&gt; high risk of failure</a:t>
            </a:r>
          </a:p>
          <a:p>
            <a:pPr lvl="1">
              <a:buFont typeface="Wingdings" charset="2"/>
              <a:buChar char="ü"/>
            </a:pP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Hidden phenomenon</a:t>
            </a:r>
          </a:p>
          <a:p>
            <a:pPr lvl="1">
              <a:buFont typeface="Wingdings" charset="2"/>
              <a:buChar char="ü"/>
            </a:pP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Limitation of traditional approaches</a:t>
            </a:r>
          </a:p>
          <a:p>
            <a:pPr lvl="1">
              <a:buFont typeface="Wingdings" charset="2"/>
              <a:buChar char="ü"/>
            </a:pP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Even with political will =&gt; asymmetry of information</a:t>
            </a:r>
          </a:p>
          <a:p>
            <a:r>
              <a:rPr lang="fr-CH" sz="24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Performance measurement using data contained in automated Customs clearance system</a:t>
            </a:r>
          </a:p>
          <a:p>
            <a:r>
              <a:rPr lang="fr-CH" sz="2400" dirty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WCO/UNCTAD cooperation</a:t>
            </a:r>
          </a:p>
          <a:p>
            <a:pPr marL="0" indent="0">
              <a:buNone/>
            </a:pPr>
            <a:endParaRPr lang="fr-CH" sz="24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fr-CH" sz="2000" dirty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fr-CH" sz="20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charset="2"/>
              <a:buChar char="ü"/>
            </a:pPr>
            <a:endParaRPr lang="fr-CH" sz="20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2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 b="1" dirty="0" smtClean="0">
                <a:solidFill>
                  <a:srgbClr val="BDA153"/>
                </a:solidFill>
                <a:latin typeface="Eurostile LT Std Bold" pitchFamily="34" charset="0"/>
                <a:cs typeface="Arial" charset="0"/>
              </a:rPr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4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Why quantification in Customs and Tax administrations?</a:t>
            </a:r>
          </a:p>
          <a:p>
            <a:endParaRPr lang="fr-CH" sz="24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Nature of its work calls for quantification</a:t>
            </a:r>
          </a:p>
          <a:p>
            <a:pPr lvl="1"/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Different perspective from New Public Management =&gt;   empowers </a:t>
            </a:r>
            <a:r>
              <a:rPr lang="fr-CH" sz="2000" dirty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Customs 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and Tax administrations to </a:t>
            </a:r>
            <a:r>
              <a:rPr lang="fr-CH" sz="2000" dirty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engage in a dialogue with supervisory authority, staff and 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stakeholders</a:t>
            </a:r>
          </a:p>
          <a:p>
            <a:pPr lvl="1"/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Where other programmes have failed, performance </a:t>
            </a:r>
            <a:r>
              <a:rPr lang="fr-CH" sz="200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measurement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has given good results in monitoring Customs activities (community and individual through contracting) and detecing bad practices</a:t>
            </a:r>
          </a:p>
          <a:p>
            <a:endParaRPr lang="fr-CH" sz="24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9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 b="1" dirty="0" smtClean="0">
                <a:solidFill>
                  <a:srgbClr val="BDA153"/>
                </a:solidFill>
                <a:latin typeface="Eurostile LT Std Bold" pitchFamily="34" charset="0"/>
                <a:cs typeface="Arial" charset="0"/>
              </a:rPr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fr-CH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Cameroon Customs: a </a:t>
            </a:r>
            <a:r>
              <a:rPr lang="fr-CH" dirty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pioneer with regard to performance </a:t>
            </a:r>
            <a:r>
              <a:rPr lang="fr-CH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measurement and contracting</a:t>
            </a:r>
          </a:p>
          <a:p>
            <a:pPr marL="0" lvl="1" indent="0">
              <a:buNone/>
            </a:pPr>
            <a:endParaRPr lang="fr-CH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/>
              <a:buChar char="•"/>
            </a:pPr>
            <a:r>
              <a:rPr lang="fr-CH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Using data contained in ASYCUDA ++ allowed this administration to:</a:t>
            </a:r>
            <a:endParaRPr lang="fr-CH" sz="24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charset="2"/>
              <a:buChar char="ü"/>
            </a:pPr>
            <a:r>
              <a:rPr lang="fr-CH" sz="22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Increase revenue – additional 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USD 16.5 million</a:t>
            </a:r>
          </a:p>
          <a:p>
            <a:pPr lvl="2">
              <a:buFont typeface="Wingdings" charset="2"/>
              <a:buChar char="ü"/>
            </a:pP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Increase revenue from disputed claims (17% and 322%) </a:t>
            </a:r>
          </a:p>
          <a:p>
            <a:pPr lvl="2">
              <a:buFont typeface="Wingdings" charset="2"/>
              <a:buChar char="ü"/>
            </a:pP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Enhance trade facilitation : almost 90% of declarations assessed the day they were registered</a:t>
            </a:r>
          </a:p>
          <a:p>
            <a:pPr lvl="2">
              <a:buFont typeface="Wingdings" charset="2"/>
              <a:buChar char="ü"/>
            </a:pP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Reduced processing times – 2h37 minutes to 24 minutes (DPV) and 4h22 minutes to 1h14 minutes (DPI)</a:t>
            </a:r>
          </a:p>
          <a:p>
            <a:pPr lvl="2">
              <a:buFont typeface="Wingdings" charset="2"/>
              <a:buChar char="ü"/>
            </a:pP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Less rerouting but more efficiency – 5% to 6% - fine rates from 18% to 50% (DPI) – 0,58% to 0, 56% but adjustment rates 5%-62% (DPV)</a:t>
            </a:r>
          </a:p>
          <a:p>
            <a:endParaRPr lang="fr-CH" sz="24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8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 b="1" dirty="0" smtClean="0">
                <a:solidFill>
                  <a:srgbClr val="BDA153"/>
                </a:solidFill>
                <a:latin typeface="Eurostile LT Std Bold" pitchFamily="34" charset="0"/>
                <a:cs typeface="Arial" charset="0"/>
              </a:rPr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H" sz="28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H" sz="28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Togo </a:t>
            </a:r>
            <a:r>
              <a:rPr lang="fr-CH" sz="2800" dirty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and Liberia Customs wished to embark </a:t>
            </a:r>
            <a:r>
              <a:rPr lang="fr-CH" sz="28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fr-CH" sz="2800" dirty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a similar </a:t>
            </a:r>
            <a:r>
              <a:rPr lang="fr-CH" sz="28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project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CH" dirty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fr-CH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Experimentation not reproduction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CH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Adapt to the local context and find modalities that are suitable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CH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Allow time to understand the local context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fr-CH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CH" sz="24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1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BDA153"/>
                </a:solidFill>
                <a:latin typeface="Eurostile LT Std Bold" pitchFamily="34" charset="0"/>
                <a:cs typeface="Arial" charset="0"/>
              </a:rPr>
              <a:t>Approach to Performance Measurement in Liberia (1)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4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Liberia </a:t>
            </a:r>
            <a:r>
              <a:rPr lang="fr-CH" sz="24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context</a:t>
            </a:r>
            <a:endParaRPr lang="fr-CH" sz="24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Post-</a:t>
            </a:r>
            <a:r>
              <a:rPr lang="fr-CH" sz="2000" dirty="0" err="1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onflict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country 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scarse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and </a:t>
            </a:r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poor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capacities</a:t>
            </a:r>
            <a:endParaRPr lang="fr-CH" sz="20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High staff turnover  impact </a:t>
            </a:r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also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on Project Team</a:t>
            </a:r>
          </a:p>
          <a:p>
            <a:pPr lvl="1"/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Senior management 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committed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low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power distance </a:t>
            </a:r>
          </a:p>
          <a:p>
            <a:endParaRPr lang="fr-CH" sz="24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H" sz="24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WCO/UNCTAD Team</a:t>
            </a:r>
          </a:p>
          <a:p>
            <a:pPr lvl="1"/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Mix of </a:t>
            </a:r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competences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(Customs, IT, TC management)</a:t>
            </a:r>
          </a:p>
          <a:p>
            <a:pPr lvl="1"/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Open </a:t>
            </a:r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mindness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flexibility</a:t>
            </a:r>
            <a:endParaRPr lang="fr-CH" sz="20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Cameroon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and Togo </a:t>
            </a:r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experience</a:t>
            </a:r>
            <a:endParaRPr lang="fr-CH" sz="20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endParaRPr lang="fr-CH" sz="24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8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BDA153"/>
                </a:solidFill>
                <a:latin typeface="Eurostile LT Std Bold" pitchFamily="34" charset="0"/>
                <a:cs typeface="Arial" charset="0"/>
              </a:rPr>
              <a:t>Approach to Performance Measurement(PM) in Liberia (2)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>
            <a:normAutofit/>
          </a:bodyPr>
          <a:lstStyle/>
          <a:p>
            <a:r>
              <a:rPr lang="fr-CH" sz="24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Operational</a:t>
            </a:r>
            <a:r>
              <a:rPr lang="fr-CH" sz="24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4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agility</a:t>
            </a:r>
            <a:r>
              <a:rPr lang="fr-CH" sz="24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in Customs</a:t>
            </a:r>
          </a:p>
          <a:p>
            <a:pPr lvl="1"/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Ability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quickly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effectively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undertake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significant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changes</a:t>
            </a:r>
          </a:p>
          <a:p>
            <a:pPr lvl="1"/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Need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for instruments </a:t>
            </a:r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presenting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reality as close as possible</a:t>
            </a:r>
          </a:p>
          <a:p>
            <a:r>
              <a:rPr lang="fr-CH" sz="24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fr-CH" sz="24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fr-CH" sz="24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success</a:t>
            </a:r>
            <a:r>
              <a:rPr lang="fr-CH" sz="24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fr-CH" sz="24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developing</a:t>
            </a:r>
            <a:r>
              <a:rPr lang="fr-CH" sz="24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PM applications</a:t>
            </a:r>
          </a:p>
          <a:p>
            <a:pPr lvl="1"/>
            <a:r>
              <a:rPr lang="en-US" sz="2000" b="1" dirty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Continued </a:t>
            </a:r>
            <a:r>
              <a:rPr lang="en-US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senior </a:t>
            </a:r>
            <a:r>
              <a:rPr lang="en-US" sz="2000" dirty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management commitment,</a:t>
            </a:r>
          </a:p>
          <a:p>
            <a:pPr lvl="1"/>
            <a:r>
              <a:rPr lang="en-US" sz="2000" b="1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Minimized</a:t>
            </a:r>
            <a:r>
              <a:rPr lang="en-US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time and effort required.</a:t>
            </a:r>
          </a:p>
          <a:p>
            <a:pPr lvl="1"/>
            <a:r>
              <a:rPr lang="en-US" sz="2000" b="1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Simplified</a:t>
            </a:r>
            <a:r>
              <a:rPr lang="en-US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application of the process. </a:t>
            </a:r>
          </a:p>
          <a:p>
            <a:pPr lvl="1"/>
            <a:r>
              <a:rPr lang="en-US" sz="2000" b="1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Easily recognizable </a:t>
            </a:r>
            <a:r>
              <a:rPr lang="en-US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benefits of performance measurement.</a:t>
            </a:r>
          </a:p>
          <a:p>
            <a:r>
              <a:rPr lang="en-US" sz="24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Software agility </a:t>
            </a:r>
          </a:p>
          <a:p>
            <a:pPr lvl="1"/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Evolving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expanding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project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scope</a:t>
            </a:r>
          </a:p>
          <a:p>
            <a:pPr lvl="1"/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Quick </a:t>
            </a:r>
            <a:r>
              <a:rPr lang="fr-CH" sz="2000" dirty="0" err="1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development</a:t>
            </a:r>
            <a:r>
              <a:rPr lang="fr-CH" sz="2000" dirty="0" smtClean="0">
                <a:solidFill>
                  <a:srgbClr val="4F91CD"/>
                </a:solidFill>
                <a:latin typeface="Arial" pitchFamily="34" charset="0"/>
                <a:cs typeface="Arial" pitchFamily="34" charset="0"/>
              </a:rPr>
              <a:t> cycles</a:t>
            </a:r>
            <a:endParaRPr lang="en-US" sz="20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endParaRPr lang="fr-CH" sz="2400" dirty="0" smtClean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4F91C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5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BDA153"/>
                </a:solidFill>
                <a:latin typeface="Eurostile LT Std Bold" pitchFamily="34" charset="0"/>
                <a:cs typeface="Arial" charset="0"/>
              </a:rPr>
              <a:t>Approach to Performance Measurement(PM) in Liberia (3)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12-13  June, Clermont Ferrand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36B3-7EB8-4210-BDDE-920054C63C3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" y="2072522"/>
            <a:ext cx="7616911" cy="27966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6096" y="5445224"/>
            <a:ext cx="3058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(adapted from Gupta A. 2012)</a:t>
            </a:r>
          </a:p>
        </p:txBody>
      </p:sp>
    </p:spTree>
    <p:extLst>
      <p:ext uri="{BB962C8B-B14F-4D97-AF65-F5344CB8AC3E}">
        <p14:creationId xmlns:p14="http://schemas.microsoft.com/office/powerpoint/2010/main" val="300108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3316</TotalTime>
  <Words>843</Words>
  <Application>Microsoft Office PowerPoint</Application>
  <PresentationFormat>Affichage à l'écran (4:3)</PresentationFormat>
  <Paragraphs>180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Office Theme</vt:lpstr>
      <vt:lpstr>Présentation PowerPoint</vt:lpstr>
      <vt:lpstr>Summary</vt:lpstr>
      <vt:lpstr>Introduction</vt:lpstr>
      <vt:lpstr>Background</vt:lpstr>
      <vt:lpstr>Background</vt:lpstr>
      <vt:lpstr>Background</vt:lpstr>
      <vt:lpstr>Approach to Performance Measurement in Liberia (1)</vt:lpstr>
      <vt:lpstr>Approach to Performance Measurement(PM) in Liberia (2)</vt:lpstr>
      <vt:lpstr>Approach to Performance Measurement(PM) in Liberia (3)</vt:lpstr>
      <vt:lpstr>Description of the Performance Measurement system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Deployment Strategy for the Performance Measurement system (1)</vt:lpstr>
      <vt:lpstr>Deployment Strategy for the Performance Measurement system (2)</vt:lpstr>
      <vt:lpstr>Initial results</vt:lpstr>
      <vt:lpstr>Initial results at Freeport</vt:lpstr>
      <vt:lpstr>Initial results at Freeport</vt:lpstr>
      <vt:lpstr>Conclusions</vt:lpstr>
    </vt:vector>
  </TitlesOfParts>
  <Company>UNCTAD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Giuseppe Di Capua</dc:creator>
  <cp:lastModifiedBy>Kelly Labar</cp:lastModifiedBy>
  <cp:revision>72</cp:revision>
  <cp:lastPrinted>2014-06-06T12:34:58Z</cp:lastPrinted>
  <dcterms:created xsi:type="dcterms:W3CDTF">2014-06-04T14:26:43Z</dcterms:created>
  <dcterms:modified xsi:type="dcterms:W3CDTF">2014-06-11T10:29:37Z</dcterms:modified>
</cp:coreProperties>
</file>