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4" r:id="rId3"/>
    <p:sldId id="283" r:id="rId4"/>
    <p:sldId id="262" r:id="rId5"/>
    <p:sldId id="259" r:id="rId6"/>
    <p:sldId id="256" r:id="rId7"/>
    <p:sldId id="261" r:id="rId8"/>
    <p:sldId id="282" r:id="rId9"/>
    <p:sldId id="285" r:id="rId10"/>
    <p:sldId id="260" r:id="rId11"/>
    <p:sldId id="286" r:id="rId12"/>
    <p:sldId id="288" r:id="rId13"/>
    <p:sldId id="289" r:id="rId14"/>
    <p:sldId id="290"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6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BAC1E-0B31-B093-3674-FA44A95BA5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H"/>
          </a:p>
        </p:txBody>
      </p:sp>
      <p:sp>
        <p:nvSpPr>
          <p:cNvPr id="3" name="Subtitle 2">
            <a:extLst>
              <a:ext uri="{FF2B5EF4-FFF2-40B4-BE49-F238E27FC236}">
                <a16:creationId xmlns:a16="http://schemas.microsoft.com/office/drawing/2014/main" id="{F17581C1-B2C7-96F6-81A5-63636D6A31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H"/>
          </a:p>
        </p:txBody>
      </p:sp>
      <p:sp>
        <p:nvSpPr>
          <p:cNvPr id="4" name="Date Placeholder 3">
            <a:extLst>
              <a:ext uri="{FF2B5EF4-FFF2-40B4-BE49-F238E27FC236}">
                <a16:creationId xmlns:a16="http://schemas.microsoft.com/office/drawing/2014/main" id="{35C506D7-92A6-B25D-F46F-B7F221883329}"/>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929FD693-A2CB-19FC-118D-E9F59DF133A0}"/>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4753F80A-6CA2-036C-3617-F92B1ABF6F36}"/>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3774774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D37CD-B5E6-95E5-6B9A-C1952416FBA3}"/>
              </a:ext>
            </a:extLst>
          </p:cNvPr>
          <p:cNvSpPr>
            <a:spLocks noGrp="1"/>
          </p:cNvSpPr>
          <p:nvPr>
            <p:ph type="title"/>
          </p:nvPr>
        </p:nvSpPr>
        <p:spPr/>
        <p:txBody>
          <a:bodyPr/>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57C84052-A064-B207-E4C5-C5C1107323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BDC92B48-2906-4D7E-1AAE-F314B4842012}"/>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D3149108-CCBC-F2E4-8DFB-7FFC395DCE44}"/>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0DA06B49-675F-ABC3-DC47-0461DD6D112C}"/>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381779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C6124F-7D16-E76D-8C51-3B94C8EE0EE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030225A4-5565-801A-7616-E24C65F068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2713137A-F0AD-6702-EA6C-FD049BD71C0C}"/>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A381AF18-9526-4EC0-538D-F534FA887EC8}"/>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EB38941A-D53A-4940-BE0A-2EFC19EA319A}"/>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269664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6D72-D4CA-C7F0-0CE9-976FF0070AC5}"/>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8887DA77-1914-E59F-4535-9C1BB134C3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5B1BA9B6-85AB-6B86-AEA9-11FB18915F1D}"/>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CDC2EFE5-C5F8-FB0F-2614-447DD67AB136}"/>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4B987030-1534-19C6-AB3C-7EB102E941F0}"/>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108967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E1C26-BC35-09C6-2072-B48233823D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H"/>
          </a:p>
        </p:txBody>
      </p:sp>
      <p:sp>
        <p:nvSpPr>
          <p:cNvPr id="3" name="Text Placeholder 2">
            <a:extLst>
              <a:ext uri="{FF2B5EF4-FFF2-40B4-BE49-F238E27FC236}">
                <a16:creationId xmlns:a16="http://schemas.microsoft.com/office/drawing/2014/main" id="{36ACAE82-D5ED-BC9D-542A-8E068813DB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D8E96E-3516-C6DB-7D62-4582E03AA1C8}"/>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A3FBED48-4C92-4DFC-A614-3F8C8BF0DF43}"/>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7B945852-06F6-49E0-5CF0-B58B295DEEB1}"/>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45867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A5D01-6B1F-C5E9-5ADA-0FF2B16FA9F7}"/>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B9E37DE1-FFEB-E448-ED55-223A5DC0C8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a:extLst>
              <a:ext uri="{FF2B5EF4-FFF2-40B4-BE49-F238E27FC236}">
                <a16:creationId xmlns:a16="http://schemas.microsoft.com/office/drawing/2014/main" id="{858BC533-B692-BDB0-5A7B-AC1B0C3E82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Date Placeholder 4">
            <a:extLst>
              <a:ext uri="{FF2B5EF4-FFF2-40B4-BE49-F238E27FC236}">
                <a16:creationId xmlns:a16="http://schemas.microsoft.com/office/drawing/2014/main" id="{C5BEA975-7593-BD62-9486-1E0B646475B9}"/>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6" name="Footer Placeholder 5">
            <a:extLst>
              <a:ext uri="{FF2B5EF4-FFF2-40B4-BE49-F238E27FC236}">
                <a16:creationId xmlns:a16="http://schemas.microsoft.com/office/drawing/2014/main" id="{A0A55B6D-0827-F644-BA0E-FAF63A247A61}"/>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02C942BB-A29D-E51E-ECD9-F3AF227E4819}"/>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1330031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BB8EC-6890-56CF-AF4A-9136205607D8}"/>
              </a:ext>
            </a:extLst>
          </p:cNvPr>
          <p:cNvSpPr>
            <a:spLocks noGrp="1"/>
          </p:cNvSpPr>
          <p:nvPr>
            <p:ph type="title"/>
          </p:nvPr>
        </p:nvSpPr>
        <p:spPr>
          <a:xfrm>
            <a:off x="839788" y="365125"/>
            <a:ext cx="10515600" cy="1325563"/>
          </a:xfrm>
        </p:spPr>
        <p:txBody>
          <a:bodyPr/>
          <a:lstStyle/>
          <a:p>
            <a:r>
              <a:rPr lang="en-US"/>
              <a:t>Click to edit Master title style</a:t>
            </a:r>
            <a:endParaRPr lang="fr-CH"/>
          </a:p>
        </p:txBody>
      </p:sp>
      <p:sp>
        <p:nvSpPr>
          <p:cNvPr id="3" name="Text Placeholder 2">
            <a:extLst>
              <a:ext uri="{FF2B5EF4-FFF2-40B4-BE49-F238E27FC236}">
                <a16:creationId xmlns:a16="http://schemas.microsoft.com/office/drawing/2014/main" id="{89722EE4-6211-DEA9-6AF2-2E84DF43A1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4F0114-5A14-2E07-BC99-B03E097E55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a:extLst>
              <a:ext uri="{FF2B5EF4-FFF2-40B4-BE49-F238E27FC236}">
                <a16:creationId xmlns:a16="http://schemas.microsoft.com/office/drawing/2014/main" id="{9EB284D3-7C8F-2D7E-CAE7-0937A966E5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4FBFFC-3E60-FB0E-6B07-E6B4F2A42EC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Date Placeholder 6">
            <a:extLst>
              <a:ext uri="{FF2B5EF4-FFF2-40B4-BE49-F238E27FC236}">
                <a16:creationId xmlns:a16="http://schemas.microsoft.com/office/drawing/2014/main" id="{08C46EAB-BCB4-B195-F386-3247AC920EDB}"/>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8" name="Footer Placeholder 7">
            <a:extLst>
              <a:ext uri="{FF2B5EF4-FFF2-40B4-BE49-F238E27FC236}">
                <a16:creationId xmlns:a16="http://schemas.microsoft.com/office/drawing/2014/main" id="{7B65272E-FB6B-6C85-63F9-B6436C5134FB}"/>
              </a:ext>
            </a:extLst>
          </p:cNvPr>
          <p:cNvSpPr>
            <a:spLocks noGrp="1"/>
          </p:cNvSpPr>
          <p:nvPr>
            <p:ph type="ftr" sz="quarter" idx="11"/>
          </p:nvPr>
        </p:nvSpPr>
        <p:spPr/>
        <p:txBody>
          <a:bodyPr/>
          <a:lstStyle/>
          <a:p>
            <a:endParaRPr lang="fr-CH"/>
          </a:p>
        </p:txBody>
      </p:sp>
      <p:sp>
        <p:nvSpPr>
          <p:cNvPr id="9" name="Slide Number Placeholder 8">
            <a:extLst>
              <a:ext uri="{FF2B5EF4-FFF2-40B4-BE49-F238E27FC236}">
                <a16:creationId xmlns:a16="http://schemas.microsoft.com/office/drawing/2014/main" id="{788ECC47-42FB-F57D-BDC9-AEC8ADBE8A31}"/>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2090012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AAC32-D15A-14C8-8373-66E25D8A0AEF}"/>
              </a:ext>
            </a:extLst>
          </p:cNvPr>
          <p:cNvSpPr>
            <a:spLocks noGrp="1"/>
          </p:cNvSpPr>
          <p:nvPr>
            <p:ph type="title"/>
          </p:nvPr>
        </p:nvSpPr>
        <p:spPr/>
        <p:txBody>
          <a:bodyPr/>
          <a:lstStyle/>
          <a:p>
            <a:r>
              <a:rPr lang="en-US"/>
              <a:t>Click to edit Master title style</a:t>
            </a:r>
            <a:endParaRPr lang="fr-CH"/>
          </a:p>
        </p:txBody>
      </p:sp>
      <p:sp>
        <p:nvSpPr>
          <p:cNvPr id="3" name="Date Placeholder 2">
            <a:extLst>
              <a:ext uri="{FF2B5EF4-FFF2-40B4-BE49-F238E27FC236}">
                <a16:creationId xmlns:a16="http://schemas.microsoft.com/office/drawing/2014/main" id="{769D1B61-9953-78F9-7CA1-18A3FB385C39}"/>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4" name="Footer Placeholder 3">
            <a:extLst>
              <a:ext uri="{FF2B5EF4-FFF2-40B4-BE49-F238E27FC236}">
                <a16:creationId xmlns:a16="http://schemas.microsoft.com/office/drawing/2014/main" id="{DBA7BEFD-FCAE-6B15-8CDB-AED7410B8899}"/>
              </a:ext>
            </a:extLst>
          </p:cNvPr>
          <p:cNvSpPr>
            <a:spLocks noGrp="1"/>
          </p:cNvSpPr>
          <p:nvPr>
            <p:ph type="ftr" sz="quarter" idx="11"/>
          </p:nvPr>
        </p:nvSpPr>
        <p:spPr/>
        <p:txBody>
          <a:bodyPr/>
          <a:lstStyle/>
          <a:p>
            <a:endParaRPr lang="fr-CH"/>
          </a:p>
        </p:txBody>
      </p:sp>
      <p:sp>
        <p:nvSpPr>
          <p:cNvPr id="5" name="Slide Number Placeholder 4">
            <a:extLst>
              <a:ext uri="{FF2B5EF4-FFF2-40B4-BE49-F238E27FC236}">
                <a16:creationId xmlns:a16="http://schemas.microsoft.com/office/drawing/2014/main" id="{4EBF5D60-5C2B-A5D3-A91A-F6D021387BAB}"/>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3864798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20E393-DED0-29AA-6ABA-4D44953B6887}"/>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3" name="Footer Placeholder 2">
            <a:extLst>
              <a:ext uri="{FF2B5EF4-FFF2-40B4-BE49-F238E27FC236}">
                <a16:creationId xmlns:a16="http://schemas.microsoft.com/office/drawing/2014/main" id="{C79132AF-A233-A57F-DF26-215C8C63E260}"/>
              </a:ext>
            </a:extLst>
          </p:cNvPr>
          <p:cNvSpPr>
            <a:spLocks noGrp="1"/>
          </p:cNvSpPr>
          <p:nvPr>
            <p:ph type="ftr" sz="quarter" idx="11"/>
          </p:nvPr>
        </p:nvSpPr>
        <p:spPr/>
        <p:txBody>
          <a:bodyPr/>
          <a:lstStyle/>
          <a:p>
            <a:endParaRPr lang="fr-CH"/>
          </a:p>
        </p:txBody>
      </p:sp>
      <p:sp>
        <p:nvSpPr>
          <p:cNvPr id="4" name="Slide Number Placeholder 3">
            <a:extLst>
              <a:ext uri="{FF2B5EF4-FFF2-40B4-BE49-F238E27FC236}">
                <a16:creationId xmlns:a16="http://schemas.microsoft.com/office/drawing/2014/main" id="{1350474E-9895-ACE0-402A-4A7DD5590C42}"/>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4252226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2803F-6363-6468-9F43-B9044892E2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Content Placeholder 2">
            <a:extLst>
              <a:ext uri="{FF2B5EF4-FFF2-40B4-BE49-F238E27FC236}">
                <a16:creationId xmlns:a16="http://schemas.microsoft.com/office/drawing/2014/main" id="{9759D0A6-2AA7-928A-C665-A601DF10B6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a:extLst>
              <a:ext uri="{FF2B5EF4-FFF2-40B4-BE49-F238E27FC236}">
                <a16:creationId xmlns:a16="http://schemas.microsoft.com/office/drawing/2014/main" id="{4A5FBAC5-314D-525D-74D3-99D5275BD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912DB6-586A-9155-575E-D031E2B06E39}"/>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6" name="Footer Placeholder 5">
            <a:extLst>
              <a:ext uri="{FF2B5EF4-FFF2-40B4-BE49-F238E27FC236}">
                <a16:creationId xmlns:a16="http://schemas.microsoft.com/office/drawing/2014/main" id="{A80A3B08-8CAE-BF0E-EBBA-1BC0D3C3F4A1}"/>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BA63CAB3-BD5D-6D30-082A-E90EFDBBE7C0}"/>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281943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7B53-3801-30AC-F239-81B26C42D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Picture Placeholder 2">
            <a:extLst>
              <a:ext uri="{FF2B5EF4-FFF2-40B4-BE49-F238E27FC236}">
                <a16:creationId xmlns:a16="http://schemas.microsoft.com/office/drawing/2014/main" id="{A833CA4B-158C-2C99-3444-3FE191613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a:extLst>
              <a:ext uri="{FF2B5EF4-FFF2-40B4-BE49-F238E27FC236}">
                <a16:creationId xmlns:a16="http://schemas.microsoft.com/office/drawing/2014/main" id="{0E904CD5-3878-E64A-A9E6-90625977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25D073-6A05-7A8B-52A8-8F5BEC6D485E}"/>
              </a:ext>
            </a:extLst>
          </p:cNvPr>
          <p:cNvSpPr>
            <a:spLocks noGrp="1"/>
          </p:cNvSpPr>
          <p:nvPr>
            <p:ph type="dt" sz="half" idx="10"/>
          </p:nvPr>
        </p:nvSpPr>
        <p:spPr/>
        <p:txBody>
          <a:bodyPr/>
          <a:lstStyle/>
          <a:p>
            <a:fld id="{E1FD179A-62E5-443C-ADED-D5F987231527}" type="datetimeFigureOut">
              <a:rPr lang="fr-CH" smtClean="0"/>
              <a:t>15.12.2025</a:t>
            </a:fld>
            <a:endParaRPr lang="fr-CH"/>
          </a:p>
        </p:txBody>
      </p:sp>
      <p:sp>
        <p:nvSpPr>
          <p:cNvPr id="6" name="Footer Placeholder 5">
            <a:extLst>
              <a:ext uri="{FF2B5EF4-FFF2-40B4-BE49-F238E27FC236}">
                <a16:creationId xmlns:a16="http://schemas.microsoft.com/office/drawing/2014/main" id="{16443C92-DA3D-B019-3738-2A20E2BB8F5E}"/>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E92BFC6D-8CCC-F150-C42D-627E99CCF5F3}"/>
              </a:ext>
            </a:extLst>
          </p:cNvPr>
          <p:cNvSpPr>
            <a:spLocks noGrp="1"/>
          </p:cNvSpPr>
          <p:nvPr>
            <p:ph type="sldNum" sz="quarter" idx="12"/>
          </p:nvPr>
        </p:nvSpPr>
        <p:spPr/>
        <p:txBody>
          <a:bodyPr/>
          <a:lstStyle/>
          <a:p>
            <a:fld id="{22DDEDCB-3611-431E-AB86-5E2EBC73CF25}" type="slidenum">
              <a:rPr lang="fr-CH" smtClean="0"/>
              <a:t>‹#›</a:t>
            </a:fld>
            <a:endParaRPr lang="fr-CH"/>
          </a:p>
        </p:txBody>
      </p:sp>
    </p:spTree>
    <p:extLst>
      <p:ext uri="{BB962C8B-B14F-4D97-AF65-F5344CB8AC3E}">
        <p14:creationId xmlns:p14="http://schemas.microsoft.com/office/powerpoint/2010/main" val="1294404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827DBC-1232-6C9C-DBAF-013A7E2C1A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H"/>
          </a:p>
        </p:txBody>
      </p:sp>
      <p:sp>
        <p:nvSpPr>
          <p:cNvPr id="3" name="Text Placeholder 2">
            <a:extLst>
              <a:ext uri="{FF2B5EF4-FFF2-40B4-BE49-F238E27FC236}">
                <a16:creationId xmlns:a16="http://schemas.microsoft.com/office/drawing/2014/main" id="{2D514118-49DE-61FD-6070-8B4233FBFF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310A13FC-CDA1-F084-264B-F6606B6A96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FD179A-62E5-443C-ADED-D5F987231527}" type="datetimeFigureOut">
              <a:rPr lang="fr-CH" smtClean="0"/>
              <a:t>15.12.2025</a:t>
            </a:fld>
            <a:endParaRPr lang="fr-CH"/>
          </a:p>
        </p:txBody>
      </p:sp>
      <p:sp>
        <p:nvSpPr>
          <p:cNvPr id="5" name="Footer Placeholder 4">
            <a:extLst>
              <a:ext uri="{FF2B5EF4-FFF2-40B4-BE49-F238E27FC236}">
                <a16:creationId xmlns:a16="http://schemas.microsoft.com/office/drawing/2014/main" id="{3722C88A-1B28-979F-7CCC-5ED9801919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Slide Number Placeholder 5">
            <a:extLst>
              <a:ext uri="{FF2B5EF4-FFF2-40B4-BE49-F238E27FC236}">
                <a16:creationId xmlns:a16="http://schemas.microsoft.com/office/drawing/2014/main" id="{A3BC9569-A8F7-F7F1-A895-CD0042BA34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DDEDCB-3611-431E-AB86-5E2EBC73CF25}" type="slidenum">
              <a:rPr lang="fr-CH" smtClean="0"/>
              <a:t>‹#›</a:t>
            </a:fld>
            <a:endParaRPr lang="fr-CH"/>
          </a:p>
        </p:txBody>
      </p:sp>
    </p:spTree>
    <p:extLst>
      <p:ext uri="{BB962C8B-B14F-4D97-AF65-F5344CB8AC3E}">
        <p14:creationId xmlns:p14="http://schemas.microsoft.com/office/powerpoint/2010/main" val="4056864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onomist.com/leaders/2025/04/03/president-trumps-mindless-tariffs-will-cause-economic-havoc)" TargetMode="External"/><Relationship Id="rId2" Type="http://schemas.openxmlformats.org/officeDocument/2006/relationships/hyperlink" Target="https://warontherocks.com/2025/12/ten-jolting-takeaways-from-trumps-new-national-security-strategy/?utm_source=substack&amp;utm_medium=email"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scholar.google.com/citations?view_op=view_citation&amp;hl=en&amp;user=NlFh4lcAAAAJ&amp;citation_for_view=NlFh4lcAAAAJ:HDshCWvjkbEC"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papers.ssrn.com/sol3/papers.cfm?abstract_id=1660275"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amazon.com/Trade-Policy-Reform-Implications-Regional/dp/0821339834" TargetMode="External"/><Relationship Id="rId2" Type="http://schemas.openxmlformats.org/officeDocument/2006/relationships/hyperlink" Target="https://documents.worldbank.org/en/publication/documents-reports/documentdetail/924991468765880583/restructuring-economies-in-distress-policy-reform-and-the-world-bank" TargetMode="External"/><Relationship Id="rId1" Type="http://schemas.openxmlformats.org/officeDocument/2006/relationships/slideLayout" Target="../slideLayouts/slideLayout6.xml"/><Relationship Id="rId4" Type="http://schemas.openxmlformats.org/officeDocument/2006/relationships/hyperlink" Target="https://ideas.repec.org/b/wbk/wbpubs/6966.htm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https://tmdb.wto.org/en" TargetMode="External"/><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hyperlink" Target="https://vimeo.com/1113578141" TargetMode="External"/><Relationship Id="rId4" Type="http://schemas.openxmlformats.org/officeDocument/2006/relationships/hyperlink" Target="https://globaltradealert.or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blogs.lse.ac.uk/europpblog/2025/10/03/is-there-still-public-support-for-foreign-aid/?utm_source=chatgpt.com" TargetMode="External"/><Relationship Id="rId2" Type="http://schemas.openxmlformats.org/officeDocument/2006/relationships/image" Target="../media/image7.png"/><Relationship Id="rId1" Type="http://schemas.openxmlformats.org/officeDocument/2006/relationships/slideLayout" Target="../slideLayouts/slideLayout9.xml"/><Relationship Id="rId4" Type="http://schemas.openxmlformats.org/officeDocument/2006/relationships/hyperlink" Target="https://www.cambridge.org/core/journals/political-science-research-and-methods/article/trust-in-government-and-american-public-opinion-toward-foreign-aid/788D6B801338F074B853C35FD145A6A2?utm_source=chatgpt.co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90963-0834-9F39-06E4-8B31C29874D7}"/>
              </a:ext>
            </a:extLst>
          </p:cNvPr>
          <p:cNvSpPr>
            <a:spLocks noGrp="1"/>
          </p:cNvSpPr>
          <p:nvPr>
            <p:ph type="ctrTitle"/>
          </p:nvPr>
        </p:nvSpPr>
        <p:spPr>
          <a:xfrm>
            <a:off x="1524000" y="914402"/>
            <a:ext cx="9144000" cy="3169304"/>
          </a:xfrm>
        </p:spPr>
        <p:txBody>
          <a:bodyPr>
            <a:normAutofit/>
          </a:bodyPr>
          <a:lstStyle/>
          <a:p>
            <a:br>
              <a:rPr lang="en-CH" sz="4900" b="1" dirty="0"/>
            </a:br>
            <a:br>
              <a:rPr lang="en-CH" sz="4900" b="1" dirty="0"/>
            </a:br>
            <a:endParaRPr lang="fr-CH" sz="4400" b="1" dirty="0"/>
          </a:p>
        </p:txBody>
      </p:sp>
      <p:sp>
        <p:nvSpPr>
          <p:cNvPr id="4" name="Rectangle 3">
            <a:extLst>
              <a:ext uri="{FF2B5EF4-FFF2-40B4-BE49-F238E27FC236}">
                <a16:creationId xmlns:a16="http://schemas.microsoft.com/office/drawing/2014/main" id="{51A50410-C283-4182-B011-50F36B4A3BE2}"/>
              </a:ext>
            </a:extLst>
          </p:cNvPr>
          <p:cNvSpPr/>
          <p:nvPr/>
        </p:nvSpPr>
        <p:spPr>
          <a:xfrm>
            <a:off x="-66194" y="-49876"/>
            <a:ext cx="4408714" cy="5077524"/>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Titre 1">
            <a:extLst>
              <a:ext uri="{FF2B5EF4-FFF2-40B4-BE49-F238E27FC236}">
                <a16:creationId xmlns:a16="http://schemas.microsoft.com/office/drawing/2014/main" id="{16FAFBBD-66BB-45D2-A41A-A2DCED49BB76}"/>
              </a:ext>
            </a:extLst>
          </p:cNvPr>
          <p:cNvSpPr txBox="1">
            <a:spLocks/>
          </p:cNvSpPr>
          <p:nvPr/>
        </p:nvSpPr>
        <p:spPr>
          <a:xfrm>
            <a:off x="723130" y="924622"/>
            <a:ext cx="8411766" cy="460334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kern="1200" cap="all" baseline="0">
                <a:solidFill>
                  <a:srgbClr val="E72B37"/>
                </a:solidFill>
                <a:latin typeface="+mj-lt"/>
                <a:ea typeface="+mj-ea"/>
                <a:cs typeface="Arial" panose="020B0604020202020204" pitchFamily="34" charset="0"/>
              </a:defRPr>
            </a:lvl1pPr>
          </a:lstStyle>
          <a:p>
            <a:br>
              <a:rPr lang="fr-FR" dirty="0"/>
            </a:br>
            <a:br>
              <a:rPr lang="fr-FR" dirty="0"/>
            </a:br>
            <a:r>
              <a:rPr lang="fr-FR" dirty="0"/>
              <a:t>Vignettes du passé pour le Futur</a:t>
            </a:r>
            <a:br>
              <a:rPr lang="fr-FR" dirty="0"/>
            </a:br>
            <a:endParaRPr lang="fr-FR" dirty="0"/>
          </a:p>
        </p:txBody>
      </p:sp>
      <p:sp>
        <p:nvSpPr>
          <p:cNvPr id="6" name="Sous-titre 2">
            <a:extLst>
              <a:ext uri="{FF2B5EF4-FFF2-40B4-BE49-F238E27FC236}">
                <a16:creationId xmlns:a16="http://schemas.microsoft.com/office/drawing/2014/main" id="{E5F6C27C-916E-4378-9551-1D6B12305875}"/>
              </a:ext>
            </a:extLst>
          </p:cNvPr>
          <p:cNvSpPr txBox="1">
            <a:spLocks/>
          </p:cNvSpPr>
          <p:nvPr/>
        </p:nvSpPr>
        <p:spPr>
          <a:xfrm>
            <a:off x="6760722" y="3532128"/>
            <a:ext cx="4619023" cy="1655762"/>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1800" b="1" kern="1200" baseline="0">
                <a:solidFill>
                  <a:srgbClr val="404040"/>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dirty="0"/>
              <a:t>Fragmentation géoéconomique et financement du développement</a:t>
            </a:r>
          </a:p>
          <a:p>
            <a:r>
              <a:rPr lang="fr-FR" dirty="0"/>
              <a:t>10 décembre 2025</a:t>
            </a:r>
          </a:p>
        </p:txBody>
      </p:sp>
      <p:cxnSp>
        <p:nvCxnSpPr>
          <p:cNvPr id="7" name="Connecteur droit 6">
            <a:extLst>
              <a:ext uri="{FF2B5EF4-FFF2-40B4-BE49-F238E27FC236}">
                <a16:creationId xmlns:a16="http://schemas.microsoft.com/office/drawing/2014/main" id="{7A76AE1B-C6BD-4003-968A-52A7B225FC67}"/>
              </a:ext>
            </a:extLst>
          </p:cNvPr>
          <p:cNvCxnSpPr/>
          <p:nvPr/>
        </p:nvCxnSpPr>
        <p:spPr>
          <a:xfrm>
            <a:off x="10266218" y="3391260"/>
            <a:ext cx="1029838" cy="0"/>
          </a:xfrm>
          <a:prstGeom prst="line">
            <a:avLst/>
          </a:prstGeom>
          <a:ln w="28575">
            <a:solidFill>
              <a:srgbClr val="E72B37"/>
            </a:solidFill>
          </a:ln>
        </p:spPr>
        <p:style>
          <a:lnRef idx="1">
            <a:schemeClr val="accent1"/>
          </a:lnRef>
          <a:fillRef idx="0">
            <a:schemeClr val="accent1"/>
          </a:fillRef>
          <a:effectRef idx="0">
            <a:schemeClr val="accent1"/>
          </a:effectRef>
          <a:fontRef idx="minor">
            <a:schemeClr val="tx1"/>
          </a:fontRef>
        </p:style>
      </p:cxnSp>
      <p:sp>
        <p:nvSpPr>
          <p:cNvPr id="8" name="Espace réservé du texte 20">
            <a:extLst>
              <a:ext uri="{FF2B5EF4-FFF2-40B4-BE49-F238E27FC236}">
                <a16:creationId xmlns:a16="http://schemas.microsoft.com/office/drawing/2014/main" id="{6A5DD7C1-2907-4D6A-B9E0-A5FF1979EC36}"/>
              </a:ext>
            </a:extLst>
          </p:cNvPr>
          <p:cNvSpPr txBox="1">
            <a:spLocks/>
          </p:cNvSpPr>
          <p:nvPr/>
        </p:nvSpPr>
        <p:spPr>
          <a:xfrm>
            <a:off x="723130" y="4277655"/>
            <a:ext cx="6479202" cy="643480"/>
          </a:xfrm>
          <a:prstGeom prst="rect">
            <a:avLst/>
          </a:prstGeom>
        </p:spPr>
        <p:txBody>
          <a:bodyPr vert="horz" lIns="91440" tIns="45720" rIns="91440" bIns="45720" rtlCol="0" anchor="ctr">
            <a:normAutofit/>
          </a:bodyPr>
          <a:lstStyle>
            <a:defPPr>
              <a:defRPr lang="fr-FR"/>
            </a:defPPr>
            <a:lvl1pPr marL="0" indent="0" algn="l" defTabSz="914400" rtl="0" eaLnBrk="1" latinLnBrk="0" hangingPunct="1">
              <a:lnSpc>
                <a:spcPct val="90000"/>
              </a:lnSpc>
              <a:spcBef>
                <a:spcPts val="1000"/>
              </a:spcBef>
              <a:buFont typeface="Arial" panose="020B0604020202020204" pitchFamily="34" charset="0"/>
              <a:buNone/>
              <a:defRPr lang="fr-FR" sz="1600" b="1" kern="1200" baseline="0" dirty="0">
                <a:solidFill>
                  <a:srgbClr val="40404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2200" dirty="0"/>
              <a:t>Jaime de Melo, Ferdi</a:t>
            </a:r>
          </a:p>
          <a:p>
            <a:endParaRPr lang="fr-FR" dirty="0"/>
          </a:p>
        </p:txBody>
      </p:sp>
      <p:pic>
        <p:nvPicPr>
          <p:cNvPr id="9" name="Image 8">
            <a:extLst>
              <a:ext uri="{FF2B5EF4-FFF2-40B4-BE49-F238E27FC236}">
                <a16:creationId xmlns:a16="http://schemas.microsoft.com/office/drawing/2014/main" id="{F36B41C8-9972-4CA0-99D8-8EBF8060DE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2293" y="190796"/>
            <a:ext cx="2376726" cy="1488376"/>
          </a:xfrm>
          <a:prstGeom prst="rect">
            <a:avLst/>
          </a:prstGeom>
        </p:spPr>
      </p:pic>
    </p:spTree>
    <p:extLst>
      <p:ext uri="{BB962C8B-B14F-4D97-AF65-F5344CB8AC3E}">
        <p14:creationId xmlns:p14="http://schemas.microsoft.com/office/powerpoint/2010/main" val="1273364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5" descr="WEF_Global_Risks_Report_2025.pdf - Adobe Acrobat Reader (64-bit)">
            <a:extLst>
              <a:ext uri="{FF2B5EF4-FFF2-40B4-BE49-F238E27FC236}">
                <a16:creationId xmlns:a16="http://schemas.microsoft.com/office/drawing/2014/main" id="{C32BD896-A970-92AD-500B-D959A2DB3FE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a:xfrm>
            <a:off x="1835763" y="1317812"/>
            <a:ext cx="8234260" cy="5450541"/>
          </a:xfrm>
        </p:spPr>
      </p:pic>
      <p:sp>
        <p:nvSpPr>
          <p:cNvPr id="5" name="TextBox 4">
            <a:extLst>
              <a:ext uri="{FF2B5EF4-FFF2-40B4-BE49-F238E27FC236}">
                <a16:creationId xmlns:a16="http://schemas.microsoft.com/office/drawing/2014/main" id="{D56CBBDA-7A60-3A41-F305-2FC7DA51B2B9}"/>
              </a:ext>
            </a:extLst>
          </p:cNvPr>
          <p:cNvSpPr txBox="1"/>
          <p:nvPr/>
        </p:nvSpPr>
        <p:spPr>
          <a:xfrm>
            <a:off x="2008095" y="71717"/>
            <a:ext cx="7987552" cy="830997"/>
          </a:xfrm>
          <a:prstGeom prst="rect">
            <a:avLst/>
          </a:prstGeom>
          <a:noFill/>
        </p:spPr>
        <p:txBody>
          <a:bodyPr wrap="square" rtlCol="0">
            <a:spAutoFit/>
          </a:bodyPr>
          <a:lstStyle/>
          <a:p>
            <a:pPr algn="ctr"/>
            <a:r>
              <a:rPr lang="en-US" sz="2400" dirty="0"/>
              <a:t>Relative severity of global risks over a 2- and 10-year period</a:t>
            </a:r>
            <a:r>
              <a:rPr lang="en-CH" sz="2400" dirty="0"/>
              <a:t>: Growing sense of societal fragmentation</a:t>
            </a:r>
            <a:endParaRPr lang="fr-CH" sz="2400" dirty="0"/>
          </a:p>
        </p:txBody>
      </p:sp>
      <p:sp>
        <p:nvSpPr>
          <p:cNvPr id="7" name="TextBox 6">
            <a:extLst>
              <a:ext uri="{FF2B5EF4-FFF2-40B4-BE49-F238E27FC236}">
                <a16:creationId xmlns:a16="http://schemas.microsoft.com/office/drawing/2014/main" id="{D03E7C17-497A-52E3-C74E-24294C7CB962}"/>
              </a:ext>
            </a:extLst>
          </p:cNvPr>
          <p:cNvSpPr txBox="1"/>
          <p:nvPr/>
        </p:nvSpPr>
        <p:spPr>
          <a:xfrm>
            <a:off x="1434353" y="847148"/>
            <a:ext cx="9672917" cy="369332"/>
          </a:xfrm>
          <a:prstGeom prst="rect">
            <a:avLst/>
          </a:prstGeom>
          <a:noFill/>
        </p:spPr>
        <p:txBody>
          <a:bodyPr wrap="square" rtlCol="0">
            <a:spAutoFit/>
          </a:bodyPr>
          <a:lstStyle/>
          <a:p>
            <a:r>
              <a:rPr lang="fr-CH" dirty="0"/>
              <a:t>O</a:t>
            </a:r>
            <a:r>
              <a:rPr lang="en-CH" dirty="0" err="1"/>
              <a:t>rdinal</a:t>
            </a:r>
            <a:r>
              <a:rPr lang="en-CH" dirty="0"/>
              <a:t> ranking 1-7; NE quadrant: deteriorating risks. Most observations in NE and NW quadrants  </a:t>
            </a:r>
            <a:endParaRPr lang="fr-CH" dirty="0"/>
          </a:p>
        </p:txBody>
      </p:sp>
    </p:spTree>
    <p:extLst>
      <p:ext uri="{BB962C8B-B14F-4D97-AF65-F5344CB8AC3E}">
        <p14:creationId xmlns:p14="http://schemas.microsoft.com/office/powerpoint/2010/main" val="1715303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F6447-6C56-0866-5C0C-A589C99A354F}"/>
              </a:ext>
            </a:extLst>
          </p:cNvPr>
          <p:cNvSpPr>
            <a:spLocks noGrp="1"/>
          </p:cNvSpPr>
          <p:nvPr>
            <p:ph type="title"/>
          </p:nvPr>
        </p:nvSpPr>
        <p:spPr>
          <a:xfrm>
            <a:off x="838200" y="2131173"/>
            <a:ext cx="10515600" cy="1325563"/>
          </a:xfrm>
        </p:spPr>
        <p:txBody>
          <a:bodyPr/>
          <a:lstStyle/>
          <a:p>
            <a:pPr algn="ctr"/>
            <a:r>
              <a:rPr lang="en-CH" dirty="0"/>
              <a:t>APD, </a:t>
            </a:r>
            <a:r>
              <a:rPr lang="en-CH" dirty="0" err="1"/>
              <a:t>préférences</a:t>
            </a:r>
            <a:r>
              <a:rPr lang="en-CH" dirty="0"/>
              <a:t> </a:t>
            </a:r>
            <a:r>
              <a:rPr lang="en-CH" dirty="0" err="1"/>
              <a:t>tarifaires</a:t>
            </a:r>
            <a:r>
              <a:rPr lang="en-CH" dirty="0"/>
              <a:t> et nouveaux </a:t>
            </a:r>
            <a:r>
              <a:rPr lang="en-CH" dirty="0" err="1"/>
              <a:t>partenariats</a:t>
            </a:r>
            <a:r>
              <a:rPr lang="en-CH" dirty="0"/>
              <a:t> </a:t>
            </a:r>
            <a:r>
              <a:rPr lang="en-CH" dirty="0" err="1"/>
              <a:t>économiques</a:t>
            </a:r>
            <a:r>
              <a:rPr lang="en-CH" dirty="0"/>
              <a:t>?</a:t>
            </a:r>
            <a:endParaRPr lang="fr-CH" dirty="0"/>
          </a:p>
        </p:txBody>
      </p:sp>
      <p:pic>
        <p:nvPicPr>
          <p:cNvPr id="3" name="Image 2">
            <a:extLst>
              <a:ext uri="{FF2B5EF4-FFF2-40B4-BE49-F238E27FC236}">
                <a16:creationId xmlns:a16="http://schemas.microsoft.com/office/drawing/2014/main" id="{B5E30FC8-C535-4383-A7D1-71DA1CC56F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3570" y="204535"/>
            <a:ext cx="1235494" cy="597979"/>
          </a:xfrm>
          <a:prstGeom prst="rect">
            <a:avLst/>
          </a:prstGeom>
        </p:spPr>
      </p:pic>
    </p:spTree>
    <p:extLst>
      <p:ext uri="{BB962C8B-B14F-4D97-AF65-F5344CB8AC3E}">
        <p14:creationId xmlns:p14="http://schemas.microsoft.com/office/powerpoint/2010/main" val="3730420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D7F7C-CB0E-C1FA-8AA6-E9A6262D8FF5}"/>
              </a:ext>
            </a:extLst>
          </p:cNvPr>
          <p:cNvSpPr>
            <a:spLocks noGrp="1"/>
          </p:cNvSpPr>
          <p:nvPr>
            <p:ph type="title"/>
          </p:nvPr>
        </p:nvSpPr>
        <p:spPr>
          <a:xfrm>
            <a:off x="838200" y="167901"/>
            <a:ext cx="10515600" cy="567204"/>
          </a:xfrm>
        </p:spPr>
        <p:txBody>
          <a:bodyPr>
            <a:normAutofit/>
          </a:bodyPr>
          <a:lstStyle/>
          <a:p>
            <a:pPr algn="ctr"/>
            <a:r>
              <a:rPr lang="en-CH" sz="3200" dirty="0"/>
              <a:t>Extrait du National Security Strategy des EU </a:t>
            </a:r>
            <a:endParaRPr lang="fr-CH" sz="3200" dirty="0"/>
          </a:p>
        </p:txBody>
      </p:sp>
      <p:sp>
        <p:nvSpPr>
          <p:cNvPr id="3" name="TextBox 2">
            <a:extLst>
              <a:ext uri="{FF2B5EF4-FFF2-40B4-BE49-F238E27FC236}">
                <a16:creationId xmlns:a16="http://schemas.microsoft.com/office/drawing/2014/main" id="{89FE7020-AD00-E4AF-0D3B-B81F52C59A7D}"/>
              </a:ext>
            </a:extLst>
          </p:cNvPr>
          <p:cNvSpPr txBox="1"/>
          <p:nvPr/>
        </p:nvSpPr>
        <p:spPr>
          <a:xfrm>
            <a:off x="295835" y="770963"/>
            <a:ext cx="11716871" cy="4247317"/>
          </a:xfrm>
          <a:prstGeom prst="rect">
            <a:avLst/>
          </a:prstGeom>
          <a:noFill/>
        </p:spPr>
        <p:txBody>
          <a:bodyPr wrap="square" rtlCol="0">
            <a:spAutoFit/>
          </a:bodyPr>
          <a:lstStyle/>
          <a:p>
            <a:r>
              <a:rPr lang="en-CH" dirty="0"/>
              <a:t>“</a:t>
            </a:r>
            <a:r>
              <a:rPr lang="fr-CH" dirty="0"/>
              <a:t>E. </a:t>
            </a:r>
            <a:r>
              <a:rPr lang="fr-CH" dirty="0" err="1"/>
              <a:t>Africa</a:t>
            </a:r>
            <a:br>
              <a:rPr lang="fr-CH" dirty="0"/>
            </a:br>
            <a:r>
              <a:rPr lang="en-US" dirty="0"/>
              <a:t>For far too long, American policy in Africa has focused on providing, and later on</a:t>
            </a:r>
            <a:r>
              <a:rPr lang="en-CH" dirty="0"/>
              <a:t> </a:t>
            </a:r>
            <a:r>
              <a:rPr lang="en-US" dirty="0"/>
              <a:t>spreading, liberal ideology. The United States should instead look to partner with</a:t>
            </a:r>
            <a:r>
              <a:rPr lang="en-CH" dirty="0"/>
              <a:t> </a:t>
            </a:r>
            <a:r>
              <a:rPr lang="en-US" dirty="0"/>
              <a:t>select countries to ameliorate conflict, foster mutually beneficial trade</a:t>
            </a:r>
            <a:r>
              <a:rPr lang="en-CH" dirty="0"/>
              <a:t> </a:t>
            </a:r>
            <a:r>
              <a:rPr lang="en-US" dirty="0"/>
              <a:t>relationships, and transition from a foreign aid paradigm to an </a:t>
            </a:r>
            <a:r>
              <a:rPr lang="en-US" dirty="0">
                <a:highlight>
                  <a:srgbClr val="FFFF00"/>
                </a:highlight>
              </a:rPr>
              <a:t>investment and</a:t>
            </a:r>
            <a:r>
              <a:rPr lang="en-CH" dirty="0">
                <a:highlight>
                  <a:srgbClr val="FFFF00"/>
                </a:highlight>
              </a:rPr>
              <a:t> </a:t>
            </a:r>
            <a:r>
              <a:rPr lang="en-US" dirty="0">
                <a:highlight>
                  <a:srgbClr val="FFFF00"/>
                </a:highlight>
              </a:rPr>
              <a:t>growth paradigm capable of harnessing Africa’s abundant natural resources and</a:t>
            </a:r>
            <a:r>
              <a:rPr lang="en-CH" dirty="0">
                <a:highlight>
                  <a:srgbClr val="FFFF00"/>
                </a:highlight>
              </a:rPr>
              <a:t> </a:t>
            </a:r>
            <a:r>
              <a:rPr lang="fr-CH" dirty="0">
                <a:highlight>
                  <a:srgbClr val="FFFF00"/>
                </a:highlight>
              </a:rPr>
              <a:t>latent </a:t>
            </a:r>
            <a:r>
              <a:rPr lang="fr-CH" dirty="0" err="1">
                <a:highlight>
                  <a:srgbClr val="FFFF00"/>
                </a:highlight>
              </a:rPr>
              <a:t>economic</a:t>
            </a:r>
            <a:r>
              <a:rPr lang="fr-CH" dirty="0">
                <a:highlight>
                  <a:srgbClr val="FFFF00"/>
                </a:highlight>
              </a:rPr>
              <a:t> </a:t>
            </a:r>
            <a:r>
              <a:rPr lang="fr-CH" dirty="0" err="1">
                <a:highlight>
                  <a:srgbClr val="FFFF00"/>
                </a:highlight>
              </a:rPr>
              <a:t>potential</a:t>
            </a:r>
            <a:r>
              <a:rPr lang="fr-CH" dirty="0"/>
              <a:t>.</a:t>
            </a:r>
            <a:br>
              <a:rPr lang="fr-CH" dirty="0"/>
            </a:br>
            <a:r>
              <a:rPr lang="en-US" dirty="0"/>
              <a:t>Opportunities for engagement could include negotiating settlements to ongoing</a:t>
            </a:r>
            <a:r>
              <a:rPr lang="en-CH" dirty="0"/>
              <a:t> </a:t>
            </a:r>
            <a:r>
              <a:rPr lang="en-US" dirty="0"/>
              <a:t>conflicts (e.g., DRC-Rwanda, Sudan), and preventing new ones (e.g., Ethiopia-Eritrea-Somalia), as well as action to amend our approach to aid and investment</a:t>
            </a:r>
            <a:r>
              <a:rPr lang="en-CH" dirty="0"/>
              <a:t> </a:t>
            </a:r>
            <a:r>
              <a:rPr lang="en-US" dirty="0"/>
              <a:t>(e.g., the Africa Growth and Opportunity Act). And we must remain wary of</a:t>
            </a:r>
            <a:r>
              <a:rPr lang="en-CH" dirty="0"/>
              <a:t> </a:t>
            </a:r>
            <a:r>
              <a:rPr lang="en-US" dirty="0"/>
              <a:t>resurgent Islamist terrorist activity in parts of Africa while avoiding any long-term</a:t>
            </a:r>
            <a:r>
              <a:rPr lang="en-CH" dirty="0"/>
              <a:t> </a:t>
            </a:r>
            <a:r>
              <a:rPr lang="fr-CH" dirty="0"/>
              <a:t>American </a:t>
            </a:r>
            <a:r>
              <a:rPr lang="fr-CH" dirty="0" err="1"/>
              <a:t>presence</a:t>
            </a:r>
            <a:r>
              <a:rPr lang="fr-CH" dirty="0"/>
              <a:t> or </a:t>
            </a:r>
            <a:r>
              <a:rPr lang="fr-CH" dirty="0" err="1"/>
              <a:t>commitments</a:t>
            </a:r>
            <a:r>
              <a:rPr lang="fr-CH" dirty="0"/>
              <a:t>.</a:t>
            </a:r>
            <a:r>
              <a:rPr lang="en-CH" dirty="0"/>
              <a:t> </a:t>
            </a:r>
            <a:r>
              <a:rPr lang="en-US" dirty="0"/>
              <a:t>The United States should </a:t>
            </a:r>
            <a:r>
              <a:rPr lang="en-US" dirty="0">
                <a:highlight>
                  <a:srgbClr val="FFFF00"/>
                </a:highlight>
              </a:rPr>
              <a:t>transition from an aid-focused relationship with Africa to</a:t>
            </a:r>
            <a:r>
              <a:rPr lang="en-CH" dirty="0">
                <a:highlight>
                  <a:srgbClr val="FFFF00"/>
                </a:highlight>
              </a:rPr>
              <a:t> </a:t>
            </a:r>
            <a:r>
              <a:rPr lang="en-US" dirty="0">
                <a:highlight>
                  <a:srgbClr val="FFFF00"/>
                </a:highlight>
              </a:rPr>
              <a:t>a trade- and investment-focused relationship, favoring partnerships with capable,</a:t>
            </a:r>
            <a:r>
              <a:rPr lang="en-CH" dirty="0">
                <a:highlight>
                  <a:srgbClr val="FFFF00"/>
                </a:highlight>
              </a:rPr>
              <a:t> </a:t>
            </a:r>
            <a:r>
              <a:rPr lang="en-US" dirty="0">
                <a:highlight>
                  <a:srgbClr val="FFFF00"/>
                </a:highlight>
              </a:rPr>
              <a:t>reliable states committed to opening their markets to U.S. goods and services. </a:t>
            </a:r>
            <a:r>
              <a:rPr lang="en-US" dirty="0"/>
              <a:t>An</a:t>
            </a:r>
            <a:r>
              <a:rPr lang="en-CH" dirty="0"/>
              <a:t> </a:t>
            </a:r>
            <a:r>
              <a:rPr lang="en-US" dirty="0"/>
              <a:t>immediate area for U.S. investment in Africa, with prospects for a good return on</a:t>
            </a:r>
            <a:r>
              <a:rPr lang="en-CH" dirty="0"/>
              <a:t> </a:t>
            </a:r>
            <a:r>
              <a:rPr lang="en-US" dirty="0"/>
              <a:t>investment, include the energy sector and critical mineral development.</a:t>
            </a:r>
            <a:r>
              <a:rPr lang="en-CH" dirty="0"/>
              <a:t> </a:t>
            </a:r>
            <a:r>
              <a:rPr lang="en-US" dirty="0"/>
              <a:t>Development of U.S.-backed nuclear energy, liquid petroleum gas, and liquified</a:t>
            </a:r>
            <a:r>
              <a:rPr lang="en-CH" dirty="0"/>
              <a:t> </a:t>
            </a:r>
            <a:r>
              <a:rPr lang="en-US" dirty="0"/>
              <a:t>natural gas technologies can generate profits for U.S. businesses and help us in the</a:t>
            </a:r>
            <a:r>
              <a:rPr lang="en-CH" dirty="0"/>
              <a:t> </a:t>
            </a:r>
            <a:r>
              <a:rPr lang="en-US" dirty="0"/>
              <a:t>competition for critical minerals and other resources</a:t>
            </a:r>
            <a:r>
              <a:rPr lang="en-CH" dirty="0"/>
              <a:t>”   (p. 29)</a:t>
            </a:r>
            <a:endParaRPr lang="fr-CH" dirty="0"/>
          </a:p>
        </p:txBody>
      </p:sp>
      <p:sp>
        <p:nvSpPr>
          <p:cNvPr id="4" name="TextBox 3">
            <a:extLst>
              <a:ext uri="{FF2B5EF4-FFF2-40B4-BE49-F238E27FC236}">
                <a16:creationId xmlns:a16="http://schemas.microsoft.com/office/drawing/2014/main" id="{AEB24972-62A3-B5DC-5845-EC4B46055C7F}"/>
              </a:ext>
            </a:extLst>
          </p:cNvPr>
          <p:cNvSpPr txBox="1"/>
          <p:nvPr/>
        </p:nvSpPr>
        <p:spPr>
          <a:xfrm>
            <a:off x="564776" y="5342967"/>
            <a:ext cx="10936942" cy="369332"/>
          </a:xfrm>
          <a:prstGeom prst="rect">
            <a:avLst/>
          </a:prstGeom>
          <a:noFill/>
        </p:spPr>
        <p:txBody>
          <a:bodyPr wrap="square" rtlCol="0">
            <a:spAutoFit/>
          </a:bodyPr>
          <a:lstStyle/>
          <a:p>
            <a:r>
              <a:rPr lang="en-CH" dirty="0"/>
              <a:t>... </a:t>
            </a:r>
            <a:r>
              <a:rPr lang="fr-CH" dirty="0"/>
              <a:t>E</a:t>
            </a:r>
            <a:r>
              <a:rPr lang="en-CH" dirty="0"/>
              <a:t>t un exposé “</a:t>
            </a:r>
            <a:r>
              <a:rPr lang="en-CH" dirty="0" err="1"/>
              <a:t>justifiant</a:t>
            </a:r>
            <a:r>
              <a:rPr lang="en-CH" dirty="0"/>
              <a:t>” les 10 </a:t>
            </a:r>
            <a:r>
              <a:rPr lang="en-CH" dirty="0" err="1"/>
              <a:t>commandements</a:t>
            </a:r>
            <a:r>
              <a:rPr lang="en-CH" dirty="0"/>
              <a:t>  dans “</a:t>
            </a:r>
            <a:r>
              <a:rPr lang="en-CH" dirty="0">
                <a:hlinkClick r:id="rId2"/>
              </a:rPr>
              <a:t>War on the rocks</a:t>
            </a:r>
            <a:r>
              <a:rPr lang="en-CH" dirty="0"/>
              <a:t>”</a:t>
            </a:r>
            <a:endParaRPr lang="fr-CH" dirty="0"/>
          </a:p>
        </p:txBody>
      </p:sp>
      <p:sp>
        <p:nvSpPr>
          <p:cNvPr id="5" name="TextBox 4">
            <a:extLst>
              <a:ext uri="{FF2B5EF4-FFF2-40B4-BE49-F238E27FC236}">
                <a16:creationId xmlns:a16="http://schemas.microsoft.com/office/drawing/2014/main" id="{8D415227-5B72-F1C4-DE06-0A7705F97E4E}"/>
              </a:ext>
            </a:extLst>
          </p:cNvPr>
          <p:cNvSpPr txBox="1"/>
          <p:nvPr/>
        </p:nvSpPr>
        <p:spPr>
          <a:xfrm>
            <a:off x="403412" y="5970493"/>
            <a:ext cx="11465859" cy="523220"/>
          </a:xfrm>
          <a:prstGeom prst="rect">
            <a:avLst/>
          </a:prstGeom>
          <a:noFill/>
        </p:spPr>
        <p:txBody>
          <a:bodyPr wrap="square" rtlCol="0">
            <a:spAutoFit/>
          </a:bodyPr>
          <a:lstStyle/>
          <a:p>
            <a:r>
              <a:rPr lang="en-CH" sz="1400" dirty="0"/>
              <a:t>..des </a:t>
            </a:r>
            <a:r>
              <a:rPr lang="en-CH" sz="1400" dirty="0" err="1"/>
              <a:t>déviations</a:t>
            </a:r>
            <a:r>
              <a:rPr lang="en-CH" sz="1400" dirty="0"/>
              <a:t>, il y </a:t>
            </a:r>
            <a:r>
              <a:rPr lang="en-CH" sz="1400" dirty="0" err="1"/>
              <a:t>en</a:t>
            </a:r>
            <a:r>
              <a:rPr lang="en-CH" sz="1400" dirty="0"/>
              <a:t>  aura, </a:t>
            </a:r>
            <a:r>
              <a:rPr lang="en-CH" sz="1400" dirty="0" err="1"/>
              <a:t>mais</a:t>
            </a:r>
            <a:r>
              <a:rPr lang="en-CH" sz="1400" dirty="0"/>
              <a:t> le cap sera </a:t>
            </a:r>
            <a:r>
              <a:rPr lang="en-CH" sz="1400" dirty="0" err="1"/>
              <a:t>maintenu</a:t>
            </a:r>
            <a:r>
              <a:rPr lang="en-CH" sz="1400" dirty="0"/>
              <a:t> au </a:t>
            </a:r>
            <a:r>
              <a:rPr lang="en-CH" sz="1400" dirty="0" err="1"/>
              <a:t>moins</a:t>
            </a:r>
            <a:r>
              <a:rPr lang="en-CH" sz="1400" dirty="0"/>
              <a:t> pour les 3 </a:t>
            </a:r>
            <a:r>
              <a:rPr lang="en-CH" sz="1400" dirty="0" err="1"/>
              <a:t>prochaines</a:t>
            </a:r>
            <a:r>
              <a:rPr lang="en-CH" sz="1400" dirty="0"/>
              <a:t> </a:t>
            </a:r>
            <a:r>
              <a:rPr lang="en-CH" sz="1400" dirty="0" err="1"/>
              <a:t>années</a:t>
            </a:r>
            <a:r>
              <a:rPr lang="en-CH" sz="1400" dirty="0"/>
              <a:t>. Quant à la politique </a:t>
            </a:r>
            <a:r>
              <a:rPr lang="en-CH" sz="1400" dirty="0" err="1"/>
              <a:t>tarifaire</a:t>
            </a:r>
            <a:r>
              <a:rPr lang="en-CH" sz="1400" dirty="0"/>
              <a:t> de Trump </a:t>
            </a:r>
            <a:r>
              <a:rPr lang="en-CH" sz="1400" dirty="0" err="1"/>
              <a:t>selon</a:t>
            </a:r>
            <a:r>
              <a:rPr lang="en-CH" sz="1400" dirty="0"/>
              <a:t> the Economist “...</a:t>
            </a:r>
            <a:r>
              <a:rPr lang="fr-CH" sz="1400" dirty="0"/>
              <a:t> </a:t>
            </a:r>
            <a:r>
              <a:rPr lang="en-CH" sz="1400" dirty="0"/>
              <a:t>[</a:t>
            </a:r>
            <a:r>
              <a:rPr lang="fr-CH" sz="1400" dirty="0"/>
              <a:t>T</a:t>
            </a:r>
            <a:r>
              <a:rPr lang="en-CH" sz="1400" dirty="0" err="1"/>
              <a:t>ariff</a:t>
            </a:r>
            <a:r>
              <a:rPr lang="en-CH" sz="1400" dirty="0"/>
              <a:t> selection is]</a:t>
            </a:r>
            <a:r>
              <a:rPr lang="fr-CH" sz="1400" dirty="0"/>
              <a:t>« </a:t>
            </a:r>
            <a:r>
              <a:rPr lang="en-CH" sz="1400" dirty="0"/>
              <a:t>....</a:t>
            </a:r>
            <a:r>
              <a:rPr lang="fr-CH" sz="1400" dirty="0" err="1">
                <a:hlinkClick r:id="rId3"/>
              </a:rPr>
              <a:t>almost</a:t>
            </a:r>
            <a:r>
              <a:rPr lang="fr-CH" sz="1400" dirty="0">
                <a:hlinkClick r:id="rId3"/>
              </a:rPr>
              <a:t> as </a:t>
            </a:r>
            <a:r>
              <a:rPr lang="fr-CH" sz="1400" dirty="0" err="1">
                <a:hlinkClick r:id="rId3"/>
              </a:rPr>
              <a:t>random</a:t>
            </a:r>
            <a:r>
              <a:rPr lang="fr-CH" sz="1400" dirty="0">
                <a:hlinkClick r:id="rId3"/>
              </a:rPr>
              <a:t> as </a:t>
            </a:r>
            <a:r>
              <a:rPr lang="fr-CH" sz="1400" dirty="0" err="1">
                <a:hlinkClick r:id="rId3"/>
              </a:rPr>
              <a:t>taxing</a:t>
            </a:r>
            <a:r>
              <a:rPr lang="fr-CH" sz="1400" dirty="0">
                <a:hlinkClick r:id="rId3"/>
              </a:rPr>
              <a:t> </a:t>
            </a:r>
            <a:r>
              <a:rPr lang="fr-CH" sz="1400" dirty="0" err="1">
                <a:hlinkClick r:id="rId3"/>
              </a:rPr>
              <a:t>you</a:t>
            </a:r>
            <a:r>
              <a:rPr lang="fr-CH" sz="1400" dirty="0">
                <a:hlinkClick r:id="rId3"/>
              </a:rPr>
              <a:t> on the </a:t>
            </a:r>
            <a:r>
              <a:rPr lang="fr-CH" sz="1400" dirty="0" err="1">
                <a:hlinkClick r:id="rId3"/>
              </a:rPr>
              <a:t>number</a:t>
            </a:r>
            <a:r>
              <a:rPr lang="fr-CH" sz="1400" dirty="0">
                <a:hlinkClick r:id="rId3"/>
              </a:rPr>
              <a:t> of </a:t>
            </a:r>
            <a:r>
              <a:rPr lang="fr-CH" sz="1400" dirty="0" err="1">
                <a:hlinkClick r:id="rId3"/>
              </a:rPr>
              <a:t>vowels</a:t>
            </a:r>
            <a:r>
              <a:rPr lang="fr-CH" sz="1400" dirty="0">
                <a:hlinkClick r:id="rId3"/>
              </a:rPr>
              <a:t> in </a:t>
            </a:r>
            <a:r>
              <a:rPr lang="fr-CH" sz="1400" dirty="0" err="1">
                <a:hlinkClick r:id="rId3"/>
              </a:rPr>
              <a:t>your</a:t>
            </a:r>
            <a:r>
              <a:rPr lang="fr-CH" sz="1400" dirty="0">
                <a:hlinkClick r:id="rId3"/>
              </a:rPr>
              <a:t> </a:t>
            </a:r>
            <a:r>
              <a:rPr lang="fr-CH" sz="1400" dirty="0" err="1">
                <a:hlinkClick r:id="rId3"/>
              </a:rPr>
              <a:t>name</a:t>
            </a:r>
            <a:r>
              <a:rPr lang="fr-CH" sz="1400" dirty="0">
                <a:hlinkClick r:id="rId3"/>
              </a:rPr>
              <a:t> </a:t>
            </a:r>
            <a:r>
              <a:rPr lang="fr-CH" sz="1400" dirty="0"/>
              <a:t>»</a:t>
            </a:r>
            <a:r>
              <a:rPr lang="en-CH" sz="1400" dirty="0"/>
              <a:t> </a:t>
            </a:r>
            <a:endParaRPr lang="fr-CH" sz="1400" dirty="0"/>
          </a:p>
        </p:txBody>
      </p:sp>
    </p:spTree>
    <p:extLst>
      <p:ext uri="{BB962C8B-B14F-4D97-AF65-F5344CB8AC3E}">
        <p14:creationId xmlns:p14="http://schemas.microsoft.com/office/powerpoint/2010/main" val="2302945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0979-A0FA-F473-4318-645B150854B0}"/>
              </a:ext>
            </a:extLst>
          </p:cNvPr>
          <p:cNvSpPr>
            <a:spLocks noGrp="1"/>
          </p:cNvSpPr>
          <p:nvPr>
            <p:ph type="title"/>
          </p:nvPr>
        </p:nvSpPr>
        <p:spPr>
          <a:xfrm>
            <a:off x="838200" y="365126"/>
            <a:ext cx="10515600" cy="916828"/>
          </a:xfrm>
        </p:spPr>
        <p:txBody>
          <a:bodyPr/>
          <a:lstStyle/>
          <a:p>
            <a:pPr algn="ctr"/>
            <a:r>
              <a:rPr lang="en-CH" dirty="0"/>
              <a:t>Aide </a:t>
            </a:r>
            <a:r>
              <a:rPr lang="en-CH" dirty="0" err="1"/>
              <a:t>Publique</a:t>
            </a:r>
            <a:r>
              <a:rPr lang="en-CH" dirty="0"/>
              <a:t> au Développement (APD)</a:t>
            </a:r>
            <a:endParaRPr lang="fr-CH" dirty="0"/>
          </a:p>
        </p:txBody>
      </p:sp>
      <p:sp>
        <p:nvSpPr>
          <p:cNvPr id="3" name="TextBox 2">
            <a:extLst>
              <a:ext uri="{FF2B5EF4-FFF2-40B4-BE49-F238E27FC236}">
                <a16:creationId xmlns:a16="http://schemas.microsoft.com/office/drawing/2014/main" id="{CE4FD76C-3858-4B84-044C-CDAD4C7A7A39}"/>
              </a:ext>
            </a:extLst>
          </p:cNvPr>
          <p:cNvSpPr txBox="1"/>
          <p:nvPr/>
        </p:nvSpPr>
        <p:spPr>
          <a:xfrm>
            <a:off x="1030941" y="1757082"/>
            <a:ext cx="9861177" cy="3693319"/>
          </a:xfrm>
          <a:prstGeom prst="rect">
            <a:avLst/>
          </a:prstGeom>
          <a:noFill/>
        </p:spPr>
        <p:txBody>
          <a:bodyPr wrap="square" rtlCol="0">
            <a:spAutoFit/>
          </a:bodyPr>
          <a:lstStyle/>
          <a:p>
            <a:pPr marL="285750" indent="-285750">
              <a:buFont typeface="Wingdings" panose="05000000000000000000" pitchFamily="2" charset="2"/>
              <a:buChar char="q"/>
            </a:pPr>
            <a:r>
              <a:rPr lang="en-CH" dirty="0"/>
              <a:t>APD : Riche </a:t>
            </a:r>
            <a:r>
              <a:rPr lang="en-CH" dirty="0" err="1"/>
              <a:t>litérature</a:t>
            </a:r>
            <a:r>
              <a:rPr lang="en-CH" dirty="0"/>
              <a:t> </a:t>
            </a:r>
            <a:r>
              <a:rPr lang="en-CH" dirty="0" err="1"/>
              <a:t>évaluant</a:t>
            </a:r>
            <a:r>
              <a:rPr lang="en-CH" dirty="0"/>
              <a:t> 65 </a:t>
            </a:r>
            <a:r>
              <a:rPr lang="en-CH" dirty="0" err="1"/>
              <a:t>années</a:t>
            </a:r>
            <a:r>
              <a:rPr lang="en-CH" dirty="0"/>
              <a:t> riches </a:t>
            </a:r>
            <a:r>
              <a:rPr lang="en-CH" dirty="0" err="1"/>
              <a:t>en</a:t>
            </a:r>
            <a:r>
              <a:rPr lang="en-CH" dirty="0"/>
              <a:t> idiosyncrasies (</a:t>
            </a:r>
            <a:r>
              <a:rPr lang="en-CH" dirty="0" err="1"/>
              <a:t>ajoutez</a:t>
            </a:r>
            <a:r>
              <a:rPr lang="en-CH" dirty="0"/>
              <a:t> un slide </a:t>
            </a:r>
            <a:r>
              <a:rPr lang="en-CH" dirty="0" err="1"/>
              <a:t>évaluant</a:t>
            </a:r>
            <a:r>
              <a:rPr lang="en-CH" dirty="0"/>
              <a:t> la Chine?—voir le </a:t>
            </a:r>
            <a:r>
              <a:rPr lang="en-CH" dirty="0" err="1"/>
              <a:t>fichier</a:t>
            </a:r>
            <a:r>
              <a:rPr lang="en-CH" dirty="0"/>
              <a:t> </a:t>
            </a:r>
            <a:r>
              <a:rPr lang="en-CH" dirty="0" err="1"/>
              <a:t>envoyé</a:t>
            </a:r>
            <a:r>
              <a:rPr lang="en-CH" dirty="0"/>
              <a:t> </a:t>
            </a:r>
            <a:r>
              <a:rPr lang="en-CH" dirty="0" err="1"/>
              <a:t>hier</a:t>
            </a:r>
            <a:r>
              <a:rPr lang="en-CH" dirty="0"/>
              <a:t>) </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 </a:t>
            </a:r>
            <a:r>
              <a:rPr lang="en-CH" dirty="0" err="1"/>
              <a:t>l’APD</a:t>
            </a:r>
            <a:r>
              <a:rPr lang="en-CH" dirty="0"/>
              <a:t> </a:t>
            </a:r>
            <a:r>
              <a:rPr lang="en-CH" dirty="0" err="1"/>
              <a:t>diminuera</a:t>
            </a:r>
            <a:r>
              <a:rPr lang="en-CH" dirty="0"/>
              <a:t> </a:t>
            </a:r>
            <a:r>
              <a:rPr lang="en-CH" dirty="0" err="1"/>
              <a:t>fortement</a:t>
            </a:r>
            <a:r>
              <a:rPr lang="en-CH" dirty="0"/>
              <a:t>: peu de </a:t>
            </a:r>
            <a:r>
              <a:rPr lang="en-CH" dirty="0" err="1"/>
              <a:t>soutien</a:t>
            </a:r>
            <a:r>
              <a:rPr lang="en-CH" dirty="0"/>
              <a:t> au-</a:t>
            </a:r>
            <a:r>
              <a:rPr lang="en-CH" dirty="0" err="1"/>
              <a:t>delà</a:t>
            </a:r>
            <a:r>
              <a:rPr lang="en-CH" dirty="0"/>
              <a:t> </a:t>
            </a:r>
            <a:r>
              <a:rPr lang="en-CH" dirty="0" err="1"/>
              <a:t>d’une</a:t>
            </a:r>
            <a:r>
              <a:rPr lang="en-CH" dirty="0"/>
              <a:t> aide pour la santé (</a:t>
            </a:r>
            <a:r>
              <a:rPr lang="en-CH" dirty="0" err="1"/>
              <a:t>humanitaire</a:t>
            </a:r>
            <a:r>
              <a:rPr lang="en-CH" dirty="0"/>
              <a:t>?)</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Dans le </a:t>
            </a:r>
            <a:r>
              <a:rPr lang="en-CH" dirty="0" err="1"/>
              <a:t>contexte</a:t>
            </a:r>
            <a:r>
              <a:rPr lang="en-CH" dirty="0"/>
              <a:t> </a:t>
            </a:r>
            <a:r>
              <a:rPr lang="en-CH" dirty="0" err="1"/>
              <a:t>d’une</a:t>
            </a:r>
            <a:r>
              <a:rPr lang="en-CH" dirty="0"/>
              <a:t> escalation </a:t>
            </a:r>
            <a:r>
              <a:rPr lang="en-CH" dirty="0" err="1"/>
              <a:t>tarifaire</a:t>
            </a:r>
            <a:r>
              <a:rPr lang="en-CH" dirty="0"/>
              <a:t> entre pays </a:t>
            </a:r>
            <a:r>
              <a:rPr lang="en-CH" dirty="0" err="1"/>
              <a:t>industrialisés</a:t>
            </a:r>
            <a:r>
              <a:rPr lang="en-CH" dirty="0"/>
              <a:t>, un </a:t>
            </a:r>
            <a:r>
              <a:rPr lang="en-CH" dirty="0" err="1"/>
              <a:t>renouvellement</a:t>
            </a:r>
            <a:r>
              <a:rPr lang="en-CH" dirty="0"/>
              <a:t> de </a:t>
            </a:r>
            <a:r>
              <a:rPr lang="en-CH" dirty="0" err="1"/>
              <a:t>l’AGOA</a:t>
            </a:r>
            <a:r>
              <a:rPr lang="en-CH" dirty="0"/>
              <a:t> </a:t>
            </a:r>
            <a:r>
              <a:rPr lang="en-CH" dirty="0" err="1"/>
              <a:t>rehausserait</a:t>
            </a:r>
            <a:r>
              <a:rPr lang="en-CH" dirty="0"/>
              <a:t> les marges de </a:t>
            </a:r>
            <a:r>
              <a:rPr lang="en-CH" dirty="0" err="1"/>
              <a:t>préférences</a:t>
            </a:r>
            <a:r>
              <a:rPr lang="en-CH" dirty="0"/>
              <a:t> </a:t>
            </a:r>
            <a:r>
              <a:rPr lang="en-CH" dirty="0" err="1"/>
              <a:t>envers</a:t>
            </a:r>
            <a:r>
              <a:rPr lang="en-CH" dirty="0"/>
              <a:t> les pays </a:t>
            </a:r>
            <a:r>
              <a:rPr lang="en-CH" dirty="0" err="1"/>
              <a:t>bénéficiaires</a:t>
            </a:r>
            <a:r>
              <a:rPr lang="en-CH" dirty="0"/>
              <a:t> (</a:t>
            </a:r>
            <a:r>
              <a:rPr lang="en-CH" dirty="0" err="1"/>
              <a:t>mais</a:t>
            </a:r>
            <a:r>
              <a:rPr lang="en-CH" dirty="0"/>
              <a:t> </a:t>
            </a:r>
            <a:r>
              <a:rPr lang="en-CH" dirty="0" err="1"/>
              <a:t>l’AGOA</a:t>
            </a:r>
            <a:r>
              <a:rPr lang="en-CH" dirty="0"/>
              <a:t> a </a:t>
            </a:r>
            <a:r>
              <a:rPr lang="en-CH" dirty="0" err="1"/>
              <a:t>toujours</a:t>
            </a:r>
            <a:r>
              <a:rPr lang="en-CH" dirty="0"/>
              <a:t> </a:t>
            </a:r>
            <a:r>
              <a:rPr lang="en-CH" dirty="0" err="1"/>
              <a:t>été</a:t>
            </a:r>
            <a:r>
              <a:rPr lang="en-CH" dirty="0"/>
              <a:t> très </a:t>
            </a:r>
            <a:r>
              <a:rPr lang="en-CH" dirty="0" err="1"/>
              <a:t>politi</a:t>
            </a:r>
            <a:r>
              <a:rPr lang="fr-CH" dirty="0"/>
              <a:t>s</a:t>
            </a:r>
            <a:r>
              <a:rPr lang="en-CH" dirty="0" err="1"/>
              <a:t>ée</a:t>
            </a:r>
            <a:r>
              <a:rPr lang="en-CH" dirty="0"/>
              <a:t> et </a:t>
            </a:r>
            <a:r>
              <a:rPr lang="en-CH" dirty="0" err="1"/>
              <a:t>incertaine</a:t>
            </a:r>
            <a:r>
              <a:rPr lang="en-CH" dirty="0"/>
              <a:t> avec </a:t>
            </a:r>
            <a:r>
              <a:rPr lang="en-CH" dirty="0" err="1">
                <a:hlinkClick r:id="rId2"/>
              </a:rPr>
              <a:t>effets</a:t>
            </a:r>
            <a:r>
              <a:rPr lang="en-CH" dirty="0">
                <a:hlinkClick r:id="rId2"/>
              </a:rPr>
              <a:t> </a:t>
            </a:r>
            <a:r>
              <a:rPr lang="en-CH" dirty="0" err="1">
                <a:hlinkClick r:id="rId2"/>
              </a:rPr>
              <a:t>négatifs</a:t>
            </a:r>
            <a:r>
              <a:rPr lang="en-CH" dirty="0">
                <a:hlinkClick r:id="rId2"/>
              </a:rPr>
              <a:t> sur les exportations vers les EU .</a:t>
            </a:r>
            <a:r>
              <a:rPr lang="en-CH" dirty="0"/>
              <a:t>...)</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Avenir des engagements </a:t>
            </a:r>
            <a:r>
              <a:rPr lang="en-CH" dirty="0" err="1"/>
              <a:t>européens</a:t>
            </a:r>
            <a:r>
              <a:rPr lang="en-CH" dirty="0"/>
              <a:t> (Tout </a:t>
            </a:r>
            <a:r>
              <a:rPr lang="en-CH" dirty="0" err="1"/>
              <a:t>sauf</a:t>
            </a:r>
            <a:r>
              <a:rPr lang="en-CH" dirty="0"/>
              <a:t> les Armes et les APE) plus </a:t>
            </a:r>
            <a:r>
              <a:rPr lang="en-CH" dirty="0" err="1"/>
              <a:t>sécurisés</a:t>
            </a:r>
            <a:r>
              <a:rPr lang="en-CH" dirty="0"/>
              <a:t> </a:t>
            </a:r>
            <a:r>
              <a:rPr lang="en-CH" dirty="0" err="1"/>
              <a:t>que</a:t>
            </a:r>
            <a:r>
              <a:rPr lang="en-CH" dirty="0"/>
              <a:t> </a:t>
            </a:r>
            <a:r>
              <a:rPr lang="en-CH" dirty="0" err="1"/>
              <a:t>l’AGOA</a:t>
            </a:r>
            <a:r>
              <a:rPr lang="en-CH" dirty="0"/>
              <a:t> (et le SGP des EU)</a:t>
            </a:r>
          </a:p>
          <a:p>
            <a:endParaRPr lang="en-CH" dirty="0"/>
          </a:p>
          <a:p>
            <a:endParaRPr lang="en-CH" dirty="0"/>
          </a:p>
        </p:txBody>
      </p:sp>
    </p:spTree>
    <p:extLst>
      <p:ext uri="{BB962C8B-B14F-4D97-AF65-F5344CB8AC3E}">
        <p14:creationId xmlns:p14="http://schemas.microsoft.com/office/powerpoint/2010/main" val="1001036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F1308-E446-B186-0733-B314DEEB7035}"/>
              </a:ext>
            </a:extLst>
          </p:cNvPr>
          <p:cNvSpPr>
            <a:spLocks noGrp="1"/>
          </p:cNvSpPr>
          <p:nvPr>
            <p:ph type="title"/>
          </p:nvPr>
        </p:nvSpPr>
        <p:spPr>
          <a:xfrm>
            <a:off x="838200" y="365125"/>
            <a:ext cx="10869706" cy="773393"/>
          </a:xfrm>
        </p:spPr>
        <p:txBody>
          <a:bodyPr>
            <a:normAutofit/>
          </a:bodyPr>
          <a:lstStyle/>
          <a:p>
            <a:r>
              <a:rPr lang="en-CH" dirty="0"/>
              <a:t>Vers de “nouveaux” </a:t>
            </a:r>
            <a:r>
              <a:rPr lang="en-CH" dirty="0" err="1"/>
              <a:t>partenariats</a:t>
            </a:r>
            <a:r>
              <a:rPr lang="en-CH" dirty="0"/>
              <a:t> </a:t>
            </a:r>
            <a:r>
              <a:rPr lang="en-CH" dirty="0" err="1"/>
              <a:t>économiques</a:t>
            </a:r>
            <a:r>
              <a:rPr lang="en-CH" dirty="0"/>
              <a:t>?</a:t>
            </a:r>
            <a:endParaRPr lang="fr-CH" dirty="0"/>
          </a:p>
        </p:txBody>
      </p:sp>
      <p:sp>
        <p:nvSpPr>
          <p:cNvPr id="4" name="TextBox 3">
            <a:extLst>
              <a:ext uri="{FF2B5EF4-FFF2-40B4-BE49-F238E27FC236}">
                <a16:creationId xmlns:a16="http://schemas.microsoft.com/office/drawing/2014/main" id="{8D4D2975-CB39-FE73-36B3-14CB1843F650}"/>
              </a:ext>
            </a:extLst>
          </p:cNvPr>
          <p:cNvSpPr txBox="1"/>
          <p:nvPr/>
        </p:nvSpPr>
        <p:spPr>
          <a:xfrm>
            <a:off x="923364" y="1855694"/>
            <a:ext cx="10784541" cy="3970318"/>
          </a:xfrm>
          <a:prstGeom prst="rect">
            <a:avLst/>
          </a:prstGeom>
          <a:noFill/>
        </p:spPr>
        <p:txBody>
          <a:bodyPr wrap="square" rtlCol="0">
            <a:spAutoFit/>
          </a:bodyPr>
          <a:lstStyle/>
          <a:p>
            <a:pPr marL="285750" indent="-285750">
              <a:buFont typeface="Wingdings" panose="05000000000000000000" pitchFamily="2" charset="2"/>
              <a:buChar char="q"/>
            </a:pPr>
            <a:r>
              <a:rPr lang="en-CH" dirty="0"/>
              <a:t>APE (Accords de </a:t>
            </a:r>
            <a:r>
              <a:rPr lang="en-CH" dirty="0" err="1"/>
              <a:t>Partenariat</a:t>
            </a:r>
            <a:r>
              <a:rPr lang="en-CH" dirty="0"/>
              <a:t> </a:t>
            </a:r>
            <a:r>
              <a:rPr lang="en-CH" dirty="0" err="1"/>
              <a:t>économique</a:t>
            </a:r>
            <a:r>
              <a:rPr lang="en-CH" dirty="0"/>
              <a:t>) </a:t>
            </a:r>
            <a:r>
              <a:rPr lang="en-CH" dirty="0" err="1"/>
              <a:t>sont</a:t>
            </a:r>
            <a:r>
              <a:rPr lang="en-CH" dirty="0"/>
              <a:t> des accords de commerce </a:t>
            </a:r>
            <a:r>
              <a:rPr lang="en-CH" dirty="0" err="1"/>
              <a:t>réciproques</a:t>
            </a:r>
            <a:r>
              <a:rPr lang="en-CH" dirty="0"/>
              <a:t>.  A </a:t>
            </a:r>
            <a:r>
              <a:rPr lang="en-CH" dirty="0" err="1"/>
              <a:t>garder</a:t>
            </a:r>
            <a:r>
              <a:rPr lang="en-CH" dirty="0"/>
              <a:t>, </a:t>
            </a:r>
            <a:r>
              <a:rPr lang="en-CH" dirty="0" err="1"/>
              <a:t>approfondir</a:t>
            </a:r>
            <a:r>
              <a:rPr lang="en-CH" dirty="0"/>
              <a:t> et </a:t>
            </a:r>
            <a:r>
              <a:rPr lang="en-CH" dirty="0" err="1"/>
              <a:t>consolider</a:t>
            </a:r>
            <a:r>
              <a:rPr lang="en-CH" dirty="0"/>
              <a:t> car </a:t>
            </a:r>
            <a:r>
              <a:rPr lang="en-CH" dirty="0" err="1"/>
              <a:t>chaque</a:t>
            </a:r>
            <a:r>
              <a:rPr lang="en-CH" dirty="0"/>
              <a:t> </a:t>
            </a:r>
            <a:r>
              <a:rPr lang="en-CH" dirty="0" err="1"/>
              <a:t>partenariat</a:t>
            </a:r>
            <a:r>
              <a:rPr lang="en-CH" dirty="0"/>
              <a:t> est entre UE et </a:t>
            </a:r>
            <a:r>
              <a:rPr lang="en-CH" dirty="0" err="1"/>
              <a:t>souvent</a:t>
            </a:r>
            <a:r>
              <a:rPr lang="en-CH" dirty="0"/>
              <a:t> un </a:t>
            </a:r>
            <a:r>
              <a:rPr lang="en-CH" dirty="0" err="1"/>
              <a:t>groupe</a:t>
            </a:r>
            <a:r>
              <a:rPr lang="en-CH" dirty="0"/>
              <a:t> de pays. </a:t>
            </a:r>
            <a:r>
              <a:rPr lang="en-CH" dirty="0" err="1"/>
              <a:t>Pourraient-ils</a:t>
            </a:r>
            <a:r>
              <a:rPr lang="en-CH" dirty="0"/>
              <a:t> </a:t>
            </a:r>
            <a:r>
              <a:rPr lang="en-CH" dirty="0" err="1"/>
              <a:t>être</a:t>
            </a:r>
            <a:r>
              <a:rPr lang="en-CH" dirty="0"/>
              <a:t> </a:t>
            </a:r>
            <a:r>
              <a:rPr lang="en-CH" dirty="0" err="1"/>
              <a:t>utilisés</a:t>
            </a:r>
            <a:r>
              <a:rPr lang="en-CH" dirty="0"/>
              <a:t> pour </a:t>
            </a:r>
            <a:r>
              <a:rPr lang="en-CH" dirty="0" err="1"/>
              <a:t>empêcher</a:t>
            </a:r>
            <a:r>
              <a:rPr lang="en-CH" dirty="0"/>
              <a:t> un </a:t>
            </a:r>
            <a:r>
              <a:rPr lang="en-CH" dirty="0" err="1"/>
              <a:t>meilleur</a:t>
            </a:r>
            <a:r>
              <a:rPr lang="en-CH" dirty="0"/>
              <a:t> </a:t>
            </a:r>
            <a:r>
              <a:rPr lang="en-CH" dirty="0" err="1"/>
              <a:t>accès</a:t>
            </a:r>
            <a:r>
              <a:rPr lang="en-CH" dirty="0"/>
              <a:t> aux </a:t>
            </a:r>
            <a:r>
              <a:rPr lang="en-CH" dirty="0" err="1"/>
              <a:t>marchés</a:t>
            </a:r>
            <a:r>
              <a:rPr lang="en-CH" dirty="0"/>
              <a:t> </a:t>
            </a:r>
            <a:r>
              <a:rPr lang="en-CH" dirty="0" err="1"/>
              <a:t>Africains</a:t>
            </a:r>
            <a:r>
              <a:rPr lang="en-CH" dirty="0"/>
              <a:t> pour pays tiers (EU, Chine) via des </a:t>
            </a:r>
            <a:r>
              <a:rPr lang="en-CH" dirty="0">
                <a:hlinkClick r:id="rId2"/>
              </a:rPr>
              <a:t>accords </a:t>
            </a:r>
            <a:r>
              <a:rPr lang="en-CH" dirty="0" err="1">
                <a:hlinkClick r:id="rId2"/>
              </a:rPr>
              <a:t>bilatéraux</a:t>
            </a:r>
            <a:r>
              <a:rPr lang="en-CH" dirty="0"/>
              <a:t>?  Peu probable.</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OMC </a:t>
            </a:r>
            <a:r>
              <a:rPr lang="en-CH" dirty="0" err="1"/>
              <a:t>en</a:t>
            </a:r>
            <a:r>
              <a:rPr lang="en-CH" dirty="0"/>
              <a:t> </a:t>
            </a:r>
            <a:r>
              <a:rPr lang="en-CH" dirty="0" err="1"/>
              <a:t>débacle</a:t>
            </a:r>
            <a:r>
              <a:rPr lang="en-CH" dirty="0"/>
              <a:t> </a:t>
            </a:r>
            <a:r>
              <a:rPr lang="en-CH" dirty="0" err="1"/>
              <a:t>donc</a:t>
            </a:r>
            <a:r>
              <a:rPr lang="en-CH" dirty="0"/>
              <a:t> peu de protection </a:t>
            </a:r>
            <a:r>
              <a:rPr lang="en-CH" dirty="0" err="1"/>
              <a:t>contre</a:t>
            </a:r>
            <a:r>
              <a:rPr lang="en-CH" dirty="0"/>
              <a:t> </a:t>
            </a:r>
            <a:r>
              <a:rPr lang="en-CH" dirty="0" err="1"/>
              <a:t>une</a:t>
            </a:r>
            <a:r>
              <a:rPr lang="en-CH" dirty="0"/>
              <a:t> politique </a:t>
            </a:r>
            <a:r>
              <a:rPr lang="en-CH" dirty="0" err="1"/>
              <a:t>bilatérale</a:t>
            </a:r>
            <a:r>
              <a:rPr lang="en-CH" dirty="0"/>
              <a:t> aggressive des EU </a:t>
            </a:r>
            <a:r>
              <a:rPr lang="en-CH" dirty="0" err="1"/>
              <a:t>puisque</a:t>
            </a:r>
            <a:r>
              <a:rPr lang="en-CH" dirty="0"/>
              <a:t> </a:t>
            </a:r>
            <a:r>
              <a:rPr lang="en-CH" dirty="0" err="1"/>
              <a:t>l’Accord</a:t>
            </a:r>
            <a:r>
              <a:rPr lang="en-CH" dirty="0"/>
              <a:t> sur les </a:t>
            </a:r>
            <a:r>
              <a:rPr lang="en-CH" dirty="0" err="1"/>
              <a:t>règlement</a:t>
            </a:r>
            <a:r>
              <a:rPr lang="en-CH" dirty="0"/>
              <a:t> des </a:t>
            </a:r>
            <a:r>
              <a:rPr lang="en-CH" dirty="0" err="1"/>
              <a:t>différends</a:t>
            </a:r>
            <a:r>
              <a:rPr lang="en-CH" dirty="0"/>
              <a:t> </a:t>
            </a:r>
            <a:r>
              <a:rPr lang="en-CH" dirty="0" err="1"/>
              <a:t>n’est</a:t>
            </a:r>
            <a:r>
              <a:rPr lang="en-CH" dirty="0"/>
              <a:t> plus </a:t>
            </a:r>
            <a:r>
              <a:rPr lang="en-CH" dirty="0" err="1"/>
              <a:t>fonctionnel</a:t>
            </a:r>
            <a:r>
              <a:rPr lang="en-CH" dirty="0"/>
              <a:t>.</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De nouveaux </a:t>
            </a:r>
            <a:r>
              <a:rPr lang="en-CH" dirty="0" err="1"/>
              <a:t>partenariats</a:t>
            </a:r>
            <a:r>
              <a:rPr lang="en-CH" dirty="0"/>
              <a:t> </a:t>
            </a:r>
            <a:r>
              <a:rPr lang="en-CH" dirty="0" err="1"/>
              <a:t>requièrent</a:t>
            </a:r>
            <a:r>
              <a:rPr lang="en-CH" dirty="0"/>
              <a:t> </a:t>
            </a:r>
            <a:r>
              <a:rPr lang="en-CH" dirty="0" err="1"/>
              <a:t>une</a:t>
            </a:r>
            <a:r>
              <a:rPr lang="en-CH" dirty="0"/>
              <a:t> </a:t>
            </a:r>
            <a:r>
              <a:rPr lang="en-CH" dirty="0" err="1"/>
              <a:t>certaine</a:t>
            </a:r>
            <a:r>
              <a:rPr lang="en-CH" dirty="0"/>
              <a:t> convergence dans les </a:t>
            </a:r>
            <a:r>
              <a:rPr lang="en-CH" dirty="0" err="1"/>
              <a:t>normes</a:t>
            </a:r>
            <a:r>
              <a:rPr lang="en-CH" dirty="0"/>
              <a:t> pour </a:t>
            </a:r>
            <a:r>
              <a:rPr lang="en-CH" dirty="0" err="1"/>
              <a:t>être</a:t>
            </a:r>
            <a:r>
              <a:rPr lang="en-CH" dirty="0"/>
              <a:t> </a:t>
            </a:r>
            <a:r>
              <a:rPr lang="en-CH" dirty="0" err="1"/>
              <a:t>opérationnels</a:t>
            </a:r>
            <a:r>
              <a:rPr lang="en-CH" dirty="0"/>
              <a:t>. Par </a:t>
            </a:r>
            <a:r>
              <a:rPr lang="en-CH" dirty="0" err="1"/>
              <a:t>exemple</a:t>
            </a:r>
            <a:r>
              <a:rPr lang="en-CH" dirty="0"/>
              <a:t>, pour les </a:t>
            </a:r>
            <a:r>
              <a:rPr lang="en-CH" dirty="0" err="1"/>
              <a:t>terres</a:t>
            </a:r>
            <a:r>
              <a:rPr lang="en-CH" dirty="0"/>
              <a:t> </a:t>
            </a:r>
            <a:r>
              <a:rPr lang="en-CH" dirty="0" err="1"/>
              <a:t>rares</a:t>
            </a:r>
            <a:r>
              <a:rPr lang="en-CH" dirty="0"/>
              <a:t>, il </a:t>
            </a:r>
            <a:r>
              <a:rPr lang="en-CH" dirty="0" err="1"/>
              <a:t>faudrait</a:t>
            </a:r>
            <a:r>
              <a:rPr lang="en-CH" dirty="0"/>
              <a:t> </a:t>
            </a:r>
            <a:r>
              <a:rPr lang="en-CH" dirty="0" err="1"/>
              <a:t>une</a:t>
            </a:r>
            <a:r>
              <a:rPr lang="en-CH" dirty="0"/>
              <a:t> coordination entre </a:t>
            </a:r>
            <a:r>
              <a:rPr lang="en-CH" dirty="0" err="1"/>
              <a:t>Européens</a:t>
            </a:r>
            <a:r>
              <a:rPr lang="en-CH" dirty="0"/>
              <a:t>, </a:t>
            </a:r>
            <a:r>
              <a:rPr lang="en-CH" dirty="0" err="1"/>
              <a:t>mais</a:t>
            </a:r>
            <a:r>
              <a:rPr lang="en-CH" dirty="0"/>
              <a:t> </a:t>
            </a:r>
            <a:r>
              <a:rPr lang="en-CH" dirty="0" err="1"/>
              <a:t>aussi</a:t>
            </a:r>
            <a:r>
              <a:rPr lang="en-CH" dirty="0"/>
              <a:t> entre pays </a:t>
            </a:r>
            <a:r>
              <a:rPr lang="en-CH" dirty="0" err="1"/>
              <a:t>africains</a:t>
            </a:r>
            <a:r>
              <a:rPr lang="en-CH" dirty="0"/>
              <a:t> </a:t>
            </a:r>
            <a:r>
              <a:rPr lang="en-CH" dirty="0" err="1"/>
              <a:t>concernés</a:t>
            </a:r>
            <a:r>
              <a:rPr lang="en-CH" dirty="0"/>
              <a:t>. Pour </a:t>
            </a:r>
            <a:r>
              <a:rPr lang="en-CH" dirty="0" err="1"/>
              <a:t>l’instant</a:t>
            </a:r>
            <a:r>
              <a:rPr lang="en-CH" dirty="0"/>
              <a:t> la ZLECA ne </a:t>
            </a:r>
            <a:r>
              <a:rPr lang="en-CH" dirty="0" err="1"/>
              <a:t>s’est</a:t>
            </a:r>
            <a:r>
              <a:rPr lang="en-CH" dirty="0"/>
              <a:t> </a:t>
            </a:r>
            <a:r>
              <a:rPr lang="en-CH" dirty="0" err="1"/>
              <a:t>guère</a:t>
            </a:r>
            <a:r>
              <a:rPr lang="en-CH" dirty="0"/>
              <a:t>  </a:t>
            </a:r>
            <a:r>
              <a:rPr lang="en-CH" dirty="0" err="1"/>
              <a:t>engagée</a:t>
            </a:r>
            <a:r>
              <a:rPr lang="en-CH" dirty="0"/>
              <a:t> pour dans la protection de  l ’</a:t>
            </a:r>
            <a:r>
              <a:rPr lang="en-CH" dirty="0" err="1"/>
              <a:t>environnement</a:t>
            </a:r>
            <a:r>
              <a:rPr lang="en-CH" dirty="0"/>
              <a:t> </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endParaRPr lang="fr-CH" dirty="0"/>
          </a:p>
        </p:txBody>
      </p:sp>
    </p:spTree>
    <p:extLst>
      <p:ext uri="{BB962C8B-B14F-4D97-AF65-F5344CB8AC3E}">
        <p14:creationId xmlns:p14="http://schemas.microsoft.com/office/powerpoint/2010/main" val="1792123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7A8C5-BA54-0A13-230B-D2123B5502C1}"/>
              </a:ext>
            </a:extLst>
          </p:cNvPr>
          <p:cNvSpPr>
            <a:spLocks noGrp="1"/>
          </p:cNvSpPr>
          <p:nvPr>
            <p:ph type="title"/>
          </p:nvPr>
        </p:nvSpPr>
        <p:spPr>
          <a:xfrm>
            <a:off x="838200" y="2184961"/>
            <a:ext cx="10515600" cy="1325563"/>
          </a:xfrm>
        </p:spPr>
        <p:txBody>
          <a:bodyPr/>
          <a:lstStyle/>
          <a:p>
            <a:pPr algn="ctr"/>
            <a:r>
              <a:rPr lang="en-CH" dirty="0"/>
              <a:t> Aide: 50 </a:t>
            </a:r>
            <a:r>
              <a:rPr lang="en-CH" dirty="0" err="1"/>
              <a:t>ans</a:t>
            </a:r>
            <a:r>
              <a:rPr lang="en-CH" dirty="0"/>
              <a:t> de vignettes</a:t>
            </a:r>
            <a:br>
              <a:rPr lang="en-CH" dirty="0"/>
            </a:br>
            <a:r>
              <a:rPr lang="en-CH" sz="1800" dirty="0"/>
              <a:t>(</a:t>
            </a:r>
            <a:r>
              <a:rPr lang="en-CH" sz="1800" dirty="0" err="1"/>
              <a:t>mon</a:t>
            </a:r>
            <a:r>
              <a:rPr lang="en-CH" sz="1800" dirty="0"/>
              <a:t> </a:t>
            </a:r>
            <a:r>
              <a:rPr lang="en-CH" sz="1800" dirty="0" err="1"/>
              <a:t>expérience</a:t>
            </a:r>
            <a:r>
              <a:rPr lang="en-CH" sz="1800" dirty="0"/>
              <a:t> dans les organisations </a:t>
            </a:r>
            <a:r>
              <a:rPr lang="en-CH" sz="1800" dirty="0" err="1"/>
              <a:t>bilatérales</a:t>
            </a:r>
            <a:r>
              <a:rPr lang="en-CH" sz="1800" dirty="0"/>
              <a:t> et </a:t>
            </a:r>
            <a:r>
              <a:rPr lang="en-CH" sz="1800" dirty="0" err="1"/>
              <a:t>multilaté</a:t>
            </a:r>
            <a:r>
              <a:rPr lang="fr-CH" sz="1800" dirty="0" err="1"/>
              <a:t>ral</a:t>
            </a:r>
            <a:r>
              <a:rPr lang="en-CH" sz="1800" dirty="0"/>
              <a:t>es)</a:t>
            </a:r>
            <a:r>
              <a:rPr lang="en-CH" dirty="0"/>
              <a:t> </a:t>
            </a:r>
            <a:endParaRPr lang="fr-CH" dirty="0"/>
          </a:p>
        </p:txBody>
      </p:sp>
      <p:pic>
        <p:nvPicPr>
          <p:cNvPr id="3" name="Image 2">
            <a:extLst>
              <a:ext uri="{FF2B5EF4-FFF2-40B4-BE49-F238E27FC236}">
                <a16:creationId xmlns:a16="http://schemas.microsoft.com/office/drawing/2014/main" id="{7EEFF399-2B16-4E74-8252-2203FEC3A5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3570" y="204535"/>
            <a:ext cx="1235494" cy="597979"/>
          </a:xfrm>
          <a:prstGeom prst="rect">
            <a:avLst/>
          </a:prstGeom>
        </p:spPr>
      </p:pic>
    </p:spTree>
    <p:extLst>
      <p:ext uri="{BB962C8B-B14F-4D97-AF65-F5344CB8AC3E}">
        <p14:creationId xmlns:p14="http://schemas.microsoft.com/office/powerpoint/2010/main" val="54245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E1850-DEC7-7D69-8EC3-55EE510171D4}"/>
              </a:ext>
            </a:extLst>
          </p:cNvPr>
          <p:cNvSpPr>
            <a:spLocks noGrp="1"/>
          </p:cNvSpPr>
          <p:nvPr>
            <p:ph type="title"/>
          </p:nvPr>
        </p:nvSpPr>
        <p:spPr>
          <a:xfrm>
            <a:off x="838200" y="158938"/>
            <a:ext cx="10515600" cy="459627"/>
          </a:xfrm>
        </p:spPr>
        <p:txBody>
          <a:bodyPr>
            <a:normAutofit fontScale="90000"/>
          </a:bodyPr>
          <a:lstStyle/>
          <a:p>
            <a:pPr algn="ctr"/>
            <a:r>
              <a:rPr lang="en-CH" dirty="0"/>
              <a:t>Vignettes-USAID (1972-75), WB (1980-94),...</a:t>
            </a:r>
            <a:endParaRPr lang="fr-CH" dirty="0"/>
          </a:p>
        </p:txBody>
      </p:sp>
      <p:sp>
        <p:nvSpPr>
          <p:cNvPr id="3" name="TextBox 2">
            <a:extLst>
              <a:ext uri="{FF2B5EF4-FFF2-40B4-BE49-F238E27FC236}">
                <a16:creationId xmlns:a16="http://schemas.microsoft.com/office/drawing/2014/main" id="{28644883-D944-B5FF-DC0E-77BB03685E94}"/>
              </a:ext>
            </a:extLst>
          </p:cNvPr>
          <p:cNvSpPr txBox="1"/>
          <p:nvPr/>
        </p:nvSpPr>
        <p:spPr>
          <a:xfrm>
            <a:off x="259976" y="645456"/>
            <a:ext cx="11860306" cy="5355312"/>
          </a:xfrm>
          <a:prstGeom prst="rect">
            <a:avLst/>
          </a:prstGeom>
          <a:noFill/>
        </p:spPr>
        <p:txBody>
          <a:bodyPr wrap="square" rtlCol="0">
            <a:spAutoFit/>
          </a:bodyPr>
          <a:lstStyle/>
          <a:p>
            <a:pPr marL="285750" indent="-285750">
              <a:buFont typeface="Wingdings" panose="05000000000000000000" pitchFamily="2" charset="2"/>
              <a:buChar char="q"/>
            </a:pPr>
            <a:r>
              <a:rPr lang="en-CH" dirty="0"/>
              <a:t>USAID- PPC (Policy Planning and Coordination)-1972-75 </a:t>
            </a:r>
          </a:p>
          <a:p>
            <a:pPr marL="285750" indent="-285750">
              <a:buFont typeface="Courier New" panose="02070309020205020404" pitchFamily="49" charset="0"/>
              <a:buChar char="o"/>
            </a:pPr>
            <a:r>
              <a:rPr lang="en-CH" dirty="0"/>
              <a:t>USAID </a:t>
            </a:r>
            <a:r>
              <a:rPr lang="en-CH" dirty="0" err="1"/>
              <a:t>précurseur</a:t>
            </a:r>
            <a:r>
              <a:rPr lang="en-CH" dirty="0"/>
              <a:t>/leader (</a:t>
            </a:r>
            <a:r>
              <a:rPr lang="en-CH" dirty="0" err="1"/>
              <a:t>intellectuel</a:t>
            </a:r>
            <a:r>
              <a:rPr lang="en-CH" dirty="0"/>
              <a:t>: Adelman-Morris “Economic Growth and Social Equity in developing countries (1973); pratique: staff </a:t>
            </a:r>
            <a:r>
              <a:rPr lang="en-CH" dirty="0" err="1"/>
              <a:t>positionné</a:t>
            </a:r>
            <a:r>
              <a:rPr lang="en-CH" dirty="0"/>
              <a:t> sur le terrain).</a:t>
            </a:r>
          </a:p>
          <a:p>
            <a:pPr marL="285750" indent="-285750">
              <a:buFont typeface="Courier New" panose="02070309020205020404" pitchFamily="49" charset="0"/>
              <a:buChar char="o"/>
            </a:pPr>
            <a:r>
              <a:rPr lang="en-CH" dirty="0"/>
              <a:t>Ma </a:t>
            </a:r>
            <a:r>
              <a:rPr lang="en-CH" dirty="0" err="1"/>
              <a:t>tâche</a:t>
            </a:r>
            <a:r>
              <a:rPr lang="en-CH" dirty="0"/>
              <a:t> </a:t>
            </a:r>
            <a:r>
              <a:rPr lang="en-CH" dirty="0" err="1"/>
              <a:t>principale</a:t>
            </a:r>
            <a:r>
              <a:rPr lang="en-CH" dirty="0"/>
              <a:t>: </a:t>
            </a:r>
            <a:r>
              <a:rPr lang="en-CH" dirty="0" err="1"/>
              <a:t>Rédaction</a:t>
            </a:r>
            <a:r>
              <a:rPr lang="en-CH" dirty="0"/>
              <a:t> de courier </a:t>
            </a:r>
            <a:r>
              <a:rPr lang="en-CH" dirty="0" err="1"/>
              <a:t>en</a:t>
            </a:r>
            <a:r>
              <a:rPr lang="en-CH" dirty="0"/>
              <a:t> </a:t>
            </a:r>
            <a:r>
              <a:rPr lang="en-CH" dirty="0" err="1"/>
              <a:t>réponse</a:t>
            </a:r>
            <a:r>
              <a:rPr lang="en-CH" dirty="0"/>
              <a:t> aux questions de d</a:t>
            </a:r>
            <a:r>
              <a:rPr lang="fr-CH" dirty="0" err="1"/>
              <a:t>eput</a:t>
            </a:r>
            <a:r>
              <a:rPr lang="en-CH" dirty="0" err="1"/>
              <a:t>és</a:t>
            </a:r>
            <a:r>
              <a:rPr lang="en-CH" dirty="0"/>
              <a:t> sur le </a:t>
            </a:r>
            <a:r>
              <a:rPr lang="en-CH" dirty="0" err="1"/>
              <a:t>pourquoi</a:t>
            </a:r>
            <a:r>
              <a:rPr lang="en-CH" dirty="0"/>
              <a:t> de </a:t>
            </a:r>
            <a:r>
              <a:rPr lang="en-CH" dirty="0" err="1"/>
              <a:t>l’aide</a:t>
            </a:r>
            <a:r>
              <a:rPr lang="en-CH" dirty="0"/>
              <a:t> </a:t>
            </a:r>
            <a:r>
              <a:rPr lang="en-CH" dirty="0" err="1"/>
              <a:t>bilatérale</a:t>
            </a:r>
            <a:endParaRPr lang="en-CH" dirty="0"/>
          </a:p>
          <a:p>
            <a:pPr marL="285750" indent="-285750">
              <a:buFont typeface="Courier New" panose="02070309020205020404" pitchFamily="49" charset="0"/>
              <a:buChar char="o"/>
            </a:pPr>
            <a:r>
              <a:rPr lang="en-CH" dirty="0"/>
              <a:t>Le courier </a:t>
            </a:r>
            <a:r>
              <a:rPr lang="en-CH" dirty="0" err="1"/>
              <a:t>typique</a:t>
            </a:r>
            <a:r>
              <a:rPr lang="en-CH" dirty="0"/>
              <a:t> </a:t>
            </a:r>
            <a:r>
              <a:rPr lang="en-CH" dirty="0" err="1"/>
              <a:t>soulignait</a:t>
            </a:r>
            <a:r>
              <a:rPr lang="en-CH" dirty="0"/>
              <a:t> </a:t>
            </a:r>
            <a:r>
              <a:rPr lang="en-CH" dirty="0" err="1"/>
              <a:t>que</a:t>
            </a:r>
            <a:r>
              <a:rPr lang="en-CH" dirty="0"/>
              <a:t> 90-95% de </a:t>
            </a:r>
            <a:r>
              <a:rPr lang="en-CH" dirty="0" err="1"/>
              <a:t>l’aide</a:t>
            </a:r>
            <a:r>
              <a:rPr lang="en-CH" dirty="0"/>
              <a:t> </a:t>
            </a:r>
            <a:r>
              <a:rPr lang="en-CH" dirty="0" err="1"/>
              <a:t>revenait</a:t>
            </a:r>
            <a:r>
              <a:rPr lang="en-CH" dirty="0"/>
              <a:t> aux EU sous </a:t>
            </a:r>
            <a:r>
              <a:rPr lang="en-CH" dirty="0" err="1"/>
              <a:t>forme</a:t>
            </a:r>
            <a:r>
              <a:rPr lang="en-CH" dirty="0"/>
              <a:t> </a:t>
            </a:r>
            <a:r>
              <a:rPr lang="en-CH" dirty="0" err="1"/>
              <a:t>d’importations</a:t>
            </a:r>
            <a:r>
              <a:rPr lang="en-CH" dirty="0"/>
              <a:t>. Il </a:t>
            </a:r>
            <a:r>
              <a:rPr lang="en-CH" dirty="0" err="1"/>
              <a:t>était</a:t>
            </a:r>
            <a:r>
              <a:rPr lang="en-CH" dirty="0"/>
              <a:t> </a:t>
            </a:r>
            <a:r>
              <a:rPr lang="en-CH" dirty="0" err="1"/>
              <a:t>reconnu</a:t>
            </a:r>
            <a:r>
              <a:rPr lang="en-CH" dirty="0"/>
              <a:t> </a:t>
            </a:r>
            <a:r>
              <a:rPr lang="en-CH" dirty="0" err="1"/>
              <a:t>que</a:t>
            </a:r>
            <a:r>
              <a:rPr lang="en-CH" dirty="0"/>
              <a:t> près de 80% de </a:t>
            </a:r>
            <a:r>
              <a:rPr lang="en-CH" dirty="0" err="1"/>
              <a:t>l’allocation</a:t>
            </a:r>
            <a:r>
              <a:rPr lang="en-CH" dirty="0"/>
              <a:t> de </a:t>
            </a:r>
            <a:r>
              <a:rPr lang="en-CH" dirty="0" err="1"/>
              <a:t>l’aide</a:t>
            </a:r>
            <a:r>
              <a:rPr lang="en-CH" dirty="0"/>
              <a:t> </a:t>
            </a:r>
            <a:r>
              <a:rPr lang="en-CH" dirty="0" err="1"/>
              <a:t>était</a:t>
            </a:r>
            <a:r>
              <a:rPr lang="en-CH" dirty="0"/>
              <a:t> </a:t>
            </a:r>
            <a:r>
              <a:rPr lang="en-CH" dirty="0" err="1"/>
              <a:t>guidée</a:t>
            </a:r>
            <a:r>
              <a:rPr lang="en-CH" dirty="0"/>
              <a:t> par les </a:t>
            </a:r>
            <a:r>
              <a:rPr lang="en-CH" dirty="0" err="1"/>
              <a:t>intérêts</a:t>
            </a:r>
            <a:r>
              <a:rPr lang="en-CH" dirty="0"/>
              <a:t> </a:t>
            </a:r>
            <a:r>
              <a:rPr lang="en-CH" dirty="0" err="1"/>
              <a:t>géopolitique</a:t>
            </a:r>
            <a:r>
              <a:rPr lang="en-CH" dirty="0"/>
              <a:t>: Israel et </a:t>
            </a:r>
            <a:r>
              <a:rPr lang="en-CH" dirty="0" err="1"/>
              <a:t>Egypte</a:t>
            </a:r>
            <a:r>
              <a:rPr lang="en-CH" dirty="0"/>
              <a:t>; Pakistan pour </a:t>
            </a:r>
            <a:r>
              <a:rPr lang="en-CH" dirty="0" err="1"/>
              <a:t>contrecarrer</a:t>
            </a:r>
            <a:r>
              <a:rPr lang="en-CH" dirty="0"/>
              <a:t> la </a:t>
            </a:r>
            <a:r>
              <a:rPr lang="en-CH" dirty="0" err="1"/>
              <a:t>présence</a:t>
            </a:r>
            <a:r>
              <a:rPr lang="en-CH" dirty="0"/>
              <a:t> de </a:t>
            </a:r>
            <a:r>
              <a:rPr lang="en-CH" dirty="0" err="1"/>
              <a:t>l’URSS</a:t>
            </a:r>
            <a:r>
              <a:rPr lang="en-CH" dirty="0"/>
              <a:t> </a:t>
            </a:r>
            <a:r>
              <a:rPr lang="en-CH" dirty="0" err="1"/>
              <a:t>en</a:t>
            </a:r>
            <a:r>
              <a:rPr lang="en-CH" dirty="0"/>
              <a:t> Inde): Peace Corps.</a:t>
            </a:r>
          </a:p>
          <a:p>
            <a:pPr marL="285750" indent="-285750">
              <a:buFont typeface="Courier New" panose="02070309020205020404" pitchFamily="49" charset="0"/>
              <a:buChar char="o"/>
            </a:pPr>
            <a:r>
              <a:rPr lang="en-CH" dirty="0"/>
              <a:t>Première mission sur le terrain: </a:t>
            </a:r>
            <a:r>
              <a:rPr lang="en-CH" dirty="0" err="1"/>
              <a:t>Décembre</a:t>
            </a:r>
            <a:r>
              <a:rPr lang="en-CH" dirty="0"/>
              <a:t> 1975 à Kinshasa: Constat de </a:t>
            </a:r>
            <a:r>
              <a:rPr lang="en-CH" dirty="0" err="1"/>
              <a:t>l’efficacité</a:t>
            </a:r>
            <a:r>
              <a:rPr lang="en-CH" dirty="0"/>
              <a:t> des </a:t>
            </a:r>
            <a:r>
              <a:rPr lang="en-CH" dirty="0" err="1"/>
              <a:t>activités</a:t>
            </a:r>
            <a:r>
              <a:rPr lang="en-CH" dirty="0"/>
              <a:t> de lobbying de Mobutu (influence sur le </a:t>
            </a:r>
            <a:r>
              <a:rPr lang="en-CH" dirty="0" err="1"/>
              <a:t>congrès</a:t>
            </a:r>
            <a:r>
              <a:rPr lang="en-CH" dirty="0"/>
              <a:t>, couverture de Time magazine, etc...)</a:t>
            </a:r>
          </a:p>
          <a:p>
            <a:pPr marL="285750" indent="-285750">
              <a:buFont typeface="Courier New" panose="02070309020205020404" pitchFamily="49" charset="0"/>
              <a:buChar char="o"/>
            </a:pPr>
            <a:endParaRPr lang="en-CH" dirty="0"/>
          </a:p>
          <a:p>
            <a:pPr marL="285750" indent="-285750">
              <a:buFont typeface="Wingdings" panose="05000000000000000000" pitchFamily="2" charset="2"/>
              <a:buChar char="q"/>
            </a:pPr>
            <a:r>
              <a:rPr lang="en-CH" dirty="0"/>
              <a:t>World Bank (département de recherche) 1980-94 et </a:t>
            </a:r>
            <a:r>
              <a:rPr lang="en-CH" dirty="0" err="1"/>
              <a:t>autres</a:t>
            </a:r>
            <a:endParaRPr lang="en-CH" dirty="0"/>
          </a:p>
          <a:p>
            <a:pPr marL="285750" indent="-285750">
              <a:buFont typeface="Courier New" panose="02070309020205020404" pitchFamily="49" charset="0"/>
              <a:buChar char="o"/>
            </a:pPr>
            <a:r>
              <a:rPr lang="en-CH" dirty="0"/>
              <a:t>Evaluation PAS (“</a:t>
            </a:r>
            <a:r>
              <a:rPr lang="en-CH" dirty="0">
                <a:hlinkClick r:id="rId2"/>
              </a:rPr>
              <a:t>Restructuring Economies in Distress: Policy Reform and the </a:t>
            </a:r>
            <a:r>
              <a:rPr lang="en-CH" dirty="0"/>
              <a:t>WB”.(1991)...Critique!</a:t>
            </a:r>
          </a:p>
          <a:p>
            <a:pPr marL="285750" indent="-285750">
              <a:buFont typeface="Courier New" panose="02070309020205020404" pitchFamily="49" charset="0"/>
              <a:buChar char="o"/>
            </a:pPr>
            <a:r>
              <a:rPr lang="en-CH" dirty="0"/>
              <a:t> Gestion du Trade Expansion Program (2.5$K </a:t>
            </a:r>
            <a:r>
              <a:rPr lang="en-CH" dirty="0" err="1"/>
              <a:t>financé</a:t>
            </a:r>
            <a:r>
              <a:rPr lang="en-CH" dirty="0"/>
              <a:t> par la CNUCED). </a:t>
            </a:r>
            <a:r>
              <a:rPr lang="en-CH" dirty="0" err="1"/>
              <a:t>Seulement</a:t>
            </a:r>
            <a:r>
              <a:rPr lang="en-CH" dirty="0"/>
              <a:t> des conseils “no strings attached” approach. [ </a:t>
            </a:r>
            <a:r>
              <a:rPr lang="en-CH" dirty="0">
                <a:hlinkClick r:id="rId3"/>
              </a:rPr>
              <a:t>Résumé </a:t>
            </a:r>
            <a:r>
              <a:rPr lang="en-CH" dirty="0" err="1">
                <a:hlinkClick r:id="rId3"/>
              </a:rPr>
              <a:t>ici</a:t>
            </a:r>
            <a:r>
              <a:rPr lang="en-CH" dirty="0"/>
              <a:t>] </a:t>
            </a:r>
          </a:p>
          <a:p>
            <a:pPr marL="285750" indent="-285750">
              <a:buFont typeface="Courier New" panose="02070309020205020404" pitchFamily="49" charset="0"/>
              <a:buChar char="o"/>
            </a:pPr>
            <a:r>
              <a:rPr lang="en-US" dirty="0"/>
              <a:t>Assessing World Bank Support for Trade (1987-2004) </a:t>
            </a:r>
            <a:r>
              <a:rPr lang="en-US" dirty="0">
                <a:hlinkClick r:id="rId4"/>
              </a:rPr>
              <a:t>IEG report</a:t>
            </a:r>
            <a:r>
              <a:rPr lang="en-CH" dirty="0">
                <a:hlinkClick r:id="rId4"/>
              </a:rPr>
              <a:t> here</a:t>
            </a:r>
            <a:r>
              <a:rPr lang="en-US" dirty="0"/>
              <a:t>, World Bank 2006,</a:t>
            </a:r>
            <a:r>
              <a:rPr lang="en-CH" dirty="0"/>
              <a:t> </a:t>
            </a:r>
          </a:p>
          <a:p>
            <a:pPr marL="285750" indent="-285750">
              <a:buFont typeface="Wingdings" panose="05000000000000000000" pitchFamily="2" charset="2"/>
              <a:buChar char="q"/>
            </a:pPr>
            <a:endParaRPr lang="en-CH" dirty="0"/>
          </a:p>
          <a:p>
            <a:pPr marL="285750" indent="-285750">
              <a:buFont typeface="Wingdings" panose="05000000000000000000" pitchFamily="2" charset="2"/>
              <a:buChar char="q"/>
            </a:pPr>
            <a:r>
              <a:rPr lang="en-CH" dirty="0"/>
              <a:t>Other</a:t>
            </a:r>
          </a:p>
          <a:p>
            <a:pPr marL="285750" indent="-285750">
              <a:buFont typeface="Courier New" panose="02070309020205020404" pitchFamily="49" charset="0"/>
              <a:buChar char="o"/>
            </a:pPr>
            <a:r>
              <a:rPr lang="en-US" dirty="0"/>
              <a:t>“Review of DFID Funded Trade Capacity Building in Geneva: Future Orientation”, report submitted to DFID</a:t>
            </a:r>
            <a:r>
              <a:rPr lang="en-CH" dirty="0"/>
              <a:t>, 2009. Rapport </a:t>
            </a:r>
            <a:r>
              <a:rPr lang="en-CH" dirty="0" err="1"/>
              <a:t>confidenti</a:t>
            </a:r>
            <a:r>
              <a:rPr lang="fr-CH" dirty="0"/>
              <a:t>a</a:t>
            </a:r>
            <a:r>
              <a:rPr lang="en-CH" dirty="0"/>
              <a:t>l </a:t>
            </a:r>
            <a:r>
              <a:rPr lang="en-CH" dirty="0" err="1"/>
              <a:t>conclut</a:t>
            </a:r>
            <a:r>
              <a:rPr lang="en-CH" dirty="0"/>
              <a:t> </a:t>
            </a:r>
            <a:r>
              <a:rPr lang="en-CH" dirty="0" err="1"/>
              <a:t>que</a:t>
            </a:r>
            <a:r>
              <a:rPr lang="en-CH" dirty="0"/>
              <a:t> la </a:t>
            </a:r>
            <a:r>
              <a:rPr lang="en-CH" dirty="0" err="1"/>
              <a:t>responsabilité</a:t>
            </a:r>
            <a:r>
              <a:rPr lang="en-CH" dirty="0"/>
              <a:t> de DFID </a:t>
            </a:r>
            <a:r>
              <a:rPr lang="en-CH" dirty="0" err="1"/>
              <a:t>pénalise</a:t>
            </a:r>
            <a:r>
              <a:rPr lang="en-CH" dirty="0"/>
              <a:t> les petits </a:t>
            </a:r>
            <a:r>
              <a:rPr lang="en-CH" dirty="0" err="1"/>
              <a:t>financements</a:t>
            </a:r>
            <a:r>
              <a:rPr lang="en-CH" dirty="0"/>
              <a:t> les gros (Cadre </a:t>
            </a:r>
            <a:r>
              <a:rPr lang="en-CH" dirty="0" err="1"/>
              <a:t>intégré</a:t>
            </a:r>
            <a:r>
              <a:rPr lang="en-CH" dirty="0"/>
              <a:t>)</a:t>
            </a:r>
            <a:endParaRPr lang="fr-CH" dirty="0"/>
          </a:p>
        </p:txBody>
      </p:sp>
      <p:sp>
        <p:nvSpPr>
          <p:cNvPr id="4" name="TextBox 3">
            <a:extLst>
              <a:ext uri="{FF2B5EF4-FFF2-40B4-BE49-F238E27FC236}">
                <a16:creationId xmlns:a16="http://schemas.microsoft.com/office/drawing/2014/main" id="{19520490-1A4C-230C-6FFA-7B8AF16CE199}"/>
              </a:ext>
            </a:extLst>
          </p:cNvPr>
          <p:cNvSpPr txBox="1"/>
          <p:nvPr/>
        </p:nvSpPr>
        <p:spPr>
          <a:xfrm>
            <a:off x="161365" y="6185647"/>
            <a:ext cx="11958917" cy="646331"/>
          </a:xfrm>
          <a:prstGeom prst="rect">
            <a:avLst/>
          </a:prstGeom>
          <a:noFill/>
        </p:spPr>
        <p:txBody>
          <a:bodyPr wrap="square" rtlCol="0">
            <a:spAutoFit/>
          </a:bodyPr>
          <a:lstStyle/>
          <a:p>
            <a:pPr marL="285750" indent="-285750">
              <a:buFont typeface="Wingdings" panose="05000000000000000000" pitchFamily="2" charset="2"/>
              <a:buChar char="q"/>
            </a:pPr>
            <a:r>
              <a:rPr lang="en-CH" b="1" dirty="0" err="1"/>
              <a:t>Leçons</a:t>
            </a:r>
            <a:r>
              <a:rPr lang="en-CH" b="1" dirty="0"/>
              <a:t>:</a:t>
            </a:r>
            <a:r>
              <a:rPr lang="en-CH" dirty="0"/>
              <a:t> motifs </a:t>
            </a:r>
            <a:r>
              <a:rPr lang="en-CH" dirty="0" err="1"/>
              <a:t>variés</a:t>
            </a:r>
            <a:r>
              <a:rPr lang="en-CH" dirty="0"/>
              <a:t>, </a:t>
            </a:r>
            <a:r>
              <a:rPr lang="en-CH" dirty="0" err="1"/>
              <a:t>parfois</a:t>
            </a:r>
            <a:r>
              <a:rPr lang="en-CH" dirty="0"/>
              <a:t> </a:t>
            </a:r>
            <a:r>
              <a:rPr lang="en-CH" dirty="0" err="1"/>
              <a:t>difficiles</a:t>
            </a:r>
            <a:r>
              <a:rPr lang="en-CH" dirty="0"/>
              <a:t> à </a:t>
            </a:r>
            <a:r>
              <a:rPr lang="en-CH" dirty="0" err="1"/>
              <a:t>déceler</a:t>
            </a:r>
            <a:r>
              <a:rPr lang="en-CH" dirty="0"/>
              <a:t>, et encore plus </a:t>
            </a:r>
            <a:r>
              <a:rPr lang="en-CH" dirty="0" err="1"/>
              <a:t>difficiles</a:t>
            </a:r>
            <a:r>
              <a:rPr lang="en-CH" dirty="0"/>
              <a:t> à </a:t>
            </a:r>
            <a:r>
              <a:rPr lang="en-CH" dirty="0" err="1"/>
              <a:t>évaluer</a:t>
            </a:r>
            <a:r>
              <a:rPr lang="en-CH" dirty="0"/>
              <a:t>: Dans le </a:t>
            </a:r>
            <a:r>
              <a:rPr lang="en-CH" dirty="0" err="1"/>
              <a:t>futur</a:t>
            </a:r>
            <a:r>
              <a:rPr lang="fr-CH" dirty="0"/>
              <a:t>e</a:t>
            </a:r>
            <a:r>
              <a:rPr lang="en-CH" dirty="0"/>
              <a:t> </a:t>
            </a:r>
            <a:r>
              <a:rPr lang="en-CH" dirty="0" err="1"/>
              <a:t>proche</a:t>
            </a:r>
            <a:r>
              <a:rPr lang="en-CH" dirty="0"/>
              <a:t>, la situation </a:t>
            </a:r>
            <a:r>
              <a:rPr lang="en-CH" dirty="0" err="1"/>
              <a:t>géopolitique</a:t>
            </a:r>
            <a:r>
              <a:rPr lang="en-CH" dirty="0"/>
              <a:t> </a:t>
            </a:r>
            <a:r>
              <a:rPr lang="en-CH" dirty="0" err="1"/>
              <a:t>dirigera</a:t>
            </a:r>
            <a:r>
              <a:rPr lang="en-CH" dirty="0"/>
              <a:t> </a:t>
            </a:r>
            <a:r>
              <a:rPr lang="en-CH" dirty="0" err="1"/>
              <a:t>l’aide</a:t>
            </a:r>
            <a:r>
              <a:rPr lang="en-CH" dirty="0"/>
              <a:t> vers des </a:t>
            </a:r>
            <a:r>
              <a:rPr lang="en-CH" dirty="0" err="1"/>
              <a:t>objectifs</a:t>
            </a:r>
            <a:r>
              <a:rPr lang="en-CH" dirty="0"/>
              <a:t> politiques quasi </a:t>
            </a:r>
            <a:r>
              <a:rPr lang="en-CH" dirty="0" err="1"/>
              <a:t>entièrement</a:t>
            </a:r>
            <a:r>
              <a:rPr lang="en-CH" dirty="0"/>
              <a:t> </a:t>
            </a:r>
            <a:r>
              <a:rPr lang="en-CH" dirty="0" err="1"/>
              <a:t>stratégiques</a:t>
            </a:r>
            <a:r>
              <a:rPr lang="en-CH" dirty="0"/>
              <a:t>...et </a:t>
            </a:r>
            <a:r>
              <a:rPr lang="en-CH" dirty="0" err="1"/>
              <a:t>géoréférencés</a:t>
            </a:r>
            <a:r>
              <a:rPr lang="en-CH" dirty="0"/>
              <a:t>.</a:t>
            </a:r>
            <a:endParaRPr lang="fr-CH" dirty="0"/>
          </a:p>
        </p:txBody>
      </p:sp>
    </p:spTree>
    <p:extLst>
      <p:ext uri="{BB962C8B-B14F-4D97-AF65-F5344CB8AC3E}">
        <p14:creationId xmlns:p14="http://schemas.microsoft.com/office/powerpoint/2010/main" val="3551982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713F1-B37D-4A02-A92A-12343A63B95C}"/>
              </a:ext>
            </a:extLst>
          </p:cNvPr>
          <p:cNvSpPr>
            <a:spLocks noGrp="1"/>
          </p:cNvSpPr>
          <p:nvPr>
            <p:ph type="title"/>
          </p:nvPr>
        </p:nvSpPr>
        <p:spPr>
          <a:xfrm>
            <a:off x="1936376" y="2486155"/>
            <a:ext cx="8373036" cy="1325563"/>
          </a:xfrm>
        </p:spPr>
        <p:txBody>
          <a:bodyPr>
            <a:normAutofit/>
          </a:bodyPr>
          <a:lstStyle/>
          <a:p>
            <a:r>
              <a:rPr lang="en-CH" dirty="0"/>
              <a:t>Perceptions </a:t>
            </a:r>
            <a:r>
              <a:rPr lang="en-CH" dirty="0" err="1"/>
              <a:t>recueillies</a:t>
            </a:r>
            <a:r>
              <a:rPr lang="en-CH" dirty="0"/>
              <a:t> par sondage</a:t>
            </a:r>
            <a:endParaRPr lang="fr-CH" dirty="0"/>
          </a:p>
        </p:txBody>
      </p:sp>
      <p:pic>
        <p:nvPicPr>
          <p:cNvPr id="3" name="Image 2">
            <a:extLst>
              <a:ext uri="{FF2B5EF4-FFF2-40B4-BE49-F238E27FC236}">
                <a16:creationId xmlns:a16="http://schemas.microsoft.com/office/drawing/2014/main" id="{E600499E-9180-4725-9EF6-EA8162B683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3570" y="204535"/>
            <a:ext cx="1235494" cy="597979"/>
          </a:xfrm>
          <a:prstGeom prst="rect">
            <a:avLst/>
          </a:prstGeom>
        </p:spPr>
      </p:pic>
    </p:spTree>
    <p:extLst>
      <p:ext uri="{BB962C8B-B14F-4D97-AF65-F5344CB8AC3E}">
        <p14:creationId xmlns:p14="http://schemas.microsoft.com/office/powerpoint/2010/main" val="380707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UNESCAP Draft Report_V3-jdm.docx - Word">
            <a:extLst>
              <a:ext uri="{FF2B5EF4-FFF2-40B4-BE49-F238E27FC236}">
                <a16:creationId xmlns:a16="http://schemas.microsoft.com/office/drawing/2014/main" id="{D28C15FE-F542-36E8-C565-ED3BA52F2DA3}"/>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a:xfrm>
            <a:off x="1567982" y="701317"/>
            <a:ext cx="9827176" cy="5230772"/>
          </a:xfrm>
        </p:spPr>
      </p:pic>
      <p:sp>
        <p:nvSpPr>
          <p:cNvPr id="2" name="TextBox 1">
            <a:extLst>
              <a:ext uri="{FF2B5EF4-FFF2-40B4-BE49-F238E27FC236}">
                <a16:creationId xmlns:a16="http://schemas.microsoft.com/office/drawing/2014/main" id="{876BE568-40E3-4578-E6D6-39F089A5495A}"/>
              </a:ext>
            </a:extLst>
          </p:cNvPr>
          <p:cNvSpPr txBox="1"/>
          <p:nvPr/>
        </p:nvSpPr>
        <p:spPr>
          <a:xfrm>
            <a:off x="2510118" y="116542"/>
            <a:ext cx="7234517" cy="584775"/>
          </a:xfrm>
          <a:prstGeom prst="rect">
            <a:avLst/>
          </a:prstGeom>
          <a:noFill/>
        </p:spPr>
        <p:txBody>
          <a:bodyPr wrap="square" rtlCol="0">
            <a:spAutoFit/>
          </a:bodyPr>
          <a:lstStyle/>
          <a:p>
            <a:pPr algn="ctr"/>
            <a:r>
              <a:rPr lang="en-CH" sz="3200" dirty="0"/>
              <a:t>Atlantic Economic Council</a:t>
            </a:r>
            <a:endParaRPr lang="fr-CH" sz="3200" dirty="0"/>
          </a:p>
        </p:txBody>
      </p:sp>
      <p:sp>
        <p:nvSpPr>
          <p:cNvPr id="3" name="TextBox 2">
            <a:extLst>
              <a:ext uri="{FF2B5EF4-FFF2-40B4-BE49-F238E27FC236}">
                <a16:creationId xmlns:a16="http://schemas.microsoft.com/office/drawing/2014/main" id="{156C6383-8959-FF93-9149-BEE36EC160F5}"/>
              </a:ext>
            </a:extLst>
          </p:cNvPr>
          <p:cNvSpPr txBox="1"/>
          <p:nvPr/>
        </p:nvSpPr>
        <p:spPr>
          <a:xfrm>
            <a:off x="932329" y="6140824"/>
            <a:ext cx="10488706" cy="369332"/>
          </a:xfrm>
          <a:prstGeom prst="rect">
            <a:avLst/>
          </a:prstGeom>
          <a:noFill/>
        </p:spPr>
        <p:txBody>
          <a:bodyPr wrap="square" rtlCol="0">
            <a:spAutoFit/>
          </a:bodyPr>
          <a:lstStyle/>
          <a:p>
            <a:r>
              <a:rPr lang="en-CH" dirty="0" err="1"/>
              <a:t>Echantillon</a:t>
            </a:r>
            <a:r>
              <a:rPr lang="en-CH" dirty="0"/>
              <a:t> </a:t>
            </a:r>
            <a:r>
              <a:rPr lang="en-CH" dirty="0" err="1"/>
              <a:t>restr</a:t>
            </a:r>
            <a:r>
              <a:rPr lang="fr-CH" dirty="0"/>
              <a:t>a</a:t>
            </a:r>
            <a:r>
              <a:rPr lang="en-CH" dirty="0"/>
              <a:t>int </a:t>
            </a:r>
            <a:r>
              <a:rPr lang="en-CH" dirty="0" err="1"/>
              <a:t>mais</a:t>
            </a:r>
            <a:r>
              <a:rPr lang="en-CH" dirty="0"/>
              <a:t> forte pr</a:t>
            </a:r>
            <a:r>
              <a:rPr lang="fr-CH" dirty="0"/>
              <a:t>e</a:t>
            </a:r>
            <a:r>
              <a:rPr lang="en-CH" dirty="0"/>
              <a:t>occupation des </a:t>
            </a:r>
            <a:r>
              <a:rPr lang="en-CH" dirty="0" err="1"/>
              <a:t>conflits</a:t>
            </a:r>
            <a:r>
              <a:rPr lang="en-CH" dirty="0"/>
              <a:t> </a:t>
            </a:r>
            <a:r>
              <a:rPr lang="en-CH" dirty="0" err="1"/>
              <a:t>commerciaux</a:t>
            </a:r>
            <a:r>
              <a:rPr lang="en-CH" dirty="0"/>
              <a:t>:</a:t>
            </a:r>
            <a:endParaRPr lang="fr-CH" dirty="0"/>
          </a:p>
        </p:txBody>
      </p:sp>
    </p:spTree>
    <p:extLst>
      <p:ext uri="{BB962C8B-B14F-4D97-AF65-F5344CB8AC3E}">
        <p14:creationId xmlns:p14="http://schemas.microsoft.com/office/powerpoint/2010/main" val="355244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5" descr="UNESCAP Draft Report_V3-jdm.pdf - Adobe Acrobat Reader (64-bit)">
            <a:extLst>
              <a:ext uri="{FF2B5EF4-FFF2-40B4-BE49-F238E27FC236}">
                <a16:creationId xmlns:a16="http://schemas.microsoft.com/office/drawing/2014/main" id="{ADD4FEC9-C841-3977-023F-2150791D2886}"/>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a:xfrm>
            <a:off x="3548529" y="246768"/>
            <a:ext cx="7881471" cy="6364463"/>
          </a:xfrm>
        </p:spPr>
      </p:pic>
      <p:sp>
        <p:nvSpPr>
          <p:cNvPr id="2" name="TextBox 1">
            <a:extLst>
              <a:ext uri="{FF2B5EF4-FFF2-40B4-BE49-F238E27FC236}">
                <a16:creationId xmlns:a16="http://schemas.microsoft.com/office/drawing/2014/main" id="{551C093A-9F74-D742-FEC7-A772418D1B57}"/>
              </a:ext>
            </a:extLst>
          </p:cNvPr>
          <p:cNvSpPr txBox="1"/>
          <p:nvPr/>
        </p:nvSpPr>
        <p:spPr>
          <a:xfrm>
            <a:off x="385481" y="35863"/>
            <a:ext cx="3163047" cy="3693319"/>
          </a:xfrm>
          <a:prstGeom prst="rect">
            <a:avLst/>
          </a:prstGeom>
          <a:noFill/>
        </p:spPr>
        <p:txBody>
          <a:bodyPr wrap="square" rtlCol="0">
            <a:spAutoFit/>
          </a:bodyPr>
          <a:lstStyle/>
          <a:p>
            <a:r>
              <a:rPr lang="en-CH" dirty="0"/>
              <a:t>Evolution de la couverture dans la </a:t>
            </a:r>
            <a:r>
              <a:rPr lang="en-CH" dirty="0" err="1"/>
              <a:t>presse</a:t>
            </a:r>
            <a:r>
              <a:rPr lang="en-CH" dirty="0"/>
              <a:t> </a:t>
            </a:r>
            <a:r>
              <a:rPr lang="en-CH" dirty="0" err="1"/>
              <a:t>nationale</a:t>
            </a:r>
            <a:r>
              <a:rPr lang="en-CH" dirty="0"/>
              <a:t> de 18 pays </a:t>
            </a:r>
            <a:r>
              <a:rPr lang="en-CH" dirty="0" err="1"/>
              <a:t>captée</a:t>
            </a:r>
            <a:r>
              <a:rPr lang="en-CH" dirty="0"/>
              <a:t> par </a:t>
            </a:r>
            <a:r>
              <a:rPr lang="en-CH" dirty="0" err="1"/>
              <a:t>présence</a:t>
            </a:r>
            <a:r>
              <a:rPr lang="en-CH" dirty="0"/>
              <a:t> de mots (</a:t>
            </a:r>
            <a:r>
              <a:rPr lang="en-CH" dirty="0" err="1"/>
              <a:t>pondérée</a:t>
            </a:r>
            <a:r>
              <a:rPr lang="en-CH" dirty="0"/>
              <a:t> par le PIB).</a:t>
            </a:r>
          </a:p>
          <a:p>
            <a:endParaRPr lang="en-CH" dirty="0"/>
          </a:p>
          <a:p>
            <a:r>
              <a:rPr lang="en-CH" dirty="0"/>
              <a:t>Forte tendance à la </a:t>
            </a:r>
            <a:r>
              <a:rPr lang="en-CH" dirty="0" err="1"/>
              <a:t>hausse</a:t>
            </a:r>
            <a:r>
              <a:rPr lang="en-CH" dirty="0"/>
              <a:t> </a:t>
            </a:r>
            <a:r>
              <a:rPr lang="en-CH" dirty="0" err="1"/>
              <a:t>depuis</a:t>
            </a:r>
            <a:r>
              <a:rPr lang="en-CH" dirty="0"/>
              <a:t> 2014</a:t>
            </a:r>
          </a:p>
          <a:p>
            <a:endParaRPr lang="en-CH" dirty="0"/>
          </a:p>
          <a:p>
            <a:r>
              <a:rPr lang="en-CH" dirty="0"/>
              <a:t>...qui se </a:t>
            </a:r>
            <a:r>
              <a:rPr lang="en-CH" dirty="0" err="1"/>
              <a:t>répercute</a:t>
            </a:r>
            <a:r>
              <a:rPr lang="en-CH" dirty="0"/>
              <a:t> par </a:t>
            </a:r>
            <a:r>
              <a:rPr lang="en-CH" dirty="0" err="1"/>
              <a:t>une</a:t>
            </a:r>
            <a:r>
              <a:rPr lang="en-CH" dirty="0"/>
              <a:t> </a:t>
            </a:r>
            <a:r>
              <a:rPr lang="en-CH" dirty="0" err="1"/>
              <a:t>activité</a:t>
            </a:r>
            <a:r>
              <a:rPr lang="en-CH" dirty="0"/>
              <a:t> accrue du </a:t>
            </a:r>
            <a:r>
              <a:rPr lang="en-CH" dirty="0" err="1"/>
              <a:t>nombre</a:t>
            </a:r>
            <a:r>
              <a:rPr lang="en-CH" dirty="0"/>
              <a:t> de </a:t>
            </a:r>
            <a:r>
              <a:rPr lang="en-CH" dirty="0" err="1"/>
              <a:t>mesures</a:t>
            </a:r>
            <a:r>
              <a:rPr lang="en-CH" dirty="0"/>
              <a:t>  </a:t>
            </a:r>
            <a:r>
              <a:rPr lang="en-CH" dirty="0" err="1"/>
              <a:t>discriminatoires</a:t>
            </a:r>
            <a:r>
              <a:rPr lang="en-CH" dirty="0"/>
              <a:t> </a:t>
            </a:r>
            <a:r>
              <a:rPr lang="en-CH" dirty="0" err="1"/>
              <a:t>répertoriées</a:t>
            </a:r>
            <a:r>
              <a:rPr lang="en-CH" dirty="0"/>
              <a:t> (3200) dans le GTA </a:t>
            </a:r>
            <a:r>
              <a:rPr lang="en-CH" dirty="0" err="1"/>
              <a:t>en</a:t>
            </a:r>
            <a:r>
              <a:rPr lang="en-CH" dirty="0"/>
              <a:t> 2024                             ↓</a:t>
            </a:r>
            <a:endParaRPr lang="fr-CH" dirty="0"/>
          </a:p>
        </p:txBody>
      </p:sp>
      <p:pic>
        <p:nvPicPr>
          <p:cNvPr id="3" name="Picture Placeholder 5" descr="Global Trade Alert - Monitoring Policy Changes That Affect Global Trade — Mozilla Firefox">
            <a:extLst>
              <a:ext uri="{FF2B5EF4-FFF2-40B4-BE49-F238E27FC236}">
                <a16:creationId xmlns:a16="http://schemas.microsoft.com/office/drawing/2014/main" id="{D78A7F0E-FEFD-7956-AA76-81B92FB4D0B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206187" y="3874063"/>
            <a:ext cx="3537359" cy="2777358"/>
          </a:xfrm>
          <a:prstGeom prst="rect">
            <a:avLst/>
          </a:prstGeom>
        </p:spPr>
      </p:pic>
    </p:spTree>
    <p:extLst>
      <p:ext uri="{BB962C8B-B14F-4D97-AF65-F5344CB8AC3E}">
        <p14:creationId xmlns:p14="http://schemas.microsoft.com/office/powerpoint/2010/main" val="792815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graph showing the price of the us dollar&#10;&#10;AI-generated content may be incorrect.">
            <a:extLst>
              <a:ext uri="{FF2B5EF4-FFF2-40B4-BE49-F238E27FC236}">
                <a16:creationId xmlns:a16="http://schemas.microsoft.com/office/drawing/2014/main" id="{95FF4330-A2ED-AD45-476F-5A858EF35810}"/>
              </a:ext>
            </a:extLst>
          </p:cNvPr>
          <p:cNvPicPr>
            <a:picLocks noChangeAspect="1"/>
          </p:cNvPicPr>
          <p:nvPr/>
        </p:nvPicPr>
        <p:blipFill rotWithShape="1">
          <a:blip r:embed="rId2">
            <a:extLst>
              <a:ext uri="{28A0092B-C50C-407E-A947-70E740481C1C}">
                <a14:useLocalDpi xmlns:a14="http://schemas.microsoft.com/office/drawing/2010/main" val="0"/>
              </a:ext>
            </a:extLst>
          </a:blip>
          <a:srcRect r="2979"/>
          <a:stretch>
            <a:fillRect/>
          </a:stretch>
        </p:blipFill>
        <p:spPr bwMode="auto">
          <a:xfrm>
            <a:off x="3961070" y="1327496"/>
            <a:ext cx="7713798" cy="3913060"/>
          </a:xfrm>
          <a:prstGeom prst="rect">
            <a:avLst/>
          </a:prstGeom>
          <a:noFill/>
          <a:ln>
            <a:noFill/>
          </a:ln>
          <a:extLst>
            <a:ext uri="{53640926-AAD7-44D8-BBD7-CCE9431645EC}">
              <a14:shadowObscured xmlns:a14="http://schemas.microsoft.com/office/drawing/2010/main"/>
            </a:ext>
          </a:extLst>
        </p:spPr>
      </p:pic>
      <p:sp>
        <p:nvSpPr>
          <p:cNvPr id="3" name="TextBox 2">
            <a:extLst>
              <a:ext uri="{FF2B5EF4-FFF2-40B4-BE49-F238E27FC236}">
                <a16:creationId xmlns:a16="http://schemas.microsoft.com/office/drawing/2014/main" id="{805F7432-3156-6D31-2044-F7CB91D5395B}"/>
              </a:ext>
            </a:extLst>
          </p:cNvPr>
          <p:cNvSpPr txBox="1"/>
          <p:nvPr/>
        </p:nvSpPr>
        <p:spPr>
          <a:xfrm>
            <a:off x="9228841" y="6022343"/>
            <a:ext cx="2469823" cy="369332"/>
          </a:xfrm>
          <a:prstGeom prst="rect">
            <a:avLst/>
          </a:prstGeom>
          <a:noFill/>
        </p:spPr>
        <p:txBody>
          <a:bodyPr wrap="square" rtlCol="0">
            <a:spAutoFit/>
          </a:bodyPr>
          <a:lstStyle/>
          <a:p>
            <a:r>
              <a:rPr lang="en-GB" dirty="0"/>
              <a:t>Source: WTO (2025). </a:t>
            </a:r>
            <a:endParaRPr lang="fr-CH" dirty="0"/>
          </a:p>
        </p:txBody>
      </p:sp>
      <p:sp>
        <p:nvSpPr>
          <p:cNvPr id="8" name="Rectangle 3">
            <a:extLst>
              <a:ext uri="{FF2B5EF4-FFF2-40B4-BE49-F238E27FC236}">
                <a16:creationId xmlns:a16="http://schemas.microsoft.com/office/drawing/2014/main" id="{6F3300B6-8DB0-3050-F2C9-D9ADCD7E3B11}"/>
              </a:ext>
            </a:extLst>
          </p:cNvPr>
          <p:cNvSpPr>
            <a:spLocks noChangeArrowheads="1"/>
          </p:cNvSpPr>
          <p:nvPr/>
        </p:nvSpPr>
        <p:spPr bwMode="auto">
          <a:xfrm>
            <a:off x="150831" y="5483357"/>
            <a:ext cx="118798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fr-FR" altLang="fr-FR" sz="1600" b="0" i="0" u="none" strike="noStrike" cap="none" normalizeH="0" baseline="0" dirty="0">
                <a:ln>
                  <a:noFill/>
                </a:ln>
                <a:solidFill>
                  <a:schemeClr val="tx1"/>
                </a:solidFill>
                <a:effectLst/>
                <a:latin typeface="Arial" panose="020B0604020202020204" pitchFamily="34" charset="0"/>
              </a:rPr>
              <a:t>Note: The trend (</a:t>
            </a:r>
            <a:r>
              <a:rPr kumimoji="0" lang="fr-FR" altLang="fr-FR" sz="1600" b="0" i="0" u="none" strike="noStrike" cap="none" normalizeH="0" baseline="0" dirty="0" err="1">
                <a:ln>
                  <a:noFill/>
                </a:ln>
                <a:solidFill>
                  <a:schemeClr val="tx1"/>
                </a:solidFill>
                <a:effectLst/>
                <a:latin typeface="Arial" panose="020B0604020202020204" pitchFamily="34" charset="0"/>
              </a:rPr>
              <a:t>shown</a:t>
            </a:r>
            <a:r>
              <a:rPr kumimoji="0" lang="fr-FR" altLang="fr-FR" sz="1600" b="0" i="0" u="none" strike="noStrike" cap="none" normalizeH="0" baseline="0" dirty="0">
                <a:ln>
                  <a:noFill/>
                </a:ln>
                <a:solidFill>
                  <a:schemeClr val="tx1"/>
                </a:solidFill>
                <a:effectLst/>
                <a:latin typeface="Arial" panose="020B0604020202020204" pitchFamily="34" charset="0"/>
              </a:rPr>
              <a:t> in </a:t>
            </a:r>
            <a:r>
              <a:rPr kumimoji="0" lang="fr-FR" altLang="fr-FR" sz="1600" b="0" i="0" u="none" strike="noStrike" cap="none" normalizeH="0" baseline="0" dirty="0" err="1">
                <a:ln>
                  <a:noFill/>
                </a:ln>
                <a:solidFill>
                  <a:schemeClr val="tx1"/>
                </a:solidFill>
                <a:effectLst/>
                <a:latin typeface="Arial" panose="020B0604020202020204" pitchFamily="34" charset="0"/>
              </a:rPr>
              <a:t>grey</a:t>
            </a:r>
            <a:r>
              <a:rPr kumimoji="0" lang="fr-FR" altLang="fr-FR" sz="1600" b="0" i="0" u="none" strike="noStrike" cap="none" normalizeH="0" baseline="0" dirty="0">
                <a:ln>
                  <a:noFill/>
                </a:ln>
                <a:solidFill>
                  <a:schemeClr val="tx1"/>
                </a:solidFill>
                <a:effectLst/>
                <a:latin typeface="Arial" panose="020B0604020202020204" pitchFamily="34" charset="0"/>
              </a:rPr>
              <a:t> </a:t>
            </a:r>
            <a:r>
              <a:rPr kumimoji="0" lang="fr-FR" altLang="fr-FR" sz="1600" b="0" i="0" u="none" strike="noStrike" cap="none" normalizeH="0" baseline="0" dirty="0" err="1">
                <a:ln>
                  <a:noFill/>
                </a:ln>
                <a:solidFill>
                  <a:schemeClr val="tx1"/>
                </a:solidFill>
                <a:effectLst/>
                <a:latin typeface="Arial" panose="020B0604020202020204" pitchFamily="34" charset="0"/>
              </a:rPr>
              <a:t>dashed</a:t>
            </a:r>
            <a:r>
              <a:rPr kumimoji="0" lang="fr-FR" altLang="fr-FR" sz="1600" b="0" i="0" u="none" strike="noStrike" cap="none" normalizeH="0" baseline="0" dirty="0">
                <a:ln>
                  <a:noFill/>
                </a:ln>
                <a:solidFill>
                  <a:schemeClr val="tx1"/>
                </a:solidFill>
                <a:effectLst/>
                <a:latin typeface="Arial" panose="020B0604020202020204" pitchFamily="34" charset="0"/>
              </a:rPr>
              <a:t> line) </a:t>
            </a:r>
            <a:r>
              <a:rPr kumimoji="0" lang="fr-FR" altLang="fr-FR" sz="1600" b="0" i="0" u="none" strike="noStrike" cap="none" normalizeH="0" baseline="0" dirty="0" err="1">
                <a:ln>
                  <a:noFill/>
                </a:ln>
                <a:solidFill>
                  <a:schemeClr val="tx1"/>
                </a:solidFill>
                <a:effectLst/>
                <a:latin typeface="Arial" panose="020B0604020202020204" pitchFamily="34" charset="0"/>
              </a:rPr>
              <a:t>is</a:t>
            </a:r>
            <a:r>
              <a:rPr kumimoji="0" lang="fr-FR" altLang="fr-FR" sz="1600" b="0" i="0" u="none" strike="noStrike" cap="none" normalizeH="0" baseline="0" dirty="0">
                <a:ln>
                  <a:noFill/>
                </a:ln>
                <a:solidFill>
                  <a:schemeClr val="tx1"/>
                </a:solidFill>
                <a:effectLst/>
                <a:latin typeface="Arial" panose="020B0604020202020204" pitchFamily="34" charset="0"/>
              </a:rPr>
              <a:t> a local </a:t>
            </a:r>
            <a:r>
              <a:rPr kumimoji="0" lang="fr-FR" altLang="fr-FR" sz="1600" b="0" i="0" u="none" strike="noStrike" cap="none" normalizeH="0" baseline="0" dirty="0" err="1">
                <a:ln>
                  <a:noFill/>
                </a:ln>
                <a:solidFill>
                  <a:schemeClr val="tx1"/>
                </a:solidFill>
                <a:effectLst/>
                <a:latin typeface="Arial" panose="020B0604020202020204" pitchFamily="34" charset="0"/>
              </a:rPr>
              <a:t>quadratic</a:t>
            </a:r>
            <a:r>
              <a:rPr kumimoji="0" lang="fr-FR" altLang="fr-FR" sz="1600" b="0" i="0" u="none" strike="noStrike" cap="none" normalizeH="0" baseline="0" dirty="0">
                <a:ln>
                  <a:noFill/>
                </a:ln>
                <a:solidFill>
                  <a:schemeClr val="tx1"/>
                </a:solidFill>
                <a:effectLst/>
                <a:latin typeface="Arial" panose="020B0604020202020204" pitchFamily="34" charset="0"/>
              </a:rPr>
              <a:t> trend </a:t>
            </a:r>
            <a:r>
              <a:rPr lang="fr-FR" altLang="fr-FR" sz="1600" dirty="0" err="1">
                <a:latin typeface="Arial" panose="020B0604020202020204" pitchFamily="34" charset="0"/>
              </a:rPr>
              <a:t>smoothed</a:t>
            </a:r>
            <a:r>
              <a:rPr lang="fr-FR" altLang="fr-FR" sz="1600" dirty="0">
                <a:latin typeface="Arial" panose="020B0604020202020204" pitchFamily="34" charset="0"/>
              </a:rPr>
              <a:t> </a:t>
            </a:r>
            <a:r>
              <a:rPr lang="fr-FR" altLang="fr-FR" sz="1600" dirty="0" err="1">
                <a:latin typeface="Arial" panose="020B0604020202020204" pitchFamily="34" charset="0"/>
              </a:rPr>
              <a:t>using</a:t>
            </a:r>
            <a:r>
              <a:rPr lang="fr-FR" altLang="fr-FR" sz="1600" dirty="0">
                <a:latin typeface="Arial" panose="020B0604020202020204" pitchFamily="34" charset="0"/>
              </a:rPr>
              <a:t> a </a:t>
            </a:r>
            <a:r>
              <a:rPr lang="fr-FR" altLang="fr-FR" sz="1600" dirty="0" err="1">
                <a:latin typeface="Arial" panose="020B0604020202020204" pitchFamily="34" charset="0"/>
              </a:rPr>
              <a:t>moving</a:t>
            </a:r>
            <a:r>
              <a:rPr lang="fr-FR" altLang="fr-FR" sz="1600" dirty="0">
                <a:latin typeface="Arial" panose="020B0604020202020204" pitchFamily="34" charset="0"/>
              </a:rPr>
              <a:t> </a:t>
            </a:r>
            <a:r>
              <a:rPr lang="fr-FR" altLang="fr-FR" sz="1600" dirty="0" err="1">
                <a:latin typeface="Arial" panose="020B0604020202020204" pitchFamily="34" charset="0"/>
              </a:rPr>
              <a:t>average</a:t>
            </a:r>
            <a:r>
              <a:rPr lang="fr-FR" altLang="fr-FR" sz="1600" dirty="0">
                <a:latin typeface="Arial" panose="020B0604020202020204" pitchFamily="34" charset="0"/>
              </a:rPr>
              <a:t> over the last </a:t>
            </a:r>
            <a:r>
              <a:rPr lang="en-CH" altLang="fr-FR" sz="1600" dirty="0">
                <a:latin typeface="Arial" panose="020B0604020202020204" pitchFamily="34" charset="0"/>
              </a:rPr>
              <a:t>3</a:t>
            </a:r>
            <a:r>
              <a:rPr lang="fr-FR" altLang="fr-FR" sz="1600" dirty="0">
                <a:latin typeface="Arial" panose="020B0604020202020204" pitchFamily="34" charset="0"/>
              </a:rPr>
              <a:t> </a:t>
            </a:r>
            <a:r>
              <a:rPr lang="fr-FR" altLang="fr-FR" sz="1600" dirty="0" err="1">
                <a:latin typeface="Arial" panose="020B0604020202020204" pitchFamily="34" charset="0"/>
              </a:rPr>
              <a:t>months</a:t>
            </a:r>
            <a:r>
              <a:rPr lang="fr-FR" altLang="fr-FR" sz="1600" dirty="0">
                <a:latin typeface="Arial" panose="020B0604020202020204" pitchFamily="34" charset="0"/>
              </a:rPr>
              <a:t>. </a:t>
            </a:r>
            <a:endParaRPr kumimoji="0" lang="fr-FR" altLang="fr-FR" sz="16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5E361F60-4F25-FBEB-FD3F-32B9B0301C29}"/>
              </a:ext>
            </a:extLst>
          </p:cNvPr>
          <p:cNvSpPr txBox="1"/>
          <p:nvPr/>
        </p:nvSpPr>
        <p:spPr>
          <a:xfrm>
            <a:off x="1264024" y="292231"/>
            <a:ext cx="9816352" cy="523220"/>
          </a:xfrm>
          <a:prstGeom prst="rect">
            <a:avLst/>
          </a:prstGeom>
          <a:noFill/>
        </p:spPr>
        <p:txBody>
          <a:bodyPr wrap="square" rtlCol="0">
            <a:spAutoFit/>
          </a:bodyPr>
          <a:lstStyle/>
          <a:p>
            <a:r>
              <a:rPr lang="fr-FR" altLang="fr-FR" sz="2800" dirty="0">
                <a:latin typeface="Arial" panose="020B0604020202020204" pitchFamily="34" charset="0"/>
              </a:rPr>
              <a:t>Trade-Policy Activity (TPA) Index (black line)</a:t>
            </a:r>
            <a:r>
              <a:rPr lang="en-CH" altLang="fr-FR" sz="2800" dirty="0">
                <a:latin typeface="Arial" panose="020B0604020202020204" pitchFamily="34" charset="0"/>
              </a:rPr>
              <a:t> and fitted trend</a:t>
            </a:r>
            <a:endParaRPr lang="fr-CH" sz="2800" dirty="0"/>
          </a:p>
        </p:txBody>
      </p:sp>
      <p:sp>
        <p:nvSpPr>
          <p:cNvPr id="10" name="TextBox 9">
            <a:extLst>
              <a:ext uri="{FF2B5EF4-FFF2-40B4-BE49-F238E27FC236}">
                <a16:creationId xmlns:a16="http://schemas.microsoft.com/office/drawing/2014/main" id="{3F334ADB-389D-0FC6-3CE9-564AD2ECFCB3}"/>
              </a:ext>
            </a:extLst>
          </p:cNvPr>
          <p:cNvSpPr txBox="1"/>
          <p:nvPr/>
        </p:nvSpPr>
        <p:spPr>
          <a:xfrm>
            <a:off x="113122" y="950351"/>
            <a:ext cx="3847948" cy="4247317"/>
          </a:xfrm>
          <a:prstGeom prst="rect">
            <a:avLst/>
          </a:prstGeom>
          <a:noFill/>
        </p:spPr>
        <p:txBody>
          <a:bodyPr wrap="square" rtlCol="0">
            <a:spAutoFit/>
          </a:bodyPr>
          <a:lstStyle/>
          <a:p>
            <a:r>
              <a:rPr lang="en-CH" dirty="0"/>
              <a:t>TPA: Aggregate of </a:t>
            </a:r>
            <a:r>
              <a:rPr lang="en-US" dirty="0"/>
              <a:t>WTO's </a:t>
            </a:r>
            <a:r>
              <a:rPr lang="en-US" dirty="0">
                <a:hlinkClick r:id="rId3"/>
              </a:rPr>
              <a:t>Trade Monitoring Database</a:t>
            </a:r>
            <a:r>
              <a:rPr lang="en-US" dirty="0"/>
              <a:t> (TMDB) and</a:t>
            </a:r>
            <a:r>
              <a:rPr lang="en-CH" dirty="0"/>
              <a:t> </a:t>
            </a:r>
            <a:r>
              <a:rPr lang="en-US" dirty="0"/>
              <a:t>information from the </a:t>
            </a:r>
            <a:r>
              <a:rPr lang="en-US" dirty="0">
                <a:hlinkClick r:id="rId4"/>
              </a:rPr>
              <a:t>Global Trade Alert </a:t>
            </a:r>
            <a:r>
              <a:rPr lang="en-US" dirty="0"/>
              <a:t>(GTA). </a:t>
            </a:r>
            <a:r>
              <a:rPr lang="en-CH" dirty="0"/>
              <a:t>T</a:t>
            </a:r>
            <a:r>
              <a:rPr lang="en-US" dirty="0" err="1"/>
              <a:t>rade</a:t>
            </a:r>
            <a:r>
              <a:rPr lang="en-US" dirty="0"/>
              <a:t> policy activity remained relatively flat for over a decade</a:t>
            </a:r>
            <a:r>
              <a:rPr lang="en-CH" dirty="0"/>
              <a:t> until 2019-2020. </a:t>
            </a:r>
          </a:p>
          <a:p>
            <a:endParaRPr lang="en-CH" dirty="0"/>
          </a:p>
          <a:p>
            <a:r>
              <a:rPr lang="en-CH" dirty="0"/>
              <a:t>Increase since 2020 </a:t>
            </a:r>
            <a:r>
              <a:rPr lang="en-US" dirty="0"/>
              <a:t>reflect</a:t>
            </a:r>
            <a:r>
              <a:rPr lang="en-CH" dirty="0"/>
              <a:t>s</a:t>
            </a:r>
            <a:r>
              <a:rPr lang="en-US" dirty="0"/>
              <a:t> heightened use of trade policy for broader objectives</a:t>
            </a:r>
            <a:r>
              <a:rPr lang="en-CH" dirty="0"/>
              <a:t>:</a:t>
            </a:r>
          </a:p>
          <a:p>
            <a:r>
              <a:rPr lang="en-US" dirty="0"/>
              <a:t>▪environmental sustainability, </a:t>
            </a:r>
            <a:endParaRPr lang="en-CH" dirty="0"/>
          </a:p>
          <a:p>
            <a:r>
              <a:rPr lang="en-US" dirty="0"/>
              <a:t>▪ industrial policy</a:t>
            </a:r>
            <a:endParaRPr lang="en-CH" dirty="0"/>
          </a:p>
          <a:p>
            <a:r>
              <a:rPr lang="en-US" dirty="0"/>
              <a:t>▪ </a:t>
            </a:r>
            <a:r>
              <a:rPr lang="en-CH" dirty="0"/>
              <a:t> S</a:t>
            </a:r>
            <a:r>
              <a:rPr lang="en-US" dirty="0" err="1"/>
              <a:t>ecurity</a:t>
            </a:r>
            <a:endParaRPr lang="en-CH" dirty="0"/>
          </a:p>
          <a:p>
            <a:r>
              <a:rPr lang="en-US" dirty="0"/>
              <a:t>▪</a:t>
            </a:r>
            <a:r>
              <a:rPr lang="en-CH" dirty="0"/>
              <a:t> Move to transactional diplomacy since Trump II</a:t>
            </a:r>
            <a:r>
              <a:rPr lang="en-US" dirty="0"/>
              <a:t>.</a:t>
            </a:r>
            <a:endParaRPr lang="fr-CH" dirty="0"/>
          </a:p>
        </p:txBody>
      </p:sp>
      <p:sp>
        <p:nvSpPr>
          <p:cNvPr id="4" name="TextBox 3">
            <a:extLst>
              <a:ext uri="{FF2B5EF4-FFF2-40B4-BE49-F238E27FC236}">
                <a16:creationId xmlns:a16="http://schemas.microsoft.com/office/drawing/2014/main" id="{44BCEE24-DE80-29DF-E3D8-B24C79F20ADF}"/>
              </a:ext>
            </a:extLst>
          </p:cNvPr>
          <p:cNvSpPr txBox="1"/>
          <p:nvPr/>
        </p:nvSpPr>
        <p:spPr>
          <a:xfrm>
            <a:off x="358587" y="6068945"/>
            <a:ext cx="8870253" cy="615553"/>
          </a:xfrm>
          <a:prstGeom prst="rect">
            <a:avLst/>
          </a:prstGeom>
          <a:noFill/>
        </p:spPr>
        <p:txBody>
          <a:bodyPr wrap="square" rtlCol="0">
            <a:spAutoFit/>
          </a:bodyPr>
          <a:lstStyle/>
          <a:p>
            <a:r>
              <a:rPr lang="en-CH" sz="1600" dirty="0"/>
              <a:t>..and Short Vimeo on effects of uncertainty, the “new” tariff  </a:t>
            </a:r>
            <a:r>
              <a:rPr lang="fr-CH" sz="1600" dirty="0">
                <a:hlinkClick r:id="rId5"/>
              </a:rPr>
              <a:t>https://vimeo.com/1113578141</a:t>
            </a:r>
            <a:endParaRPr lang="en-CH" sz="1600" dirty="0"/>
          </a:p>
          <a:p>
            <a:endParaRPr lang="fr-CH" dirty="0"/>
          </a:p>
        </p:txBody>
      </p:sp>
    </p:spTree>
    <p:extLst>
      <p:ext uri="{BB962C8B-B14F-4D97-AF65-F5344CB8AC3E}">
        <p14:creationId xmlns:p14="http://schemas.microsoft.com/office/powerpoint/2010/main" val="1087897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Increase or decrease development aid? Evolution of opinions in France, Germany, the United Kingdom and the United States — Mozilla Firefox">
            <a:extLst>
              <a:ext uri="{FF2B5EF4-FFF2-40B4-BE49-F238E27FC236}">
                <a16:creationId xmlns:a16="http://schemas.microsoft.com/office/drawing/2014/main" id="{FA39B18E-9BFA-D6DC-115B-64959DBD6F3D}"/>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a:xfrm>
            <a:off x="5836023" y="153707"/>
            <a:ext cx="5322776" cy="6021391"/>
          </a:xfrm>
        </p:spPr>
      </p:pic>
      <p:sp>
        <p:nvSpPr>
          <p:cNvPr id="2" name="TextBox 1">
            <a:extLst>
              <a:ext uri="{FF2B5EF4-FFF2-40B4-BE49-F238E27FC236}">
                <a16:creationId xmlns:a16="http://schemas.microsoft.com/office/drawing/2014/main" id="{A77E4E9B-F642-4BBC-E3A1-E731639E7066}"/>
              </a:ext>
            </a:extLst>
          </p:cNvPr>
          <p:cNvSpPr txBox="1"/>
          <p:nvPr/>
        </p:nvSpPr>
        <p:spPr>
          <a:xfrm>
            <a:off x="1900517" y="6427694"/>
            <a:ext cx="10094259" cy="307777"/>
          </a:xfrm>
          <a:prstGeom prst="rect">
            <a:avLst/>
          </a:prstGeom>
          <a:noFill/>
        </p:spPr>
        <p:txBody>
          <a:bodyPr wrap="square" rtlCol="0">
            <a:spAutoFit/>
          </a:bodyPr>
          <a:lstStyle/>
          <a:p>
            <a:pPr algn="r"/>
            <a:r>
              <a:rPr lang="fr-CH" sz="1400" dirty="0"/>
              <a:t>S</a:t>
            </a:r>
            <a:r>
              <a:rPr lang="en-CH" sz="1400" dirty="0" err="1"/>
              <a:t>ource</a:t>
            </a:r>
            <a:r>
              <a:rPr lang="en-CH" sz="1400" dirty="0"/>
              <a:t>:</a:t>
            </a:r>
            <a:r>
              <a:rPr lang="fr-CH" sz="1400" dirty="0"/>
              <a:t>https://blogs.lse.ac.uk/europpblog/2025/10/03/is-there-still-public-support-for-foreign-aid/?utm_source=chatgpt.com</a:t>
            </a:r>
          </a:p>
        </p:txBody>
      </p:sp>
      <p:sp>
        <p:nvSpPr>
          <p:cNvPr id="3" name="TextBox 2">
            <a:extLst>
              <a:ext uri="{FF2B5EF4-FFF2-40B4-BE49-F238E27FC236}">
                <a16:creationId xmlns:a16="http://schemas.microsoft.com/office/drawing/2014/main" id="{451A1630-41A9-0DFC-8451-82AACF33AAB6}"/>
              </a:ext>
            </a:extLst>
          </p:cNvPr>
          <p:cNvSpPr txBox="1"/>
          <p:nvPr/>
        </p:nvSpPr>
        <p:spPr>
          <a:xfrm>
            <a:off x="842682" y="1801908"/>
            <a:ext cx="4320989" cy="1477328"/>
          </a:xfrm>
          <a:prstGeom prst="rect">
            <a:avLst/>
          </a:prstGeom>
          <a:noFill/>
        </p:spPr>
        <p:txBody>
          <a:bodyPr wrap="square" rtlCol="0">
            <a:spAutoFit/>
          </a:bodyPr>
          <a:lstStyle/>
          <a:p>
            <a:r>
              <a:rPr lang="en-CH" dirty="0" err="1"/>
              <a:t>Déclin</a:t>
            </a:r>
            <a:r>
              <a:rPr lang="en-CH" dirty="0"/>
              <a:t> de </a:t>
            </a:r>
            <a:r>
              <a:rPr lang="en-CH" dirty="0" err="1"/>
              <a:t>soutien</a:t>
            </a:r>
            <a:r>
              <a:rPr lang="en-CH" dirty="0"/>
              <a:t> </a:t>
            </a:r>
            <a:r>
              <a:rPr lang="en-CH" dirty="0" err="1"/>
              <a:t>envers</a:t>
            </a:r>
            <a:r>
              <a:rPr lang="en-CH" dirty="0"/>
              <a:t> </a:t>
            </a:r>
            <a:r>
              <a:rPr lang="en-CH" dirty="0" err="1"/>
              <a:t>l’aide</a:t>
            </a:r>
            <a:r>
              <a:rPr lang="en-CH" dirty="0"/>
              <a:t> entre 2021 et Juin 2025</a:t>
            </a:r>
          </a:p>
          <a:p>
            <a:r>
              <a:rPr lang="en-CH" dirty="0"/>
              <a:t>............</a:t>
            </a:r>
            <a:r>
              <a:rPr lang="en-CH" dirty="0" err="1"/>
              <a:t>sauf</a:t>
            </a:r>
            <a:r>
              <a:rPr lang="en-CH" dirty="0"/>
              <a:t> aux EU suite à la “fermeture” de </a:t>
            </a:r>
            <a:r>
              <a:rPr lang="en-CH" dirty="0" err="1"/>
              <a:t>l’USAID</a:t>
            </a:r>
            <a:r>
              <a:rPr lang="en-CH" dirty="0"/>
              <a:t> </a:t>
            </a:r>
            <a:r>
              <a:rPr lang="en-CH" dirty="0" err="1"/>
              <a:t>ce</a:t>
            </a:r>
            <a:r>
              <a:rPr lang="en-CH" dirty="0"/>
              <a:t> printemps</a:t>
            </a:r>
          </a:p>
          <a:p>
            <a:r>
              <a:rPr lang="en-CH" dirty="0"/>
              <a:t>Source: </a:t>
            </a:r>
            <a:r>
              <a:rPr lang="en-CH" dirty="0" err="1"/>
              <a:t>Yougov</a:t>
            </a:r>
            <a:r>
              <a:rPr lang="en-CH" dirty="0"/>
              <a:t> via </a:t>
            </a:r>
            <a:r>
              <a:rPr lang="en-CH" dirty="0">
                <a:hlinkClick r:id="rId3"/>
              </a:rPr>
              <a:t>LSE </a:t>
            </a:r>
            <a:endParaRPr lang="fr-CH" dirty="0"/>
          </a:p>
        </p:txBody>
      </p:sp>
      <p:sp>
        <p:nvSpPr>
          <p:cNvPr id="4" name="TextBox 3">
            <a:extLst>
              <a:ext uri="{FF2B5EF4-FFF2-40B4-BE49-F238E27FC236}">
                <a16:creationId xmlns:a16="http://schemas.microsoft.com/office/drawing/2014/main" id="{C2E185F7-9BA3-6D12-66E4-EAE64DA28BC8}"/>
              </a:ext>
            </a:extLst>
          </p:cNvPr>
          <p:cNvSpPr txBox="1"/>
          <p:nvPr/>
        </p:nvSpPr>
        <p:spPr>
          <a:xfrm>
            <a:off x="564776" y="3854826"/>
            <a:ext cx="4760259" cy="1477328"/>
          </a:xfrm>
          <a:prstGeom prst="rect">
            <a:avLst/>
          </a:prstGeom>
          <a:noFill/>
        </p:spPr>
        <p:txBody>
          <a:bodyPr wrap="square" rtlCol="0">
            <a:spAutoFit/>
          </a:bodyPr>
          <a:lstStyle/>
          <a:p>
            <a:r>
              <a:rPr lang="en-CH" dirty="0"/>
              <a:t>... </a:t>
            </a:r>
            <a:r>
              <a:rPr lang="fr-CH" dirty="0"/>
              <a:t>A</a:t>
            </a:r>
            <a:r>
              <a:rPr lang="en-CH" dirty="0" err="1"/>
              <a:t>nd</a:t>
            </a:r>
            <a:r>
              <a:rPr lang="en-CH" dirty="0"/>
              <a:t> in US </a:t>
            </a:r>
            <a:r>
              <a:rPr lang="en-US" dirty="0"/>
              <a:t>findings underscore the relevance of political trust </a:t>
            </a:r>
            <a:r>
              <a:rPr lang="en-CH" dirty="0"/>
              <a:t>as </a:t>
            </a:r>
            <a:r>
              <a:rPr lang="en-US" dirty="0"/>
              <a:t>drivers of U.S. public opinion toward foreign aid</a:t>
            </a:r>
            <a:r>
              <a:rPr lang="en-CH" dirty="0"/>
              <a:t>. Low trust in government significantly associated with less</a:t>
            </a:r>
            <a:r>
              <a:rPr lang="en-US" dirty="0"/>
              <a:t> </a:t>
            </a:r>
            <a:r>
              <a:rPr lang="en-CH" dirty="0"/>
              <a:t>support for foreign aid. (</a:t>
            </a:r>
            <a:r>
              <a:rPr lang="en-CH" dirty="0">
                <a:hlinkClick r:id="rId4"/>
              </a:rPr>
              <a:t>here</a:t>
            </a:r>
            <a:r>
              <a:rPr lang="en-CH" dirty="0"/>
              <a:t>) </a:t>
            </a:r>
            <a:r>
              <a:rPr lang="en-US" dirty="0"/>
              <a:t>.</a:t>
            </a:r>
            <a:endParaRPr lang="fr-CH" dirty="0"/>
          </a:p>
        </p:txBody>
      </p:sp>
      <p:sp>
        <p:nvSpPr>
          <p:cNvPr id="5" name="TextBox 4">
            <a:extLst>
              <a:ext uri="{FF2B5EF4-FFF2-40B4-BE49-F238E27FC236}">
                <a16:creationId xmlns:a16="http://schemas.microsoft.com/office/drawing/2014/main" id="{148630DB-002E-28D4-6C7A-40368304DE04}"/>
              </a:ext>
            </a:extLst>
          </p:cNvPr>
          <p:cNvSpPr txBox="1"/>
          <p:nvPr/>
        </p:nvSpPr>
        <p:spPr>
          <a:xfrm>
            <a:off x="851647" y="519953"/>
            <a:ext cx="4303059" cy="830997"/>
          </a:xfrm>
          <a:prstGeom prst="rect">
            <a:avLst/>
          </a:prstGeom>
          <a:noFill/>
        </p:spPr>
        <p:txBody>
          <a:bodyPr wrap="square" rtlCol="0">
            <a:spAutoFit/>
          </a:bodyPr>
          <a:lstStyle/>
          <a:p>
            <a:pPr algn="ctr"/>
            <a:r>
              <a:rPr lang="en-CH" sz="2400" dirty="0" err="1"/>
              <a:t>Baisse</a:t>
            </a:r>
            <a:r>
              <a:rPr lang="en-CH" sz="2400" dirty="0"/>
              <a:t> de </a:t>
            </a:r>
            <a:r>
              <a:rPr lang="en-CH" sz="2400" dirty="0" err="1"/>
              <a:t>soutien</a:t>
            </a:r>
            <a:r>
              <a:rPr lang="en-CH" sz="2400" dirty="0"/>
              <a:t> pour </a:t>
            </a:r>
            <a:r>
              <a:rPr lang="en-CH" sz="2400" dirty="0" err="1"/>
              <a:t>l’APD</a:t>
            </a:r>
            <a:r>
              <a:rPr lang="en-CH" sz="2400" dirty="0"/>
              <a:t> </a:t>
            </a:r>
            <a:r>
              <a:rPr lang="en-CH" sz="2400" dirty="0" err="1"/>
              <a:t>ces</a:t>
            </a:r>
            <a:r>
              <a:rPr lang="en-CH" sz="2400" dirty="0"/>
              <a:t> </a:t>
            </a:r>
            <a:r>
              <a:rPr lang="en-CH" sz="2400" dirty="0" err="1"/>
              <a:t>derniers</a:t>
            </a:r>
            <a:r>
              <a:rPr lang="en-CH" sz="2400" dirty="0"/>
              <a:t> </a:t>
            </a:r>
            <a:r>
              <a:rPr lang="en-CH" sz="2400" dirty="0" err="1"/>
              <a:t>mois</a:t>
            </a:r>
            <a:endParaRPr lang="fr-CH" sz="2400" dirty="0"/>
          </a:p>
        </p:txBody>
      </p:sp>
    </p:spTree>
    <p:extLst>
      <p:ext uri="{BB962C8B-B14F-4D97-AF65-F5344CB8AC3E}">
        <p14:creationId xmlns:p14="http://schemas.microsoft.com/office/powerpoint/2010/main" val="954877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8395E-29D5-48E9-455C-95810C7B7C68}"/>
              </a:ext>
            </a:extLst>
          </p:cNvPr>
          <p:cNvSpPr>
            <a:spLocks noGrp="1"/>
          </p:cNvSpPr>
          <p:nvPr>
            <p:ph type="title"/>
          </p:nvPr>
        </p:nvSpPr>
        <p:spPr>
          <a:xfrm>
            <a:off x="839788" y="246888"/>
            <a:ext cx="9620948" cy="521208"/>
          </a:xfrm>
        </p:spPr>
        <p:txBody>
          <a:bodyPr>
            <a:normAutofit fontScale="90000"/>
          </a:bodyPr>
          <a:lstStyle/>
          <a:p>
            <a:pPr algn="ctr"/>
            <a:br>
              <a:rPr lang="en-CH" dirty="0"/>
            </a:br>
            <a:r>
              <a:rPr lang="en-CH" dirty="0"/>
              <a:t>W</a:t>
            </a:r>
            <a:r>
              <a:rPr lang="en-US" dirty="0"/>
              <a:t>EF_Global_Risks_Report_2025</a:t>
            </a:r>
            <a:r>
              <a:rPr lang="en-CH" dirty="0"/>
              <a:t> </a:t>
            </a:r>
            <a:r>
              <a:rPr lang="en-US" dirty="0"/>
              <a:t>.</a:t>
            </a:r>
            <a:endParaRPr lang="fr-CH" dirty="0"/>
          </a:p>
        </p:txBody>
      </p:sp>
      <p:pic>
        <p:nvPicPr>
          <p:cNvPr id="6" name="Picture Placeholder 5" descr="WEF_Global_Risks_Report_2025.pdf - Adobe Acrobat Reader (64-bit)">
            <a:extLst>
              <a:ext uri="{FF2B5EF4-FFF2-40B4-BE49-F238E27FC236}">
                <a16:creationId xmlns:a16="http://schemas.microsoft.com/office/drawing/2014/main" id="{655A2C4D-779E-2CCB-9EBF-23A5857DA25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a:stretch>
            <a:fillRect/>
          </a:stretch>
        </p:blipFill>
        <p:spPr>
          <a:xfrm>
            <a:off x="1102659" y="987425"/>
            <a:ext cx="9197787" cy="5006007"/>
          </a:xfrm>
        </p:spPr>
      </p:pic>
      <p:sp>
        <p:nvSpPr>
          <p:cNvPr id="4" name="Text Placeholder 3">
            <a:extLst>
              <a:ext uri="{FF2B5EF4-FFF2-40B4-BE49-F238E27FC236}">
                <a16:creationId xmlns:a16="http://schemas.microsoft.com/office/drawing/2014/main" id="{7F84CF09-E65F-E309-4365-3D5F3142D775}"/>
              </a:ext>
            </a:extLst>
          </p:cNvPr>
          <p:cNvSpPr>
            <a:spLocks noGrp="1"/>
          </p:cNvSpPr>
          <p:nvPr>
            <p:ph type="body" sz="half" idx="2"/>
          </p:nvPr>
        </p:nvSpPr>
        <p:spPr>
          <a:xfrm>
            <a:off x="839788" y="6117336"/>
            <a:ext cx="11184572" cy="621792"/>
          </a:xfrm>
        </p:spPr>
        <p:txBody>
          <a:bodyPr>
            <a:normAutofit lnSpcReduction="10000"/>
          </a:bodyPr>
          <a:lstStyle/>
          <a:p>
            <a:r>
              <a:rPr lang="en-CH" dirty="0"/>
              <a:t> </a:t>
            </a:r>
            <a:r>
              <a:rPr lang="en-CH" sz="2100" dirty="0"/>
              <a:t>903 responses. Participants  asked to classify 34 risks over 2,5, 10 year horizons. Russia absent from list of Partner institutes. All indices are averages. So take next slide with grain of salt, but ....</a:t>
            </a:r>
            <a:endParaRPr lang="fr-CH" sz="2100" dirty="0"/>
          </a:p>
        </p:txBody>
      </p:sp>
    </p:spTree>
    <p:extLst>
      <p:ext uri="{BB962C8B-B14F-4D97-AF65-F5344CB8AC3E}">
        <p14:creationId xmlns:p14="http://schemas.microsoft.com/office/powerpoint/2010/main" val="13640685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2399</TotalTime>
  <Words>1368</Words>
  <Application>Microsoft Office PowerPoint</Application>
  <PresentationFormat>Widescreen</PresentationFormat>
  <Paragraphs>69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Courier New</vt:lpstr>
      <vt:lpstr>Wingdings</vt:lpstr>
      <vt:lpstr>Office Theme</vt:lpstr>
      <vt:lpstr>  </vt:lpstr>
      <vt:lpstr> Aide: 50 ans de vignettes (mon expérience dans les organisations bilatérales et multilatérales) </vt:lpstr>
      <vt:lpstr>Vignettes-USAID (1972-75), WB (1980-94),...</vt:lpstr>
      <vt:lpstr>Perceptions recueillies par sondage</vt:lpstr>
      <vt:lpstr>PowerPoint Presentation</vt:lpstr>
      <vt:lpstr>PowerPoint Presentation</vt:lpstr>
      <vt:lpstr>PowerPoint Presentation</vt:lpstr>
      <vt:lpstr>PowerPoint Presentation</vt:lpstr>
      <vt:lpstr> WEF_Global_Risks_Report_2025 .</vt:lpstr>
      <vt:lpstr>PowerPoint Presentation</vt:lpstr>
      <vt:lpstr>APD, préférences tarifaires et nouveaux partenariats économiques?</vt:lpstr>
      <vt:lpstr>Extrait du National Security Strategy des EU </vt:lpstr>
      <vt:lpstr>Aide Publique au Développement (APD)</vt:lpstr>
      <vt:lpstr>Vers de “nouveaux” partenariats économiques?</vt:lpstr>
    </vt:vector>
  </TitlesOfParts>
  <Company>Université de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Jaime De Melo</dc:creator>
  <cp:lastModifiedBy>Jaime De Melo</cp:lastModifiedBy>
  <cp:revision>20</cp:revision>
  <dcterms:created xsi:type="dcterms:W3CDTF">2025-11-20T16:39:05Z</dcterms:created>
  <dcterms:modified xsi:type="dcterms:W3CDTF">2025-12-15T10:56:37Z</dcterms:modified>
</cp:coreProperties>
</file>