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81" r:id="rId4"/>
    <p:sldId id="273" r:id="rId5"/>
    <p:sldId id="274" r:id="rId6"/>
    <p:sldId id="275" r:id="rId7"/>
    <p:sldId id="276" r:id="rId8"/>
    <p:sldId id="277" r:id="rId9"/>
    <p:sldId id="278" r:id="rId10"/>
    <p:sldId id="279" r:id="rId11"/>
    <p:sldId id="280" r:id="rId12"/>
    <p:sldId id="257" r:id="rId13"/>
    <p:sldId id="258" r:id="rId14"/>
    <p:sldId id="259" r:id="rId15"/>
    <p:sldId id="260" r:id="rId16"/>
    <p:sldId id="261" r:id="rId17"/>
    <p:sldId id="271" r:id="rId1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3C18"/>
    <a:srgbClr val="6F6F6F"/>
    <a:srgbClr val="9B9B9B"/>
    <a:srgbClr val="009900"/>
    <a:srgbClr val="CC0099"/>
    <a:srgbClr val="000000"/>
    <a:srgbClr val="CC6600"/>
    <a:srgbClr val="33CC33"/>
    <a:srgbClr val="008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333" autoAdjust="0"/>
  </p:normalViewPr>
  <p:slideViewPr>
    <p:cSldViewPr>
      <p:cViewPr>
        <p:scale>
          <a:sx n="77" d="100"/>
          <a:sy n="77" d="100"/>
        </p:scale>
        <p:origin x="-1128" y="-2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wo-SN"/>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3F92E54-4204-436E-844E-48DB7C821DED}" type="datetimeFigureOut">
              <a:rPr lang="wo-SN"/>
              <a:pPr>
                <a:defRPr/>
              </a:pPr>
              <a:t>28/01/2014</a:t>
            </a:fld>
            <a:endParaRPr lang="wo-SN"/>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wo-SN"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wo-SN" noProof="0" smtClean="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wo-SN"/>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075B1AF-278B-4D56-9D95-1727D5625DA5}" type="slidenum">
              <a:rPr lang="wo-SN"/>
              <a:pPr>
                <a:defRPr/>
              </a:pPr>
              <a:t>‹N°›</a:t>
            </a:fld>
            <a:endParaRPr lang="wo-SN"/>
          </a:p>
        </p:txBody>
      </p:sp>
    </p:spTree>
    <p:extLst>
      <p:ext uri="{BB962C8B-B14F-4D97-AF65-F5344CB8AC3E}">
        <p14:creationId xmlns:p14="http://schemas.microsoft.com/office/powerpoint/2010/main" val="14994756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lvl1pPr>
              <a:defRPr/>
            </a:lvl1pPr>
          </a:lstStyle>
          <a:p>
            <a:pPr>
              <a:defRPr/>
            </a:pPr>
            <a:fld id="{1CF8CD43-235D-448B-8C1B-7D3B97CBF085}" type="datetime1">
              <a:rPr lang="fr-FR" smtClean="0"/>
              <a:pPr>
                <a:defRPr/>
              </a:pPr>
              <a:t>28/01/2014</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EA36BE8-75C9-44CD-A73A-C413A4DDFED8}"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E4A30172-644A-48D2-9077-82F2C79B7772}" type="datetime1">
              <a:rPr lang="fr-FR" smtClean="0"/>
              <a:pPr>
                <a:defRPr/>
              </a:pPr>
              <a:t>28/01/2014</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70D01AD-7CB4-4414-AA4B-148E5258A9BB}"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D06CD155-C46D-49F1-8BDC-1FD75FF44615}" type="datetime1">
              <a:rPr lang="fr-FR" smtClean="0"/>
              <a:pPr>
                <a:defRPr/>
              </a:pPr>
              <a:t>28/01/2014</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B5BA2042-8A2E-4E33-A7DD-6D94AF5450E8}"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F2911C2D-720D-4B62-B966-1B0E0320B090}" type="datetime1">
              <a:rPr lang="fr-FR" smtClean="0"/>
              <a:pPr>
                <a:defRPr/>
              </a:pPr>
              <a:t>28/01/2014</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BA5D0043-803F-48D0-BC05-506AAF2DAA65}"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0C4D833-F325-4071-9577-9236E0C4AD37}" type="datetime1">
              <a:rPr lang="fr-FR" smtClean="0"/>
              <a:pPr>
                <a:defRPr/>
              </a:pPr>
              <a:t>28/01/2014</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81026B8E-0B95-4B2E-B7ED-9B8AAA58D8D6}"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3"/>
          <p:cNvSpPr>
            <a:spLocks noGrp="1"/>
          </p:cNvSpPr>
          <p:nvPr>
            <p:ph type="dt" sz="half" idx="10"/>
          </p:nvPr>
        </p:nvSpPr>
        <p:spPr/>
        <p:txBody>
          <a:bodyPr/>
          <a:lstStyle>
            <a:lvl1pPr>
              <a:defRPr/>
            </a:lvl1pPr>
          </a:lstStyle>
          <a:p>
            <a:pPr>
              <a:defRPr/>
            </a:pPr>
            <a:fld id="{7A83149D-165E-43B2-97D0-2E3FACF9BCC1}" type="datetime1">
              <a:rPr lang="fr-FR" smtClean="0"/>
              <a:pPr>
                <a:defRPr/>
              </a:pPr>
              <a:t>28/01/2014</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256EF4A0-38AF-4FFE-AC46-D33F502E5FFD}"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3"/>
          <p:cNvSpPr>
            <a:spLocks noGrp="1"/>
          </p:cNvSpPr>
          <p:nvPr>
            <p:ph type="dt" sz="half" idx="10"/>
          </p:nvPr>
        </p:nvSpPr>
        <p:spPr/>
        <p:txBody>
          <a:bodyPr/>
          <a:lstStyle>
            <a:lvl1pPr>
              <a:defRPr/>
            </a:lvl1pPr>
          </a:lstStyle>
          <a:p>
            <a:pPr>
              <a:defRPr/>
            </a:pPr>
            <a:fld id="{64DFDB0D-AF8E-434A-9F48-35EB2881D9F1}" type="datetime1">
              <a:rPr lang="fr-FR" smtClean="0"/>
              <a:pPr>
                <a:defRPr/>
              </a:pPr>
              <a:t>28/01/2014</a:t>
            </a:fld>
            <a:endParaRPr lang="fr-BE"/>
          </a:p>
        </p:txBody>
      </p:sp>
      <p:sp>
        <p:nvSpPr>
          <p:cNvPr id="8" name="Espace réservé du pied de page 4"/>
          <p:cNvSpPr>
            <a:spLocks noGrp="1"/>
          </p:cNvSpPr>
          <p:nvPr>
            <p:ph type="ftr" sz="quarter" idx="11"/>
          </p:nvPr>
        </p:nvSpPr>
        <p:spPr/>
        <p:txBody>
          <a:bodyPr/>
          <a:lstStyle>
            <a:lvl1pPr>
              <a:defRPr/>
            </a:lvl1pPr>
          </a:lstStyle>
          <a:p>
            <a:pPr>
              <a:defRPr/>
            </a:pPr>
            <a:endParaRPr lang="fr-BE"/>
          </a:p>
        </p:txBody>
      </p:sp>
      <p:sp>
        <p:nvSpPr>
          <p:cNvPr id="9" name="Espace réservé du numéro de diapositive 5"/>
          <p:cNvSpPr>
            <a:spLocks noGrp="1"/>
          </p:cNvSpPr>
          <p:nvPr>
            <p:ph type="sldNum" sz="quarter" idx="12"/>
          </p:nvPr>
        </p:nvSpPr>
        <p:spPr/>
        <p:txBody>
          <a:bodyPr/>
          <a:lstStyle>
            <a:lvl1pPr>
              <a:defRPr/>
            </a:lvl1pPr>
          </a:lstStyle>
          <a:p>
            <a:pPr>
              <a:defRPr/>
            </a:pPr>
            <a:fld id="{6F936B46-D420-4FAE-A6DB-9AA8D0650BF9}"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3"/>
          <p:cNvSpPr>
            <a:spLocks noGrp="1"/>
          </p:cNvSpPr>
          <p:nvPr>
            <p:ph type="dt" sz="half" idx="10"/>
          </p:nvPr>
        </p:nvSpPr>
        <p:spPr/>
        <p:txBody>
          <a:bodyPr/>
          <a:lstStyle>
            <a:lvl1pPr>
              <a:defRPr/>
            </a:lvl1pPr>
          </a:lstStyle>
          <a:p>
            <a:pPr>
              <a:defRPr/>
            </a:pPr>
            <a:fld id="{8906C6A8-74AE-4446-A1A0-D7F7CD4688C1}" type="datetime1">
              <a:rPr lang="fr-FR" smtClean="0"/>
              <a:pPr>
                <a:defRPr/>
              </a:pPr>
              <a:t>28/01/2014</a:t>
            </a:fld>
            <a:endParaRPr lang="fr-BE"/>
          </a:p>
        </p:txBody>
      </p:sp>
      <p:sp>
        <p:nvSpPr>
          <p:cNvPr id="4" name="Espace réservé du pied de page 4"/>
          <p:cNvSpPr>
            <a:spLocks noGrp="1"/>
          </p:cNvSpPr>
          <p:nvPr>
            <p:ph type="ftr" sz="quarter" idx="11"/>
          </p:nvPr>
        </p:nvSpPr>
        <p:spPr/>
        <p:txBody>
          <a:bodyPr/>
          <a:lstStyle>
            <a:lvl1pPr>
              <a:defRPr/>
            </a:lvl1pPr>
          </a:lstStyle>
          <a:p>
            <a:pPr>
              <a:defRPr/>
            </a:pPr>
            <a:endParaRPr lang="fr-BE"/>
          </a:p>
        </p:txBody>
      </p:sp>
      <p:sp>
        <p:nvSpPr>
          <p:cNvPr id="5" name="Espace réservé du numéro de diapositive 5"/>
          <p:cNvSpPr>
            <a:spLocks noGrp="1"/>
          </p:cNvSpPr>
          <p:nvPr>
            <p:ph type="sldNum" sz="quarter" idx="12"/>
          </p:nvPr>
        </p:nvSpPr>
        <p:spPr/>
        <p:txBody>
          <a:bodyPr/>
          <a:lstStyle>
            <a:lvl1pPr>
              <a:defRPr/>
            </a:lvl1pPr>
          </a:lstStyle>
          <a:p>
            <a:pPr>
              <a:defRPr/>
            </a:pPr>
            <a:fld id="{061392CA-19F0-4E63-9E0B-B36C942A17FC}"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AB77C632-4452-4320-852E-4ABBC594D3A0}" type="datetime1">
              <a:rPr lang="fr-FR" smtClean="0"/>
              <a:pPr>
                <a:defRPr/>
              </a:pPr>
              <a:t>28/01/2014</a:t>
            </a:fld>
            <a:endParaRPr lang="fr-BE"/>
          </a:p>
        </p:txBody>
      </p:sp>
      <p:sp>
        <p:nvSpPr>
          <p:cNvPr id="3" name="Espace réservé du pied de page 4"/>
          <p:cNvSpPr>
            <a:spLocks noGrp="1"/>
          </p:cNvSpPr>
          <p:nvPr>
            <p:ph type="ftr" sz="quarter" idx="11"/>
          </p:nvPr>
        </p:nvSpPr>
        <p:spPr/>
        <p:txBody>
          <a:bodyPr/>
          <a:lstStyle>
            <a:lvl1pPr>
              <a:defRPr/>
            </a:lvl1pPr>
          </a:lstStyle>
          <a:p>
            <a:pPr>
              <a:defRPr/>
            </a:pPr>
            <a:endParaRPr lang="fr-BE"/>
          </a:p>
        </p:txBody>
      </p:sp>
      <p:sp>
        <p:nvSpPr>
          <p:cNvPr id="4" name="Espace réservé du numéro de diapositive 5"/>
          <p:cNvSpPr>
            <a:spLocks noGrp="1"/>
          </p:cNvSpPr>
          <p:nvPr>
            <p:ph type="sldNum" sz="quarter" idx="12"/>
          </p:nvPr>
        </p:nvSpPr>
        <p:spPr/>
        <p:txBody>
          <a:bodyPr/>
          <a:lstStyle>
            <a:lvl1pPr>
              <a:defRPr/>
            </a:lvl1pPr>
          </a:lstStyle>
          <a:p>
            <a:pPr>
              <a:defRPr/>
            </a:pPr>
            <a:fld id="{F8FB2D72-80EF-47C8-B43F-68F4C31AD35A}"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56B9FEB-CAC4-4560-AA55-6C4CDFE542AA}" type="datetime1">
              <a:rPr lang="fr-FR" smtClean="0"/>
              <a:pPr>
                <a:defRPr/>
              </a:pPr>
              <a:t>28/01/2014</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D64B5646-F515-466D-9605-7AC4F24E9D87}" type="slidenum">
              <a:rPr lang="fr-BE"/>
              <a:pPr>
                <a:defRPr/>
              </a:pPr>
              <a:t>‹N°›</a:t>
            </a:fld>
            <a:endParaRPr lang="fr-BE"/>
          </a:p>
        </p:txBody>
      </p:sp>
    </p:spTree>
  </p:cSld>
  <p:clrMapOvr>
    <a:masterClrMapping/>
  </p:clrMapOvr>
  <p:transition>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C1DCA53-47F2-4C5A-8EDF-36847C8047C1}" type="datetime1">
              <a:rPr lang="fr-FR" smtClean="0"/>
              <a:pPr>
                <a:defRPr/>
              </a:pPr>
              <a:t>28/01/2014</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E7E9DB16-6980-429B-94E9-E97022D65D69}" type="slidenum">
              <a:rPr lang="fr-BE"/>
              <a:pPr>
                <a:defRPr/>
              </a:pPr>
              <a:t>‹N°›</a:t>
            </a:fld>
            <a:endParaRPr lang="fr-BE"/>
          </a:p>
        </p:txBody>
      </p:sp>
    </p:spTree>
  </p:cSld>
  <p:clrMapOvr>
    <a:masterClrMapping/>
  </p:clrMapOvr>
  <p:transition>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2F4D48A-530D-4975-975E-016E13059F8C}" type="datetime1">
              <a:rPr lang="fr-FR" smtClean="0"/>
              <a:pPr>
                <a:defRPr/>
              </a:pPr>
              <a:t>28/01/2014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98AC72F-D3EB-47AA-BC5B-4A5A3970C281}" type="slidenum">
              <a:rPr lang="fr-BE"/>
              <a:pPr>
                <a:defRPr/>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ndAc>
      <p:stSnd>
        <p:snd r:embed="rId13" name="camera.wav"/>
      </p:stSnd>
    </p:sndAc>
  </p:transition>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2.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oussa.mbaye@endatiersmonde.org" TargetMode="External"/><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hyperlink" Target="http://www.endatiersmonde.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6219" cy="5760640"/>
          </a:xfrm>
          <a:ln/>
        </p:spPr>
        <p:style>
          <a:lnRef idx="1">
            <a:schemeClr val="accent3"/>
          </a:lnRef>
          <a:fillRef idx="2">
            <a:schemeClr val="accent3"/>
          </a:fillRef>
          <a:effectRef idx="1">
            <a:schemeClr val="accent3"/>
          </a:effectRef>
          <a:fontRef idx="minor">
            <a:schemeClr val="dk1"/>
          </a:fontRef>
        </p:style>
        <p:txBody>
          <a:bodyPr/>
          <a:lstStyle/>
          <a:p>
            <a:pPr>
              <a:spcBef>
                <a:spcPts val="0"/>
              </a:spcBef>
              <a:spcAft>
                <a:spcPts val="0"/>
              </a:spcAft>
              <a:tabLst>
                <a:tab pos="2238375" algn="l"/>
              </a:tabLst>
            </a:pP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sz="3300" b="1" dirty="0" smtClean="0"/>
              <a:t/>
            </a:r>
            <a:br>
              <a:rPr lang="fr-FR" sz="3300" b="1" dirty="0" smtClean="0"/>
            </a:br>
            <a:r>
              <a:rPr lang="fr-FR" sz="3300" b="1" dirty="0" smtClean="0"/>
              <a:t/>
            </a:r>
            <a:br>
              <a:rPr lang="fr-FR" sz="3300" b="1" dirty="0" smtClean="0"/>
            </a:br>
            <a:r>
              <a:rPr lang="fr-FR" sz="3300" b="1" dirty="0" smtClean="0"/>
              <a:t/>
            </a:r>
            <a:br>
              <a:rPr lang="fr-FR" sz="3300" b="1" dirty="0" smtClean="0"/>
            </a:br>
            <a:r>
              <a:rPr lang="fr-FR" sz="3300" b="1" dirty="0" smtClean="0"/>
              <a:t/>
            </a:r>
            <a:br>
              <a:rPr lang="fr-FR" sz="3300" b="1" dirty="0" smtClean="0"/>
            </a:br>
            <a:r>
              <a:rPr lang="fr-FR" sz="3300" b="1" dirty="0" smtClean="0"/>
              <a:t/>
            </a:r>
            <a:br>
              <a:rPr lang="fr-FR" sz="3300" b="1" dirty="0" smtClean="0"/>
            </a:br>
            <a:r>
              <a:rPr lang="fr-FR" sz="3300" b="1" dirty="0" smtClean="0"/>
              <a:t/>
            </a:r>
            <a:br>
              <a:rPr lang="fr-FR" sz="3300" b="1" dirty="0" smtClean="0"/>
            </a:br>
            <a:r>
              <a:rPr lang="fr-FR" sz="3300" b="1" dirty="0" smtClean="0"/>
              <a:t/>
            </a:r>
            <a:br>
              <a:rPr lang="fr-FR" sz="3300" b="1" dirty="0" smtClean="0"/>
            </a:br>
            <a:r>
              <a:rPr lang="fr-FR" sz="1200" b="1" dirty="0" smtClean="0">
                <a:solidFill>
                  <a:srgbClr val="969696"/>
                </a:solidFill>
                <a:latin typeface="+mn-lt"/>
              </a:rPr>
              <a:t/>
            </a:r>
            <a:br>
              <a:rPr lang="fr-FR" sz="1200" b="1" dirty="0" smtClean="0">
                <a:solidFill>
                  <a:srgbClr val="969696"/>
                </a:solidFill>
                <a:latin typeface="+mn-lt"/>
              </a:rPr>
            </a:br>
            <a:r>
              <a:rPr lang="fr-FR" sz="1200" b="1" dirty="0" smtClean="0">
                <a:solidFill>
                  <a:srgbClr val="969696"/>
                </a:solidFill>
                <a:latin typeface="+mn-lt"/>
              </a:rPr>
              <a:t/>
            </a:r>
            <a:br>
              <a:rPr lang="fr-FR" sz="1200" b="1" dirty="0" smtClean="0">
                <a:solidFill>
                  <a:srgbClr val="969696"/>
                </a:solidFill>
                <a:latin typeface="+mn-lt"/>
              </a:rPr>
            </a:br>
            <a:r>
              <a:rPr lang="fr-FR" sz="1200" b="1" dirty="0" smtClean="0">
                <a:solidFill>
                  <a:srgbClr val="969696"/>
                </a:solidFill>
                <a:latin typeface="+mn-lt"/>
              </a:rPr>
              <a:t/>
            </a:r>
            <a:br>
              <a:rPr lang="fr-FR" sz="1200" b="1" dirty="0" smtClean="0">
                <a:solidFill>
                  <a:srgbClr val="969696"/>
                </a:solidFill>
                <a:latin typeface="+mn-lt"/>
              </a:rPr>
            </a:br>
            <a:r>
              <a:rPr lang="fr-FR" sz="1200" b="1" dirty="0" smtClean="0">
                <a:solidFill>
                  <a:srgbClr val="969696"/>
                </a:solidFill>
              </a:rPr>
              <a:t/>
            </a:r>
            <a:br>
              <a:rPr lang="fr-FR" sz="1200" b="1" dirty="0" smtClean="0">
                <a:solidFill>
                  <a:srgbClr val="969696"/>
                </a:solidFill>
              </a:rPr>
            </a:br>
            <a:r>
              <a:rPr lang="wo-SN" sz="1200" dirty="0" smtClean="0"/>
              <a:t/>
            </a:r>
            <a:br>
              <a:rPr lang="wo-SN" sz="1200" dirty="0" smtClean="0"/>
            </a:br>
            <a:r>
              <a:rPr lang="fr-FR" sz="1200" b="1" dirty="0" smtClean="0">
                <a:solidFill>
                  <a:srgbClr val="969696"/>
                </a:solidFill>
                <a:latin typeface="+mn-lt"/>
              </a:rPr>
              <a:t/>
            </a:r>
            <a:br>
              <a:rPr lang="fr-FR" sz="1200" b="1" dirty="0" smtClean="0">
                <a:solidFill>
                  <a:srgbClr val="969696"/>
                </a:solidFill>
                <a:latin typeface="+mn-lt"/>
              </a:rPr>
            </a:br>
            <a:r>
              <a:rPr lang="fr-FR" sz="1200" b="1" dirty="0" smtClean="0">
                <a:solidFill>
                  <a:srgbClr val="969696"/>
                </a:solidFill>
              </a:rPr>
              <a:t/>
            </a:r>
            <a:br>
              <a:rPr lang="fr-FR" sz="1200" b="1" dirty="0" smtClean="0">
                <a:solidFill>
                  <a:srgbClr val="969696"/>
                </a:solidFill>
              </a:rPr>
            </a:br>
            <a:endParaRPr lang="fr-FR" sz="2400" dirty="0" smtClean="0">
              <a:solidFill>
                <a:srgbClr val="969696"/>
              </a:solidFill>
              <a:latin typeface="+mn-lt"/>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AEA36BE8-75C9-44CD-A73A-C413A4DDFED8}" type="slidenum">
              <a:rPr lang="fr-BE" sz="1800" b="1" smtClean="0">
                <a:latin typeface="Arial" pitchFamily="34" charset="0"/>
                <a:cs typeface="Arial" pitchFamily="34" charset="0"/>
              </a:rPr>
              <a:pPr>
                <a:defRPr/>
              </a:pPr>
              <a:t>1</a:t>
            </a:fld>
            <a:endParaRPr lang="fr-BE" sz="1800" b="1" dirty="0">
              <a:latin typeface="Arial" pitchFamily="34" charset="0"/>
              <a:cs typeface="Arial" pitchFamily="34" charset="0"/>
            </a:endParaRPr>
          </a:p>
        </p:txBody>
      </p:sp>
      <p:pic>
        <p:nvPicPr>
          <p:cNvPr id="26626" name="Picture 2" descr="http://www.intelligences-online.com/pics/admin/a71b0f715b72ad223fd2f499035b1dfa.jpg"/>
          <p:cNvPicPr>
            <a:picLocks noChangeAspect="1" noChangeArrowheads="1"/>
          </p:cNvPicPr>
          <p:nvPr/>
        </p:nvPicPr>
        <p:blipFill>
          <a:blip r:embed="rId3" cstate="print"/>
          <a:srcRect/>
          <a:stretch>
            <a:fillRect/>
          </a:stretch>
        </p:blipFill>
        <p:spPr bwMode="auto">
          <a:xfrm>
            <a:off x="683568" y="548681"/>
            <a:ext cx="7920880" cy="5760639"/>
          </a:xfrm>
          <a:prstGeom prst="rect">
            <a:avLst/>
          </a:prstGeom>
          <a:ln>
            <a:noFill/>
          </a:ln>
          <a:effectLst>
            <a:outerShdw blurRad="292100" dist="139700" dir="2700000" algn="tl" rotWithShape="0">
              <a:srgbClr val="333333">
                <a:alpha val="65000"/>
              </a:srgbClr>
            </a:outerShdw>
          </a:effectLst>
        </p:spPr>
      </p:pic>
      <p:sp>
        <p:nvSpPr>
          <p:cNvPr id="6" name="ZoneTexte 5"/>
          <p:cNvSpPr txBox="1"/>
          <p:nvPr/>
        </p:nvSpPr>
        <p:spPr>
          <a:xfrm>
            <a:off x="1763688" y="692696"/>
            <a:ext cx="6768752" cy="1477328"/>
          </a:xfrm>
          <a:prstGeom prst="rect">
            <a:avLst/>
          </a:prstGeom>
          <a:noFill/>
        </p:spPr>
        <p:txBody>
          <a:bodyPr wrap="square" rtlCol="0">
            <a:spAutoFit/>
          </a:bodyPr>
          <a:lstStyle/>
          <a:p>
            <a:r>
              <a:rPr lang="fr-FR" sz="2400" b="1" dirty="0" smtClean="0"/>
              <a:t>Quel bilan tirer de l’OMD 1C : « Réduire de moitié entre 1990 et</a:t>
            </a:r>
            <a:r>
              <a:rPr lang="fr-FR" sz="2400" dirty="0" smtClean="0"/>
              <a:t> </a:t>
            </a:r>
            <a:r>
              <a:rPr lang="fr-FR" sz="2400" b="1" dirty="0" smtClean="0"/>
              <a:t>2015 la population qui souffre de la faim »</a:t>
            </a:r>
            <a:r>
              <a:rPr lang="fr-FR" sz="2400" b="1" smtClean="0"/>
              <a:t> ? </a:t>
            </a:r>
            <a:endParaRPr lang="fr-FR" sz="2400" b="1" dirty="0" smtClean="0"/>
          </a:p>
          <a:p>
            <a:endParaRPr lang="wo-SN" dirty="0"/>
          </a:p>
        </p:txBody>
      </p:sp>
      <p:sp>
        <p:nvSpPr>
          <p:cNvPr id="7" name="ZoneTexte 6"/>
          <p:cNvSpPr txBox="1"/>
          <p:nvPr/>
        </p:nvSpPr>
        <p:spPr>
          <a:xfrm>
            <a:off x="755576" y="4725144"/>
            <a:ext cx="7776864" cy="2000548"/>
          </a:xfrm>
          <a:prstGeom prst="rect">
            <a:avLst/>
          </a:prstGeom>
          <a:solidFill>
            <a:schemeClr val="accent3">
              <a:lumMod val="50000"/>
              <a:alpha val="58000"/>
            </a:schemeClr>
          </a:solidFill>
        </p:spPr>
        <p:txBody>
          <a:bodyPr wrap="square" rtlCol="0">
            <a:spAutoFit/>
          </a:bodyPr>
          <a:lstStyle/>
          <a:p>
            <a:r>
              <a:rPr lang="fr-FR" sz="4400" b="1" dirty="0" smtClean="0">
                <a:solidFill>
                  <a:schemeClr val="bg1"/>
                </a:solidFill>
                <a:latin typeface="Arial" pitchFamily="34" charset="0"/>
                <a:cs typeface="Arial" pitchFamily="34" charset="0"/>
              </a:rPr>
              <a:t>CONTRIBUTION D’ENDA TM AU BILAN ET A L’ANALYSE</a:t>
            </a:r>
          </a:p>
          <a:p>
            <a:endParaRPr lang="fr-FR" b="1" dirty="0" smtClean="0">
              <a:solidFill>
                <a:schemeClr val="bg1"/>
              </a:solidFill>
              <a:latin typeface="Arial" pitchFamily="34" charset="0"/>
              <a:cs typeface="Arial" pitchFamily="34" charset="0"/>
            </a:endParaRPr>
          </a:p>
          <a:p>
            <a:endParaRPr lang="wo-SN" dirty="0">
              <a:solidFill>
                <a:schemeClr val="bg1"/>
              </a:solidFill>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1000" fill="hold"/>
                                        <p:tgtEl>
                                          <p:spTgt spid="26626"/>
                                        </p:tgtEl>
                                        <p:attrNameLst>
                                          <p:attrName>ppt_x</p:attrName>
                                        </p:attrNameLst>
                                      </p:cBhvr>
                                      <p:tavLst>
                                        <p:tav tm="0">
                                          <p:val>
                                            <p:strVal val="#ppt_x"/>
                                          </p:val>
                                        </p:tav>
                                        <p:tav tm="100000">
                                          <p:val>
                                            <p:strVal val="#ppt_x"/>
                                          </p:val>
                                        </p:tav>
                                      </p:tavLst>
                                    </p:anim>
                                    <p:anim calcmode="lin" valueType="num">
                                      <p:cBhvr additive="base">
                                        <p:cTn id="8" dur="1000" fill="hold"/>
                                        <p:tgtEl>
                                          <p:spTgt spid="266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10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544616"/>
          </a:xfrm>
        </p:spPr>
        <p:style>
          <a:lnRef idx="1">
            <a:schemeClr val="accent3"/>
          </a:lnRef>
          <a:fillRef idx="2">
            <a:schemeClr val="accent3"/>
          </a:fillRef>
          <a:effectRef idx="1">
            <a:schemeClr val="accent3"/>
          </a:effectRef>
          <a:fontRef idx="minor">
            <a:schemeClr val="dk1"/>
          </a:fontRef>
        </p:style>
        <p:txBody>
          <a:bodyPr/>
          <a:lstStyle/>
          <a:p>
            <a:pPr marL="630238" lvl="0" indent="-630238">
              <a:spcBef>
                <a:spcPts val="0"/>
              </a:spcBef>
              <a:buNone/>
            </a:pPr>
            <a:r>
              <a:rPr lang="fr-FR" sz="2400" b="1" dirty="0" smtClean="0">
                <a:latin typeface="Arial" pitchFamily="34" charset="0"/>
                <a:cs typeface="Arial" pitchFamily="34" charset="0"/>
                <a:sym typeface="Wingdings"/>
              </a:rPr>
              <a:t> </a:t>
            </a:r>
            <a:r>
              <a:rPr lang="fr-FR" sz="3300" b="1" dirty="0" smtClean="0">
                <a:solidFill>
                  <a:srgbClr val="FF0000"/>
                </a:solidFill>
                <a:sym typeface="Wingdings"/>
              </a:rPr>
              <a:t> 	</a:t>
            </a:r>
            <a:r>
              <a:rPr lang="fr-FR" sz="3300" b="1" dirty="0" smtClean="0">
                <a:solidFill>
                  <a:schemeClr val="accent3">
                    <a:lumMod val="50000"/>
                  </a:schemeClr>
                </a:solidFill>
              </a:rPr>
              <a:t>Beaucoup de pays du Sud n’ont pas été à la hauteur de l’ambition des OMD </a:t>
            </a:r>
            <a:r>
              <a:rPr lang="fr-FR" sz="3300" b="1" dirty="0" smtClean="0"/>
              <a:t>(suite)</a:t>
            </a:r>
            <a:endParaRPr lang="wo-SN" sz="3300" dirty="0" smtClean="0"/>
          </a:p>
          <a:p>
            <a:pPr marL="0" indent="0">
              <a:spcBef>
                <a:spcPts val="0"/>
              </a:spcBef>
              <a:buNone/>
            </a:pPr>
            <a:endParaRPr lang="fr-FR" sz="2400" b="1" dirty="0" smtClean="0">
              <a:latin typeface="Arial" pitchFamily="34" charset="0"/>
              <a:cs typeface="Arial" pitchFamily="34" charset="0"/>
            </a:endParaRPr>
          </a:p>
          <a:p>
            <a:pPr marL="185738" indent="0">
              <a:spcBef>
                <a:spcPts val="0"/>
              </a:spcBef>
              <a:buNone/>
            </a:pPr>
            <a:r>
              <a:rPr lang="fr-FR" sz="2400" b="1" dirty="0" smtClean="0">
                <a:latin typeface="Arial" pitchFamily="34" charset="0"/>
                <a:cs typeface="Arial" pitchFamily="34" charset="0"/>
              </a:rPr>
              <a:t>Les options des politiques économiques n’ont pas été en faveur de la sécurité alimentaire : la production intérieure a été marginalisée au profit des importations de produits alimentaires</a:t>
            </a:r>
          </a:p>
          <a:p>
            <a:pPr marL="185738" indent="0">
              <a:spcBef>
                <a:spcPts val="0"/>
              </a:spcBef>
              <a:buNone/>
            </a:pPr>
            <a:endParaRPr lang="fr-FR" sz="2400" b="1" dirty="0" smtClean="0">
              <a:latin typeface="Arial" pitchFamily="34" charset="0"/>
              <a:cs typeface="Arial" pitchFamily="34" charset="0"/>
            </a:endParaRPr>
          </a:p>
          <a:p>
            <a:pPr marL="185738" indent="0">
              <a:spcBef>
                <a:spcPts val="0"/>
              </a:spcBef>
              <a:buNone/>
            </a:pPr>
            <a:r>
              <a:rPr lang="fr-FR" sz="2400" b="1" i="1" dirty="0" smtClean="0">
                <a:latin typeface="Arial" pitchFamily="34" charset="0"/>
                <a:cs typeface="Arial" pitchFamily="34" charset="0"/>
              </a:rPr>
              <a:t>Les politiques agricoles pratiquées en Afrique de l’Ouest ont été essentiellement orientées vers l’amélioration de la rentabilité financière des sous-secteurs de l’agriculture industrielle et d’exportation au détriment de la production vivrière</a:t>
            </a:r>
            <a:endParaRPr lang="wo-SN" sz="2400" b="1" dirty="0"/>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10</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688632"/>
          </a:xfrm>
        </p:spPr>
        <p:style>
          <a:lnRef idx="1">
            <a:schemeClr val="accent3"/>
          </a:lnRef>
          <a:fillRef idx="2">
            <a:schemeClr val="accent3"/>
          </a:fillRef>
          <a:effectRef idx="1">
            <a:schemeClr val="accent3"/>
          </a:effectRef>
          <a:fontRef idx="minor">
            <a:schemeClr val="dk1"/>
          </a:fontRef>
        </p:style>
        <p:txBody>
          <a:bodyPr/>
          <a:lstStyle/>
          <a:p>
            <a:pPr marL="542925" indent="-542925">
              <a:spcBef>
                <a:spcPts val="0"/>
              </a:spcBef>
              <a:buNone/>
            </a:pPr>
            <a:r>
              <a:rPr lang="fr-FR" sz="3300" b="1" dirty="0" smtClean="0"/>
              <a:t>2.  Les causes externes liées aux faiblesses de   la régulation internationale</a:t>
            </a:r>
          </a:p>
          <a:p>
            <a:pPr marL="450850" indent="-450850">
              <a:spcBef>
                <a:spcPts val="0"/>
              </a:spcBef>
              <a:buNone/>
            </a:pPr>
            <a:endParaRPr lang="fr-FR" sz="1200" b="1" dirty="0" smtClean="0"/>
          </a:p>
          <a:p>
            <a:pPr marL="901700" indent="-901700">
              <a:spcBef>
                <a:spcPts val="0"/>
              </a:spcBef>
              <a:buNone/>
            </a:pPr>
            <a:r>
              <a:rPr lang="fr-FR" sz="2400" b="1" dirty="0" smtClean="0">
                <a:sym typeface="Wingdings"/>
              </a:rPr>
              <a:t>      </a:t>
            </a:r>
            <a:r>
              <a:rPr lang="fr-FR" sz="3300" b="1" dirty="0" smtClean="0">
                <a:solidFill>
                  <a:srgbClr val="FF0000"/>
                </a:solidFill>
                <a:sym typeface="Wingdings"/>
              </a:rPr>
              <a:t> </a:t>
            </a:r>
            <a:r>
              <a:rPr lang="fr-FR" sz="2800" b="1" dirty="0" smtClean="0">
                <a:solidFill>
                  <a:schemeClr val="accent3">
                    <a:lumMod val="50000"/>
                  </a:schemeClr>
                </a:solidFill>
                <a:latin typeface="Arial" pitchFamily="34" charset="0"/>
                <a:cs typeface="Arial" pitchFamily="34" charset="0"/>
              </a:rPr>
              <a:t>Les crises structurelles mondiales ont anéanti certains acquis des OMD</a:t>
            </a:r>
            <a:endParaRPr lang="wo-SN" sz="1200" dirty="0" smtClean="0">
              <a:solidFill>
                <a:schemeClr val="accent3">
                  <a:lumMod val="50000"/>
                </a:schemeClr>
              </a:solidFill>
              <a:latin typeface="Arial" pitchFamily="34" charset="0"/>
              <a:cs typeface="Arial" pitchFamily="34" charset="0"/>
            </a:endParaRPr>
          </a:p>
          <a:p>
            <a:pPr>
              <a:spcBef>
                <a:spcPts val="0"/>
              </a:spcBef>
              <a:buNone/>
            </a:pPr>
            <a:r>
              <a:rPr lang="fr-FR" sz="2400" dirty="0" smtClean="0"/>
              <a:t>	   </a:t>
            </a:r>
          </a:p>
          <a:p>
            <a:pPr>
              <a:spcBef>
                <a:spcPts val="0"/>
              </a:spcBef>
              <a:buNone/>
            </a:pPr>
            <a:r>
              <a:rPr lang="fr-FR" sz="2400" dirty="0" smtClean="0"/>
              <a:t>	</a:t>
            </a:r>
            <a:r>
              <a:rPr lang="fr-FR" sz="2400" b="1" dirty="0" smtClean="0">
                <a:latin typeface="Arial" pitchFamily="34" charset="0"/>
                <a:cs typeface="Arial" pitchFamily="34" charset="0"/>
              </a:rPr>
              <a:t>Les crises structurelles (alimentaire, énergétique et financière) ont été vite pointées, comme explications des retards notés dans la concrétisation des OMD </a:t>
            </a:r>
          </a:p>
          <a:p>
            <a:pPr>
              <a:spcBef>
                <a:spcPts val="0"/>
              </a:spcBef>
              <a:buNone/>
            </a:pPr>
            <a:endParaRPr lang="fr-FR" sz="2400" b="1" dirty="0" smtClean="0">
              <a:latin typeface="Arial" pitchFamily="34" charset="0"/>
              <a:cs typeface="Arial" pitchFamily="34" charset="0"/>
            </a:endParaRPr>
          </a:p>
          <a:p>
            <a:pPr>
              <a:spcBef>
                <a:spcPts val="0"/>
              </a:spcBef>
              <a:buNone/>
            </a:pPr>
            <a:r>
              <a:rPr lang="fr-FR" sz="2400" b="1" dirty="0" smtClean="0">
                <a:latin typeface="Arial" pitchFamily="34" charset="0"/>
                <a:cs typeface="Arial" pitchFamily="34" charset="0"/>
              </a:rPr>
              <a:t>	Mais la FAO a aussi souligné que la tendance à la baisse, observée avant la crise de 2008, était insuffisante pour atteindre l’objectif n° 1 des OMD</a:t>
            </a:r>
            <a:endParaRPr lang="wo-SN" sz="2400" dirty="0" smtClean="0"/>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11</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467544" y="548681"/>
            <a:ext cx="8208912" cy="5923160"/>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542925" indent="-542925">
              <a:lnSpc>
                <a:spcPct val="90000"/>
              </a:lnSpc>
            </a:pPr>
            <a:r>
              <a:rPr lang="fr-FR" sz="3300" b="1" dirty="0" smtClean="0">
                <a:solidFill>
                  <a:srgbClr val="FF0000"/>
                </a:solidFill>
                <a:sym typeface="Wingdings"/>
              </a:rPr>
              <a:t> </a:t>
            </a:r>
            <a:r>
              <a:rPr lang="fr-FR" sz="2800" b="1" dirty="0" smtClean="0">
                <a:solidFill>
                  <a:schemeClr val="accent3">
                    <a:lumMod val="50000"/>
                  </a:schemeClr>
                </a:solidFill>
              </a:rPr>
              <a:t>Les règles du commerce international sont une sérieuse entrave au droit à l’alimentation</a:t>
            </a:r>
            <a:endParaRPr lang="wo-SN" sz="2800" b="1" dirty="0" smtClean="0">
              <a:solidFill>
                <a:schemeClr val="accent3">
                  <a:lumMod val="50000"/>
                </a:schemeClr>
              </a:solidFill>
            </a:endParaRPr>
          </a:p>
          <a:p>
            <a:pPr marL="450850" indent="-450850"/>
            <a:r>
              <a:rPr lang="fr-FR" sz="1200" b="1" i="1" dirty="0" smtClean="0">
                <a:solidFill>
                  <a:srgbClr val="808080"/>
                </a:solidFill>
                <a:cs typeface="Arial" pitchFamily="34" charset="0"/>
              </a:rPr>
              <a:t>    </a:t>
            </a:r>
          </a:p>
          <a:p>
            <a:pPr marL="85725"/>
            <a:r>
              <a:rPr lang="fr-FR" sz="2400" b="1" dirty="0" smtClean="0"/>
              <a:t>La vision politique généreuse des OMD, contraste avec la réalité du commerce international, qui est celle des intérêts, de la compétition, du cynisme économique et de l’égoïsme</a:t>
            </a:r>
            <a:endParaRPr lang="fr-FR" sz="2400" b="1" dirty="0" smtClean="0">
              <a:solidFill>
                <a:srgbClr val="000000"/>
              </a:solidFill>
              <a:cs typeface="Arial" pitchFamily="34" charset="0"/>
            </a:endParaRPr>
          </a:p>
          <a:p>
            <a:pPr marL="450850" indent="-450850"/>
            <a:r>
              <a:rPr lang="fr-FR" sz="1200" b="1" dirty="0" smtClean="0">
                <a:solidFill>
                  <a:srgbClr val="000000"/>
                </a:solidFill>
                <a:cs typeface="Arial" pitchFamily="34" charset="0"/>
              </a:rPr>
              <a:t>    </a:t>
            </a:r>
          </a:p>
          <a:p>
            <a:pPr marL="444500" indent="-444500">
              <a:tabLst>
                <a:tab pos="0" algn="l"/>
              </a:tabLst>
            </a:pPr>
            <a:r>
              <a:rPr lang="fr-FR" sz="2400" dirty="0" smtClean="0"/>
              <a:t> 	</a:t>
            </a:r>
            <a:r>
              <a:rPr lang="fr-FR" sz="2200" b="1" i="1" dirty="0" smtClean="0">
                <a:solidFill>
                  <a:srgbClr val="6F6F6F"/>
                </a:solidFill>
                <a:latin typeface="Arial" pitchFamily="34" charset="0"/>
                <a:cs typeface="Arial" pitchFamily="34" charset="0"/>
              </a:rPr>
              <a:t>Ceux qui achètent et transforment les matières premières et les produits agricoles imposent des prix largement en leur faveur, tout en jurant, la main sur cœur,  qu’ils ne font que suivre la logique d’un marché autorégulateur auquel tous doivent se soumettre</a:t>
            </a:r>
            <a:endParaRPr lang="wo-SN" sz="2200" b="1" i="1" dirty="0" smtClean="0">
              <a:solidFill>
                <a:srgbClr val="6F6F6F"/>
              </a:solidFill>
              <a:latin typeface="Arial" pitchFamily="34" charset="0"/>
              <a:cs typeface="Arial" pitchFamily="34" charset="0"/>
            </a:endParaRPr>
          </a:p>
          <a:p>
            <a:pPr marL="85725" indent="-85725">
              <a:tabLst>
                <a:tab pos="0" algn="l"/>
              </a:tabLst>
            </a:pPr>
            <a:r>
              <a:rPr lang="fr-FR" sz="2000" b="1" dirty="0" smtClean="0"/>
              <a:t>   </a:t>
            </a:r>
          </a:p>
          <a:p>
            <a:pPr marL="85725" indent="-85725"/>
            <a:r>
              <a:rPr lang="fr-FR" sz="2400" b="1" dirty="0" smtClean="0"/>
              <a:t>	Dix ans après le lancement du Programme de Doha, le cycle de développement est bloqué par  les ambitions et les batailles entre pays développés et pays émergents (BRICS, etc.)</a:t>
            </a:r>
          </a:p>
          <a:p>
            <a:pPr marL="85725" indent="-85725"/>
            <a:endParaRPr lang="fr-FR" sz="2400" b="1" dirty="0" smtClean="0">
              <a:solidFill>
                <a:srgbClr val="000000"/>
              </a:solidFill>
              <a:cs typeface="Arial" pitchFamily="34" charset="0"/>
            </a:endParaRPr>
          </a:p>
        </p:txBody>
      </p:sp>
      <p:sp>
        <p:nvSpPr>
          <p:cNvPr id="5" name="Espace réservé du numéro de diapositive 4"/>
          <p:cNvSpPr>
            <a:spLocks noGrp="1"/>
          </p:cNvSpPr>
          <p:nvPr>
            <p:ph type="sldNum" sz="quarter" idx="12"/>
          </p:nvPr>
        </p:nvSpPr>
        <p:spPr>
          <a:xfrm>
            <a:off x="6660232" y="6356350"/>
            <a:ext cx="2133600" cy="365125"/>
          </a:xfrm>
        </p:spPr>
        <p:txBody>
          <a:bodyPr/>
          <a:lstStyle/>
          <a:p>
            <a:pPr>
              <a:defRPr/>
            </a:pPr>
            <a:fld id="{BA5D0043-803F-48D0-BC05-506AAF2DAA65}" type="slidenum">
              <a:rPr lang="fr-BE" sz="1800" b="1" smtClean="0">
                <a:latin typeface="Arial" pitchFamily="34" charset="0"/>
                <a:cs typeface="Arial" pitchFamily="34" charset="0"/>
              </a:rPr>
              <a:pPr>
                <a:defRPr/>
              </a:pPr>
              <a:t>12</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1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10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10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288" y="620688"/>
            <a:ext cx="8291512" cy="5760640"/>
          </a:xfrm>
        </p:spPr>
        <p:style>
          <a:lnRef idx="1">
            <a:schemeClr val="accent3"/>
          </a:lnRef>
          <a:fillRef idx="2">
            <a:schemeClr val="accent3"/>
          </a:fillRef>
          <a:effectRef idx="1">
            <a:schemeClr val="accent3"/>
          </a:effectRef>
          <a:fontRef idx="minor">
            <a:schemeClr val="dk1"/>
          </a:fontRef>
        </p:style>
        <p:txBody>
          <a:bodyPr/>
          <a:lstStyle/>
          <a:p>
            <a:pPr marL="630238" indent="-630238">
              <a:lnSpc>
                <a:spcPct val="90000"/>
              </a:lnSpc>
              <a:spcBef>
                <a:spcPts val="0"/>
              </a:spcBef>
              <a:buNone/>
            </a:pPr>
            <a:r>
              <a:rPr lang="fr-FR" sz="4800" b="1" dirty="0" smtClean="0">
                <a:solidFill>
                  <a:srgbClr val="FF0000"/>
                </a:solidFill>
                <a:sym typeface="Wingdings"/>
              </a:rPr>
              <a:t> </a:t>
            </a:r>
            <a:r>
              <a:rPr lang="fr-FR" sz="2400" b="1" dirty="0" smtClean="0">
                <a:solidFill>
                  <a:schemeClr val="accent3">
                    <a:lumMod val="50000"/>
                  </a:schemeClr>
                </a:solidFill>
                <a:latin typeface="Arial" pitchFamily="34" charset="0"/>
                <a:cs typeface="Arial" pitchFamily="34" charset="0"/>
              </a:rPr>
              <a:t>L’accaparement des terres au Sud est une entrave à la souveraineté alimentaire</a:t>
            </a:r>
            <a:endParaRPr lang="wo-SN" sz="2400" dirty="0" smtClean="0">
              <a:solidFill>
                <a:schemeClr val="accent3">
                  <a:lumMod val="50000"/>
                </a:schemeClr>
              </a:solidFill>
              <a:latin typeface="Arial" pitchFamily="34" charset="0"/>
              <a:cs typeface="Arial" pitchFamily="34" charset="0"/>
            </a:endParaRPr>
          </a:p>
          <a:p>
            <a:pPr marL="0" indent="0">
              <a:spcBef>
                <a:spcPts val="0"/>
              </a:spcBef>
              <a:buNone/>
            </a:pPr>
            <a:endParaRPr lang="fr-FR" sz="1200" b="1" dirty="0" smtClean="0">
              <a:latin typeface="Arial" pitchFamily="34" charset="0"/>
              <a:cs typeface="Arial" pitchFamily="34" charset="0"/>
            </a:endParaRPr>
          </a:p>
          <a:p>
            <a:pPr marL="0" indent="0">
              <a:spcBef>
                <a:spcPts val="0"/>
              </a:spcBef>
              <a:buNone/>
            </a:pPr>
            <a:r>
              <a:rPr lang="fr-FR" sz="2200" b="1" dirty="0" smtClean="0">
                <a:solidFill>
                  <a:schemeClr val="tx1"/>
                </a:solidFill>
                <a:latin typeface="Arial" pitchFamily="34" charset="0"/>
                <a:cs typeface="Arial" pitchFamily="34" charset="0"/>
              </a:rPr>
              <a:t>L’accaparement des terres dans les pays du Sud est un obstacle supplémentaire pour le développement des agricultures familiales en Afrique.</a:t>
            </a:r>
            <a:r>
              <a:rPr lang="fr-FR" sz="2400" b="1" dirty="0" smtClean="0">
                <a:solidFill>
                  <a:schemeClr val="tx1"/>
                </a:solidFill>
                <a:latin typeface="Arial" pitchFamily="34" charset="0"/>
                <a:cs typeface="Arial" pitchFamily="34" charset="0"/>
              </a:rPr>
              <a:t> </a:t>
            </a:r>
          </a:p>
          <a:p>
            <a:pPr marL="0" indent="0">
              <a:spcBef>
                <a:spcPts val="0"/>
              </a:spcBef>
              <a:buNone/>
            </a:pPr>
            <a:endParaRPr lang="fr-FR" sz="2400" b="1" dirty="0" smtClean="0">
              <a:latin typeface="Arial" pitchFamily="34" charset="0"/>
              <a:cs typeface="Arial" pitchFamily="34" charset="0"/>
            </a:endParaRPr>
          </a:p>
          <a:p>
            <a:pPr marL="0" indent="0">
              <a:spcBef>
                <a:spcPts val="0"/>
              </a:spcBef>
              <a:buNone/>
            </a:pPr>
            <a:endParaRPr lang="fr-FR" sz="2400" b="1" dirty="0" smtClean="0">
              <a:latin typeface="Arial" pitchFamily="34" charset="0"/>
              <a:cs typeface="Arial" pitchFamily="34" charset="0"/>
            </a:endParaRPr>
          </a:p>
          <a:p>
            <a:pPr marL="0" indent="0">
              <a:spcBef>
                <a:spcPts val="0"/>
              </a:spcBef>
              <a:buNone/>
            </a:pPr>
            <a:endParaRPr lang="fr-FR" sz="2400" b="1" dirty="0" smtClean="0">
              <a:latin typeface="Arial" pitchFamily="34" charset="0"/>
              <a:cs typeface="Arial" pitchFamily="34" charset="0"/>
            </a:endParaRPr>
          </a:p>
          <a:p>
            <a:pPr marL="0" indent="0">
              <a:spcBef>
                <a:spcPts val="0"/>
              </a:spcBef>
              <a:buNone/>
            </a:pPr>
            <a:endParaRPr lang="fr-FR" sz="1200" b="1" dirty="0" smtClean="0">
              <a:latin typeface="Arial" pitchFamily="34" charset="0"/>
              <a:cs typeface="Arial" pitchFamily="34" charset="0"/>
            </a:endParaRPr>
          </a:p>
          <a:p>
            <a:pPr marL="0" indent="0">
              <a:spcBef>
                <a:spcPts val="0"/>
              </a:spcBef>
              <a:buNone/>
            </a:pPr>
            <a:endParaRPr lang="fr-FR" sz="2200" b="1" dirty="0" smtClean="0">
              <a:latin typeface="Arial" pitchFamily="34" charset="0"/>
              <a:cs typeface="Arial" pitchFamily="34" charset="0"/>
            </a:endParaRPr>
          </a:p>
          <a:p>
            <a:pPr marL="0" indent="0">
              <a:spcBef>
                <a:spcPts val="0"/>
              </a:spcBef>
              <a:buNone/>
            </a:pPr>
            <a:endParaRPr lang="fr-FR" sz="2200" b="1" dirty="0" smtClean="0">
              <a:latin typeface="Arial" pitchFamily="34" charset="0"/>
              <a:cs typeface="Arial" pitchFamily="34" charset="0"/>
            </a:endParaRPr>
          </a:p>
          <a:p>
            <a:pPr marL="0" indent="0">
              <a:spcBef>
                <a:spcPts val="0"/>
              </a:spcBef>
              <a:buNone/>
            </a:pPr>
            <a:endParaRPr lang="fr-FR" sz="2200" b="1" dirty="0" smtClean="0">
              <a:latin typeface="Arial" pitchFamily="34" charset="0"/>
              <a:cs typeface="Arial" pitchFamily="34" charset="0"/>
            </a:endParaRPr>
          </a:p>
          <a:p>
            <a:pPr marL="0" indent="0">
              <a:spcBef>
                <a:spcPts val="0"/>
              </a:spcBef>
              <a:buNone/>
            </a:pPr>
            <a:r>
              <a:rPr lang="fr-FR" sz="2200" b="1" dirty="0" smtClean="0">
                <a:solidFill>
                  <a:schemeClr val="tx1"/>
                </a:solidFill>
                <a:latin typeface="Arial" pitchFamily="34" charset="0"/>
                <a:cs typeface="Arial" pitchFamily="34" charset="0"/>
              </a:rPr>
              <a:t>L’accaparement des terres en Afrique a des impacts négatifs sur les populations du fait de la faiblesse institutionnelle des Etats et la vulnérabilité des systèmes agroalimentaires</a:t>
            </a:r>
            <a:endParaRPr lang="fr-FR" sz="2200" b="1" dirty="0" smtClean="0">
              <a:solidFill>
                <a:srgbClr val="9B9B9B"/>
              </a:solidFill>
            </a:endParaRPr>
          </a:p>
        </p:txBody>
      </p:sp>
      <p:sp>
        <p:nvSpPr>
          <p:cNvPr id="4" name="Espace réservé du numéro de diapositive 3"/>
          <p:cNvSpPr>
            <a:spLocks noGrp="1"/>
          </p:cNvSpPr>
          <p:nvPr>
            <p:ph type="sldNum" sz="quarter" idx="12"/>
          </p:nvPr>
        </p:nvSpPr>
        <p:spPr>
          <a:xfrm>
            <a:off x="6614864" y="6356350"/>
            <a:ext cx="2133600" cy="365125"/>
          </a:xfrm>
        </p:spPr>
        <p:txBody>
          <a:bodyPr/>
          <a:lstStyle/>
          <a:p>
            <a:pPr>
              <a:defRPr/>
            </a:pPr>
            <a:fld id="{BA5D0043-803F-48D0-BC05-506AAF2DAA65}" type="slidenum">
              <a:rPr lang="fr-BE" sz="1800" b="1" smtClean="0">
                <a:latin typeface="Arial" pitchFamily="34" charset="0"/>
                <a:cs typeface="Arial" pitchFamily="34" charset="0"/>
              </a:rPr>
              <a:pPr>
                <a:defRPr/>
              </a:pPr>
              <a:t>13</a:t>
            </a:fld>
            <a:endParaRPr lang="fr-BE" sz="1800" b="1" dirty="0">
              <a:latin typeface="Arial" pitchFamily="34" charset="0"/>
              <a:cs typeface="Arial" pitchFamily="34" charset="0"/>
            </a:endParaRPr>
          </a:p>
        </p:txBody>
      </p:sp>
      <p:pic>
        <p:nvPicPr>
          <p:cNvPr id="5" name="Image 4" descr="Accaparement.jpg"/>
          <p:cNvPicPr>
            <a:picLocks noChangeAspect="1"/>
          </p:cNvPicPr>
          <p:nvPr/>
        </p:nvPicPr>
        <p:blipFill>
          <a:blip r:embed="rId3" cstate="print">
            <a:lum bright="10000"/>
          </a:blip>
          <a:stretch>
            <a:fillRect/>
          </a:stretch>
        </p:blipFill>
        <p:spPr>
          <a:xfrm>
            <a:off x="1259632" y="2924944"/>
            <a:ext cx="6408712" cy="213745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1"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1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14</a:t>
            </a:fld>
            <a:endParaRPr lang="fr-BE" sz="1800" b="1" dirty="0">
              <a:latin typeface="Arial" pitchFamily="34" charset="0"/>
              <a:cs typeface="Arial" pitchFamily="34" charset="0"/>
            </a:endParaRPr>
          </a:p>
        </p:txBody>
      </p:sp>
      <p:sp>
        <p:nvSpPr>
          <p:cNvPr id="5" name="Espace réservé du contenu 2"/>
          <p:cNvSpPr>
            <a:spLocks noGrp="1"/>
          </p:cNvSpPr>
          <p:nvPr>
            <p:ph idx="1"/>
          </p:nvPr>
        </p:nvSpPr>
        <p:spPr>
          <a:xfrm>
            <a:off x="395288" y="620688"/>
            <a:ext cx="8291512" cy="5505475"/>
          </a:xfrm>
        </p:spPr>
        <p:style>
          <a:lnRef idx="1">
            <a:schemeClr val="accent3"/>
          </a:lnRef>
          <a:fillRef idx="2">
            <a:schemeClr val="accent3"/>
          </a:fillRef>
          <a:effectRef idx="1">
            <a:schemeClr val="accent3"/>
          </a:effectRef>
          <a:fontRef idx="minor">
            <a:schemeClr val="dk1"/>
          </a:fontRef>
        </p:style>
        <p:txBody>
          <a:bodyPr/>
          <a:lstStyle/>
          <a:p>
            <a:pPr marL="630238" indent="-630238">
              <a:lnSpc>
                <a:spcPct val="80000"/>
              </a:lnSpc>
              <a:spcBef>
                <a:spcPts val="0"/>
              </a:spcBef>
              <a:buNone/>
            </a:pPr>
            <a:r>
              <a:rPr lang="fr-FR" sz="3300" b="1" dirty="0" smtClean="0">
                <a:solidFill>
                  <a:srgbClr val="FF0000"/>
                </a:solidFill>
                <a:sym typeface="Wingdings"/>
              </a:rPr>
              <a:t></a:t>
            </a:r>
            <a:r>
              <a:rPr lang="fr-FR" sz="4800" b="1" dirty="0" smtClean="0">
                <a:solidFill>
                  <a:srgbClr val="FF0000"/>
                </a:solidFill>
                <a:sym typeface="Wingdings"/>
              </a:rPr>
              <a:t> </a:t>
            </a:r>
            <a:r>
              <a:rPr lang="fr-FR" sz="2400" b="1" dirty="0" smtClean="0">
                <a:solidFill>
                  <a:schemeClr val="accent3">
                    <a:lumMod val="50000"/>
                  </a:schemeClr>
                </a:solidFill>
                <a:latin typeface="Arial" pitchFamily="34" charset="0"/>
                <a:cs typeface="Arial" pitchFamily="34" charset="0"/>
              </a:rPr>
              <a:t>L’accaparement des terres au Sud est une entrave à la souveraineté alimentaire </a:t>
            </a:r>
            <a:r>
              <a:rPr lang="fr-FR" sz="2400" b="1" dirty="0" smtClean="0">
                <a:latin typeface="Arial" pitchFamily="34" charset="0"/>
                <a:cs typeface="Arial" pitchFamily="34" charset="0"/>
              </a:rPr>
              <a:t>(suite)</a:t>
            </a:r>
            <a:endParaRPr lang="wo-SN" sz="2400" dirty="0" smtClean="0">
              <a:latin typeface="Arial" pitchFamily="34" charset="0"/>
              <a:cs typeface="Arial" pitchFamily="34" charset="0"/>
            </a:endParaRPr>
          </a:p>
          <a:p>
            <a:pPr marL="0" indent="0">
              <a:lnSpc>
                <a:spcPct val="94000"/>
              </a:lnSpc>
              <a:spcBef>
                <a:spcPts val="600"/>
              </a:spcBef>
              <a:buNone/>
            </a:pPr>
            <a:endParaRPr lang="fr-FR" sz="1200" b="1" dirty="0" smtClean="0">
              <a:latin typeface="Arial" pitchFamily="34" charset="0"/>
              <a:cs typeface="Arial" pitchFamily="34" charset="0"/>
            </a:endParaRPr>
          </a:p>
          <a:p>
            <a:pPr marL="2693988" indent="0">
              <a:lnSpc>
                <a:spcPct val="94000"/>
              </a:lnSpc>
              <a:buNone/>
            </a:pPr>
            <a:r>
              <a:rPr lang="fr-FR" sz="2200" b="1" dirty="0" smtClean="0"/>
              <a:t>De 2009 à juin 2013,  98 entreprises européennes ont acquis 6 millions d’hectares de terres arables en Afrique subsaharienne pour produire des </a:t>
            </a:r>
            <a:r>
              <a:rPr lang="fr-FR" sz="2200" b="1" dirty="0" err="1" smtClean="0"/>
              <a:t>agrocarburants</a:t>
            </a:r>
            <a:r>
              <a:rPr lang="fr-FR" sz="2200" b="1" dirty="0" smtClean="0"/>
              <a:t>, soit 2 fois la superficie de la Belgique !</a:t>
            </a:r>
          </a:p>
          <a:p>
            <a:pPr marL="2693988" indent="0">
              <a:lnSpc>
                <a:spcPct val="94000"/>
              </a:lnSpc>
              <a:buNone/>
            </a:pPr>
            <a:endParaRPr lang="wo-SN" sz="1200" b="1" dirty="0" smtClean="0"/>
          </a:p>
          <a:p>
            <a:pPr marL="2693988" indent="0">
              <a:lnSpc>
                <a:spcPct val="94000"/>
              </a:lnSpc>
              <a:buNone/>
            </a:pPr>
            <a:r>
              <a:rPr lang="fr-FR" sz="2200" b="1" dirty="0" smtClean="0"/>
              <a:t>Au moment où les populations souffrent de la faim, « la production alimentaire réalisée dans les concessions agricoles est destinée aux pays investisseurs, afin de répondre à leurs besoins de sécurité alimentaire et nutritionnelle et à leurs préférences diététiques »</a:t>
            </a:r>
            <a:r>
              <a:rPr lang="wo-SN" sz="2200" b="1" dirty="0" smtClean="0"/>
              <a:t> (Source</a:t>
            </a:r>
            <a:r>
              <a:rPr lang="fr-FR" sz="2200" b="1" dirty="0" smtClean="0"/>
              <a:t> : CFSI, séminaire FAPAO, décembre 2013)</a:t>
            </a:r>
            <a:endParaRPr lang="wo-SN" sz="2200" b="1" dirty="0"/>
          </a:p>
        </p:txBody>
      </p:sp>
      <p:pic>
        <p:nvPicPr>
          <p:cNvPr id="6" name="Image 5" descr="Serre.jpg"/>
          <p:cNvPicPr>
            <a:picLocks noChangeAspect="1"/>
          </p:cNvPicPr>
          <p:nvPr/>
        </p:nvPicPr>
        <p:blipFill>
          <a:blip r:embed="rId3" cstate="print"/>
          <a:stretch>
            <a:fillRect/>
          </a:stretch>
        </p:blipFill>
        <p:spPr>
          <a:xfrm>
            <a:off x="395536" y="1772816"/>
            <a:ext cx="2696825" cy="4392488"/>
          </a:xfrm>
          <a:prstGeom prst="rect">
            <a:avLst/>
          </a:prstGeom>
        </p:spPr>
      </p:pic>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1000" fill="hold"/>
                                        <p:tgtEl>
                                          <p:spTgt spid="6"/>
                                        </p:tgtEl>
                                        <p:attrNameLst>
                                          <p:attrName>ppt_x</p:attrName>
                                        </p:attrNameLst>
                                      </p:cBhvr>
                                      <p:tavLst>
                                        <p:tav tm="0">
                                          <p:val>
                                            <p:strVal val="#ppt_x"/>
                                          </p:val>
                                        </p:tav>
                                        <p:tav tm="100000">
                                          <p:val>
                                            <p:strVal val="#ppt_x"/>
                                          </p:val>
                                        </p:tav>
                                      </p:tavLst>
                                    </p:anim>
                                    <p:anim calcmode="lin" valueType="num">
                                      <p:cBhvr additive="base">
                                        <p:cTn id="14"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1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1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a:xfrm>
            <a:off x="6614864" y="6356350"/>
            <a:ext cx="2133600" cy="365125"/>
          </a:xfrm>
        </p:spPr>
        <p:txBody>
          <a:bodyPr/>
          <a:lstStyle/>
          <a:p>
            <a:pPr>
              <a:defRPr/>
            </a:pPr>
            <a:fld id="{BA5D0043-803F-48D0-BC05-506AAF2DAA65}" type="slidenum">
              <a:rPr lang="fr-BE" sz="1800" b="1" smtClean="0">
                <a:latin typeface="Arial" pitchFamily="34" charset="0"/>
                <a:cs typeface="Arial" pitchFamily="34" charset="0"/>
              </a:rPr>
              <a:pPr>
                <a:defRPr/>
              </a:pPr>
              <a:t>15</a:t>
            </a:fld>
            <a:endParaRPr lang="fr-BE" sz="1800" b="1" dirty="0">
              <a:latin typeface="Arial" pitchFamily="34" charset="0"/>
              <a:cs typeface="Arial" pitchFamily="34" charset="0"/>
            </a:endParaRPr>
          </a:p>
        </p:txBody>
      </p:sp>
      <p:sp>
        <p:nvSpPr>
          <p:cNvPr id="6" name="Espace réservé du contenu 2"/>
          <p:cNvSpPr>
            <a:spLocks noGrp="1"/>
          </p:cNvSpPr>
          <p:nvPr>
            <p:ph idx="1"/>
          </p:nvPr>
        </p:nvSpPr>
        <p:spPr>
          <a:xfrm>
            <a:off x="457200" y="620688"/>
            <a:ext cx="8229600" cy="5688632"/>
          </a:xfrm>
        </p:spPr>
        <p:style>
          <a:lnRef idx="1">
            <a:schemeClr val="accent3"/>
          </a:lnRef>
          <a:fillRef idx="2">
            <a:schemeClr val="accent3"/>
          </a:fillRef>
          <a:effectRef idx="1">
            <a:schemeClr val="accent3"/>
          </a:effectRef>
          <a:fontRef idx="minor">
            <a:schemeClr val="dk1"/>
          </a:fontRef>
        </p:style>
        <p:txBody>
          <a:bodyPr/>
          <a:lstStyle/>
          <a:p>
            <a:pPr marL="542925" indent="-542925">
              <a:spcBef>
                <a:spcPts val="0"/>
              </a:spcBef>
              <a:buAutoNum type="arabicPeriod" startAt="3"/>
            </a:pPr>
            <a:r>
              <a:rPr lang="fr-FR" sz="3300" b="1" dirty="0" smtClean="0"/>
              <a:t>Les aspects liés au partenariat pour le développement</a:t>
            </a:r>
            <a:endParaRPr lang="wo-SN" sz="3300" dirty="0" smtClean="0"/>
          </a:p>
          <a:p>
            <a:pPr marL="450850" indent="-450850">
              <a:spcBef>
                <a:spcPts val="0"/>
              </a:spcBef>
              <a:buNone/>
            </a:pPr>
            <a:endParaRPr lang="fr-FR" sz="1200" b="1" dirty="0" smtClean="0"/>
          </a:p>
          <a:p>
            <a:pPr marL="542925" indent="-542925">
              <a:spcBef>
                <a:spcPts val="0"/>
              </a:spcBef>
              <a:buNone/>
            </a:pPr>
            <a:r>
              <a:rPr lang="fr-FR" sz="2400" b="1" dirty="0" smtClean="0">
                <a:sym typeface="Wingdings"/>
              </a:rPr>
              <a:t> </a:t>
            </a:r>
            <a:r>
              <a:rPr lang="fr-FR" sz="3300" b="1" dirty="0" smtClean="0">
                <a:solidFill>
                  <a:srgbClr val="FF0000"/>
                </a:solidFill>
                <a:sym typeface="Wingdings"/>
              </a:rPr>
              <a:t> </a:t>
            </a:r>
            <a:r>
              <a:rPr lang="fr-FR" sz="2400" b="1" dirty="0" smtClean="0">
                <a:solidFill>
                  <a:schemeClr val="accent3">
                    <a:lumMod val="50000"/>
                  </a:schemeClr>
                </a:solidFill>
                <a:latin typeface="Arial" pitchFamily="34" charset="0"/>
                <a:cs typeface="Arial" pitchFamily="34" charset="0"/>
              </a:rPr>
              <a:t>Peu de pays développés ont respecté leurs engagements financiers en faveur des pays en développement </a:t>
            </a:r>
            <a:endParaRPr lang="wo-SN" sz="2400" dirty="0" smtClean="0">
              <a:solidFill>
                <a:schemeClr val="accent3">
                  <a:lumMod val="50000"/>
                </a:schemeClr>
              </a:solidFill>
              <a:latin typeface="Arial" pitchFamily="34" charset="0"/>
              <a:cs typeface="Arial" pitchFamily="34" charset="0"/>
            </a:endParaRPr>
          </a:p>
          <a:p>
            <a:pPr marL="542925" indent="-542925">
              <a:spcBef>
                <a:spcPts val="0"/>
              </a:spcBef>
              <a:buNone/>
            </a:pPr>
            <a:r>
              <a:rPr lang="fr-FR" sz="1200" dirty="0" smtClean="0"/>
              <a:t> </a:t>
            </a:r>
          </a:p>
          <a:p>
            <a:pPr marL="0" indent="0">
              <a:spcBef>
                <a:spcPts val="0"/>
              </a:spcBef>
              <a:buNone/>
            </a:pPr>
            <a:r>
              <a:rPr lang="fr-FR" sz="2200" b="1" dirty="0" smtClean="0">
                <a:latin typeface="Arial" pitchFamily="34" charset="0"/>
                <a:cs typeface="Arial" pitchFamily="34" charset="0"/>
              </a:rPr>
              <a:t>En 2010, seuls trois pays (Suède, Norvège, Pays-Bas) ont atteint et dépassé leur promesse vieille de plus de 40 ans de consacrer au minimum 0,7 % de leur PNB à l’aide au développement </a:t>
            </a:r>
          </a:p>
          <a:p>
            <a:pPr>
              <a:spcBef>
                <a:spcPts val="0"/>
              </a:spcBef>
              <a:buNone/>
            </a:pPr>
            <a:endParaRPr lang="fr-FR" sz="1200" b="1" dirty="0" smtClean="0">
              <a:latin typeface="Arial" pitchFamily="34" charset="0"/>
              <a:cs typeface="Arial" pitchFamily="34" charset="0"/>
            </a:endParaRPr>
          </a:p>
          <a:p>
            <a:pPr marL="0" indent="0">
              <a:spcBef>
                <a:spcPts val="0"/>
              </a:spcBef>
              <a:buNone/>
            </a:pPr>
            <a:r>
              <a:rPr lang="fr-FR" sz="2200" b="1" dirty="0" smtClean="0">
                <a:latin typeface="Arial" pitchFamily="34" charset="0"/>
                <a:cs typeface="Arial" pitchFamily="34" charset="0"/>
              </a:rPr>
              <a:t>Les relations économiques internationales, conçus  sous la logique d’une simple transfusion, ont amené à classer les Etats pauvres en faisant référence à leurs capacités d’absorption de l’aide</a:t>
            </a:r>
            <a:endParaRPr lang="wo-SN" sz="2200" dirty="0" smtClean="0"/>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10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anim calcmode="lin" valueType="num">
                                      <p:cBhvr additive="base">
                                        <p:cTn id="19" dur="10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10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16</a:t>
            </a:fld>
            <a:endParaRPr lang="fr-BE" sz="1800" b="1" dirty="0">
              <a:latin typeface="Arial" pitchFamily="34" charset="0"/>
              <a:cs typeface="Arial" pitchFamily="34" charset="0"/>
            </a:endParaRPr>
          </a:p>
        </p:txBody>
      </p:sp>
      <p:sp>
        <p:nvSpPr>
          <p:cNvPr id="5" name="Espace réservé du contenu 2"/>
          <p:cNvSpPr>
            <a:spLocks noGrp="1"/>
          </p:cNvSpPr>
          <p:nvPr>
            <p:ph idx="1"/>
          </p:nvPr>
        </p:nvSpPr>
        <p:spPr>
          <a:xfrm>
            <a:off x="457200" y="620688"/>
            <a:ext cx="8229600" cy="5688632"/>
          </a:xfrm>
        </p:spPr>
        <p:style>
          <a:lnRef idx="1">
            <a:schemeClr val="accent3"/>
          </a:lnRef>
          <a:fillRef idx="2">
            <a:schemeClr val="accent3"/>
          </a:fillRef>
          <a:effectRef idx="1">
            <a:schemeClr val="accent3"/>
          </a:effectRef>
          <a:fontRef idx="minor">
            <a:schemeClr val="dk1"/>
          </a:fontRef>
        </p:style>
        <p:txBody>
          <a:bodyPr/>
          <a:lstStyle/>
          <a:p>
            <a:pPr marL="542925" indent="-542925">
              <a:spcBef>
                <a:spcPts val="0"/>
              </a:spcBef>
              <a:buNone/>
            </a:pPr>
            <a:r>
              <a:rPr lang="fr-FR" sz="2400" b="1" dirty="0" smtClean="0">
                <a:sym typeface="Wingdings"/>
              </a:rPr>
              <a:t> </a:t>
            </a:r>
            <a:r>
              <a:rPr lang="fr-FR" sz="3300" b="1" dirty="0" smtClean="0">
                <a:solidFill>
                  <a:srgbClr val="FF0000"/>
                </a:solidFill>
                <a:sym typeface="Wingdings"/>
              </a:rPr>
              <a:t> </a:t>
            </a:r>
            <a:r>
              <a:rPr lang="fr-FR" sz="2800" b="1" dirty="0" smtClean="0">
                <a:solidFill>
                  <a:schemeClr val="accent3">
                    <a:lumMod val="50000"/>
                  </a:schemeClr>
                </a:solidFill>
                <a:latin typeface="Arial" pitchFamily="34" charset="0"/>
                <a:cs typeface="Arial" pitchFamily="34" charset="0"/>
              </a:rPr>
              <a:t>Jusqu’ici les actes ont souvent pris le contrepied des paroles et des volontés politiques exprimées</a:t>
            </a:r>
            <a:endParaRPr lang="wo-SN" sz="2800" dirty="0" smtClean="0">
              <a:solidFill>
                <a:schemeClr val="accent3">
                  <a:lumMod val="50000"/>
                </a:schemeClr>
              </a:solidFill>
              <a:latin typeface="Arial" pitchFamily="34" charset="0"/>
              <a:cs typeface="Arial" pitchFamily="34" charset="0"/>
            </a:endParaRPr>
          </a:p>
          <a:p>
            <a:pPr marL="542925" indent="-542925">
              <a:spcBef>
                <a:spcPts val="0"/>
              </a:spcBef>
              <a:buNone/>
            </a:pPr>
            <a:r>
              <a:rPr lang="fr-FR" sz="1200" dirty="0" smtClean="0"/>
              <a:t> </a:t>
            </a:r>
          </a:p>
          <a:p>
            <a:pPr marL="0" indent="0">
              <a:spcBef>
                <a:spcPts val="0"/>
              </a:spcBef>
              <a:buNone/>
            </a:pPr>
            <a:r>
              <a:rPr lang="fr-FR" sz="2400" b="1" dirty="0" smtClean="0">
                <a:latin typeface="Arial" pitchFamily="34" charset="0"/>
                <a:cs typeface="Arial" pitchFamily="34" charset="0"/>
              </a:rPr>
              <a:t>La cohérence et la coopération ne sont  pas les choses les mieux partagées dans le système la gouvernance mondiale. </a:t>
            </a:r>
          </a:p>
          <a:p>
            <a:pPr marL="0" indent="0">
              <a:spcBef>
                <a:spcPts val="0"/>
              </a:spcBef>
              <a:buNone/>
            </a:pPr>
            <a:r>
              <a:rPr lang="fr-FR" sz="2400" b="1" dirty="0" smtClean="0">
                <a:latin typeface="Arial" pitchFamily="34" charset="0"/>
                <a:cs typeface="Arial" pitchFamily="34" charset="0"/>
              </a:rPr>
              <a:t>Cohérence et coopération sont pourtant une condition sine qua none pour que le  partenariat mondial pour le développement soit plus qu’un slogan de marketing politique ou un apaisant sur la conscience des riches  </a:t>
            </a:r>
          </a:p>
          <a:p>
            <a:pPr marL="0" indent="0">
              <a:spcBef>
                <a:spcPts val="0"/>
              </a:spcBef>
              <a:buNone/>
            </a:pPr>
            <a:endParaRPr lang="fr-FR" sz="1800" b="1" dirty="0" smtClean="0">
              <a:solidFill>
                <a:schemeClr val="accent3">
                  <a:lumMod val="50000"/>
                </a:schemeClr>
              </a:solidFill>
              <a:latin typeface="Arial" pitchFamily="34" charset="0"/>
              <a:cs typeface="Arial" pitchFamily="34" charset="0"/>
            </a:endParaRPr>
          </a:p>
          <a:p>
            <a:pPr>
              <a:spcBef>
                <a:spcPts val="0"/>
              </a:spcBef>
              <a:buBlip>
                <a:blip r:embed="rId3"/>
              </a:buBlip>
            </a:pPr>
            <a:r>
              <a:rPr lang="fr-FR" sz="2000" b="1" dirty="0" smtClean="0">
                <a:solidFill>
                  <a:schemeClr val="accent3">
                    <a:lumMod val="50000"/>
                  </a:schemeClr>
                </a:solidFill>
                <a:latin typeface="Arial" pitchFamily="34" charset="0"/>
                <a:cs typeface="Arial" pitchFamily="34" charset="0"/>
              </a:rPr>
              <a:t>A défaut d’une planification ascendante, le projet OMD prendra racine et sera plus efficace en se basant sur des contrats locaux solides sur les finalités et modalités…</a:t>
            </a:r>
          </a:p>
          <a:p>
            <a:pPr>
              <a:spcBef>
                <a:spcPts val="0"/>
              </a:spcBef>
              <a:buNone/>
            </a:pPr>
            <a:endParaRPr lang="fr-FR" sz="1200" b="1" dirty="0" smtClean="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circle(in)">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circle(in)">
                                      <p:cBhvr>
                                        <p:cTn id="22" dur="2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548680"/>
            <a:ext cx="8136904" cy="5760639"/>
          </a:xfrm>
        </p:spPr>
        <p:style>
          <a:lnRef idx="1">
            <a:schemeClr val="accent3"/>
          </a:lnRef>
          <a:fillRef idx="2">
            <a:schemeClr val="accent3"/>
          </a:fillRef>
          <a:effectRef idx="1">
            <a:schemeClr val="accent3"/>
          </a:effectRef>
          <a:fontRef idx="minor">
            <a:schemeClr val="dk1"/>
          </a:fontRef>
        </p:style>
        <p:txBody>
          <a:bodyPr/>
          <a:lstStyle/>
          <a:p>
            <a:r>
              <a:rPr lang="fr-FR" sz="3400" b="1" cap="all" dirty="0" smtClean="0">
                <a:solidFill>
                  <a:schemeClr val="tx1"/>
                </a:solidFill>
                <a:latin typeface="Arial" pitchFamily="34" charset="0"/>
                <a:cs typeface="Arial" pitchFamily="34" charset="0"/>
              </a:rPr>
              <a:t>Je vous remercie pour </a:t>
            </a:r>
            <a:br>
              <a:rPr lang="fr-FR" sz="3400" b="1" cap="all" dirty="0" smtClean="0">
                <a:solidFill>
                  <a:schemeClr val="tx1"/>
                </a:solidFill>
                <a:latin typeface="Arial" pitchFamily="34" charset="0"/>
                <a:cs typeface="Arial" pitchFamily="34" charset="0"/>
              </a:rPr>
            </a:br>
            <a:r>
              <a:rPr lang="fr-FR" sz="3400" b="1" cap="all" dirty="0" smtClean="0">
                <a:solidFill>
                  <a:schemeClr val="tx1"/>
                </a:solidFill>
                <a:latin typeface="Arial" pitchFamily="34" charset="0"/>
                <a:cs typeface="Arial" pitchFamily="34" charset="0"/>
              </a:rPr>
              <a:t>votre attention</a:t>
            </a:r>
            <a:endParaRPr lang="wo-SN" sz="3400" b="1" cap="all" dirty="0">
              <a:solidFill>
                <a:schemeClr val="tx1"/>
              </a:solidFill>
              <a:latin typeface="Arial" pitchFamily="34" charset="0"/>
              <a:cs typeface="Arial" pitchFamily="34" charset="0"/>
            </a:endParaRPr>
          </a:p>
        </p:txBody>
      </p:sp>
      <p:sp>
        <p:nvSpPr>
          <p:cNvPr id="3" name="Espace réservé du numéro de diapositive 2"/>
          <p:cNvSpPr>
            <a:spLocks noGrp="1"/>
          </p:cNvSpPr>
          <p:nvPr>
            <p:ph type="sldNum" sz="quarter" idx="12"/>
          </p:nvPr>
        </p:nvSpPr>
        <p:spPr/>
        <p:txBody>
          <a:bodyPr/>
          <a:lstStyle/>
          <a:p>
            <a:pPr>
              <a:defRPr/>
            </a:pPr>
            <a:fld id="{AEA36BE8-75C9-44CD-A73A-C413A4DDFED8}" type="slidenum">
              <a:rPr lang="fr-BE" sz="1800" b="1" smtClean="0">
                <a:latin typeface="Arial" pitchFamily="34" charset="0"/>
                <a:cs typeface="Arial" pitchFamily="34" charset="0"/>
              </a:rPr>
              <a:pPr>
                <a:defRPr/>
              </a:pPr>
              <a:t>17</a:t>
            </a:fld>
            <a:endParaRPr lang="fr-BE" sz="1800" b="1" dirty="0">
              <a:latin typeface="Arial" pitchFamily="34" charset="0"/>
              <a:cs typeface="Arial" pitchFamily="34" charset="0"/>
            </a:endParaRPr>
          </a:p>
        </p:txBody>
      </p:sp>
      <p:sp>
        <p:nvSpPr>
          <p:cNvPr id="4" name="ZoneTexte 3"/>
          <p:cNvSpPr txBox="1"/>
          <p:nvPr/>
        </p:nvSpPr>
        <p:spPr>
          <a:xfrm>
            <a:off x="3851920" y="4797152"/>
            <a:ext cx="4536504" cy="1477328"/>
          </a:xfrm>
          <a:prstGeom prst="rect">
            <a:avLst/>
          </a:prstGeom>
          <a:noFill/>
        </p:spPr>
        <p:txBody>
          <a:bodyPr wrap="square" rtlCol="0">
            <a:spAutoFit/>
          </a:bodyPr>
          <a:lstStyle/>
          <a:p>
            <a:r>
              <a:rPr lang="fr-FR" dirty="0" smtClean="0">
                <a:solidFill>
                  <a:srgbClr val="303C18"/>
                </a:solidFill>
              </a:rPr>
              <a:t>Moussa MBAYE</a:t>
            </a:r>
          </a:p>
          <a:p>
            <a:r>
              <a:rPr lang="fr-FR" dirty="0" smtClean="0">
                <a:solidFill>
                  <a:srgbClr val="303C18"/>
                </a:solidFill>
              </a:rPr>
              <a:t>Secrétaire Exécutif</a:t>
            </a:r>
          </a:p>
          <a:p>
            <a:r>
              <a:rPr lang="fr-FR" dirty="0" smtClean="0">
                <a:solidFill>
                  <a:schemeClr val="accent3">
                    <a:lumMod val="50000"/>
                  </a:schemeClr>
                </a:solidFill>
                <a:hlinkClick r:id="rId3"/>
              </a:rPr>
              <a:t>moussa.mbaye@endatiersmonde.org</a:t>
            </a:r>
            <a:r>
              <a:rPr lang="fr-FR" dirty="0" smtClean="0">
                <a:solidFill>
                  <a:schemeClr val="accent3">
                    <a:lumMod val="50000"/>
                  </a:schemeClr>
                </a:solidFill>
              </a:rPr>
              <a:t> </a:t>
            </a:r>
          </a:p>
          <a:p>
            <a:r>
              <a:rPr lang="fr-FR" dirty="0" smtClean="0">
                <a:solidFill>
                  <a:srgbClr val="303C18"/>
                </a:solidFill>
              </a:rPr>
              <a:t>+221 77 740 78 74</a:t>
            </a:r>
          </a:p>
          <a:p>
            <a:r>
              <a:rPr lang="fr-FR" dirty="0" smtClean="0">
                <a:solidFill>
                  <a:schemeClr val="accent3">
                    <a:lumMod val="50000"/>
                  </a:schemeClr>
                </a:solidFill>
                <a:hlinkClick r:id="rId4"/>
              </a:rPr>
              <a:t>www.endatiersmonde.org</a:t>
            </a:r>
            <a:r>
              <a:rPr lang="fr-FR" dirty="0" smtClean="0">
                <a:solidFill>
                  <a:schemeClr val="accent3">
                    <a:lumMod val="50000"/>
                  </a:schemeClr>
                </a:solidFill>
              </a:rPr>
              <a:t> </a:t>
            </a:r>
            <a:endParaRPr lang="fr-FR" dirty="0">
              <a:solidFill>
                <a:schemeClr val="accent3">
                  <a:lumMod val="50000"/>
                </a:schemeClr>
              </a:solidFill>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620688"/>
            <a:ext cx="7992888" cy="5760640"/>
          </a:xfrm>
        </p:spPr>
        <p:style>
          <a:lnRef idx="1">
            <a:schemeClr val="accent3"/>
          </a:lnRef>
          <a:fillRef idx="2">
            <a:schemeClr val="accent3"/>
          </a:fillRef>
          <a:effectRef idx="1">
            <a:schemeClr val="accent3"/>
          </a:effectRef>
          <a:fontRef idx="minor">
            <a:schemeClr val="dk1"/>
          </a:fontRef>
        </p:style>
        <p:txBody>
          <a:bodyPr/>
          <a:lstStyle/>
          <a:p>
            <a:pPr marL="85725" indent="0">
              <a:spcBef>
                <a:spcPts val="0"/>
              </a:spcBef>
              <a:buNone/>
            </a:pPr>
            <a:r>
              <a:rPr lang="fr-FR" sz="2400" b="1" dirty="0" smtClean="0">
                <a:solidFill>
                  <a:schemeClr val="accent3">
                    <a:lumMod val="50000"/>
                  </a:schemeClr>
                </a:solidFill>
                <a:latin typeface="Arial" pitchFamily="34" charset="0"/>
                <a:cs typeface="Arial" pitchFamily="34" charset="0"/>
              </a:rPr>
              <a:t>Pourquoi cet objectif de sécurité alimentaire constitue-t-il un échec majeur de l’agenda des OMD? </a:t>
            </a:r>
            <a:r>
              <a:rPr lang="fr-FR" sz="2800" b="1" dirty="0" smtClean="0">
                <a:solidFill>
                  <a:schemeClr val="accent3">
                    <a:lumMod val="50000"/>
                  </a:schemeClr>
                </a:solidFill>
                <a:latin typeface="Arial" pitchFamily="34" charset="0"/>
                <a:cs typeface="Arial" pitchFamily="34" charset="0"/>
              </a:rPr>
              <a:t/>
            </a:r>
            <a:br>
              <a:rPr lang="fr-FR" sz="2800" b="1" dirty="0" smtClean="0">
                <a:solidFill>
                  <a:schemeClr val="accent3">
                    <a:lumMod val="50000"/>
                  </a:schemeClr>
                </a:solidFill>
                <a:latin typeface="Arial" pitchFamily="34" charset="0"/>
                <a:cs typeface="Arial" pitchFamily="34" charset="0"/>
              </a:rPr>
            </a:br>
            <a:endParaRPr lang="fr-FR" sz="1000" b="1" dirty="0" smtClean="0">
              <a:solidFill>
                <a:schemeClr val="accent3">
                  <a:lumMod val="50000"/>
                </a:schemeClr>
              </a:solidFill>
              <a:latin typeface="Arial" pitchFamily="34" charset="0"/>
              <a:cs typeface="Arial" pitchFamily="34" charset="0"/>
            </a:endParaRPr>
          </a:p>
          <a:p>
            <a:pPr marL="85725" indent="0">
              <a:spcBef>
                <a:spcPts val="0"/>
              </a:spcBef>
              <a:buNone/>
            </a:pPr>
            <a:r>
              <a:rPr lang="fr-FR" sz="2400" b="1" dirty="0" smtClean="0">
                <a:solidFill>
                  <a:srgbClr val="000000"/>
                </a:solidFill>
                <a:latin typeface="Arial" pitchFamily="34" charset="0"/>
                <a:cs typeface="Arial" pitchFamily="34" charset="0"/>
              </a:rPr>
              <a:t>Quelles solutions ont été imaginées mais n’ont pas été mises en œuvre ? </a:t>
            </a:r>
            <a:r>
              <a:rPr lang="fr-FR" sz="2800" b="1" dirty="0" smtClean="0">
                <a:solidFill>
                  <a:srgbClr val="000000"/>
                </a:solidFill>
                <a:latin typeface="Arial" pitchFamily="34" charset="0"/>
                <a:cs typeface="Arial" pitchFamily="34" charset="0"/>
              </a:rPr>
              <a:t/>
            </a:r>
            <a:br>
              <a:rPr lang="fr-FR" sz="2800" b="1" dirty="0" smtClean="0">
                <a:solidFill>
                  <a:srgbClr val="000000"/>
                </a:solidFill>
                <a:latin typeface="Arial" pitchFamily="34" charset="0"/>
                <a:cs typeface="Arial" pitchFamily="34" charset="0"/>
              </a:rPr>
            </a:br>
            <a:endParaRPr lang="fr-FR" sz="10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endParaRPr lang="fr-FR" sz="2400" b="1" dirty="0" smtClean="0">
              <a:solidFill>
                <a:srgbClr val="000000"/>
              </a:solidFill>
              <a:latin typeface="Arial" pitchFamily="34" charset="0"/>
              <a:cs typeface="Arial" pitchFamily="34" charset="0"/>
            </a:endParaRPr>
          </a:p>
          <a:p>
            <a:pPr marL="85725" indent="0">
              <a:spcBef>
                <a:spcPts val="0"/>
              </a:spcBef>
              <a:buNone/>
            </a:pPr>
            <a:r>
              <a:rPr lang="fr-FR" sz="2400" b="1" dirty="0" smtClean="0">
                <a:solidFill>
                  <a:schemeClr val="accent3">
                    <a:lumMod val="50000"/>
                  </a:schemeClr>
                </a:solidFill>
                <a:latin typeface="Arial" pitchFamily="34" charset="0"/>
                <a:cs typeface="Arial" pitchFamily="34" charset="0"/>
              </a:rPr>
              <a:t>Dans quelle mesure le manque de coordination internationale a-t-il contribué à cet échec? </a:t>
            </a:r>
            <a:r>
              <a:rPr lang="fr-FR" sz="2800" b="1" dirty="0" smtClean="0">
                <a:solidFill>
                  <a:srgbClr val="000000"/>
                </a:solidFill>
                <a:latin typeface="Arial" pitchFamily="34" charset="0"/>
                <a:cs typeface="Arial" pitchFamily="34" charset="0"/>
              </a:rPr>
              <a:t/>
            </a:r>
            <a:br>
              <a:rPr lang="fr-FR" sz="2800" b="1" dirty="0" smtClean="0">
                <a:solidFill>
                  <a:srgbClr val="000000"/>
                </a:solidFill>
                <a:latin typeface="Arial" pitchFamily="34" charset="0"/>
                <a:cs typeface="Arial" pitchFamily="34" charset="0"/>
              </a:rPr>
            </a:br>
            <a:endParaRPr lang="fr-FR" sz="1000" b="1" dirty="0" smtClean="0">
              <a:solidFill>
                <a:srgbClr val="000000"/>
              </a:solidFill>
              <a:latin typeface="Arial" pitchFamily="34" charset="0"/>
              <a:cs typeface="Arial" pitchFamily="34" charset="0"/>
            </a:endParaRPr>
          </a:p>
          <a:p>
            <a:pPr marL="85725" indent="0">
              <a:spcBef>
                <a:spcPts val="0"/>
              </a:spcBef>
              <a:buNone/>
            </a:pPr>
            <a:r>
              <a:rPr lang="fr-FR" sz="2400" b="1" dirty="0" smtClean="0">
                <a:solidFill>
                  <a:srgbClr val="000000"/>
                </a:solidFill>
                <a:latin typeface="Arial" pitchFamily="34" charset="0"/>
                <a:cs typeface="Arial" pitchFamily="34" charset="0"/>
              </a:rPr>
              <a:t>Quel bilan peut-on faire de 40 ans de politiques alimentaires internationales ?</a:t>
            </a:r>
            <a:endParaRPr lang="wo-SN" sz="2400" dirty="0"/>
          </a:p>
        </p:txBody>
      </p:sp>
      <p:sp>
        <p:nvSpPr>
          <p:cNvPr id="5" name="Espace réservé du numéro de diapositive 4"/>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2</a:t>
            </a:fld>
            <a:endParaRPr lang="fr-BE" sz="1800" b="1" dirty="0">
              <a:latin typeface="Arial" pitchFamily="34" charset="0"/>
              <a:cs typeface="Arial" pitchFamily="34" charset="0"/>
            </a:endParaRPr>
          </a:p>
        </p:txBody>
      </p:sp>
      <p:pic>
        <p:nvPicPr>
          <p:cNvPr id="12" name="Image 11" descr="uganda-july-2008-195.jpg"/>
          <p:cNvPicPr>
            <a:picLocks noChangeAspect="1"/>
          </p:cNvPicPr>
          <p:nvPr/>
        </p:nvPicPr>
        <p:blipFill>
          <a:blip r:embed="rId3" cstate="print"/>
          <a:stretch>
            <a:fillRect/>
          </a:stretch>
        </p:blipFill>
        <p:spPr>
          <a:xfrm>
            <a:off x="4139952" y="2350914"/>
            <a:ext cx="4464496" cy="2263775"/>
          </a:xfrm>
          <a:prstGeom prst="rect">
            <a:avLst/>
          </a:prstGeom>
        </p:spPr>
      </p:pic>
      <p:pic>
        <p:nvPicPr>
          <p:cNvPr id="13" name="Image 12" descr="Daba à la main.jpg"/>
          <p:cNvPicPr>
            <a:picLocks noChangeAspect="1"/>
          </p:cNvPicPr>
          <p:nvPr/>
        </p:nvPicPr>
        <p:blipFill>
          <a:blip r:embed="rId4" cstate="print"/>
          <a:stretch>
            <a:fillRect/>
          </a:stretch>
        </p:blipFill>
        <p:spPr>
          <a:xfrm>
            <a:off x="611560" y="2320034"/>
            <a:ext cx="3528392" cy="2300067"/>
          </a:xfrm>
          <a:prstGeom prst="rect">
            <a:avLst/>
          </a:prstGeom>
        </p:spPr>
      </p:pic>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2"/>
          <p:cNvSpPr txBox="1">
            <a:spLocks/>
          </p:cNvSpPr>
          <p:nvPr/>
        </p:nvSpPr>
        <p:spPr bwMode="auto">
          <a:xfrm>
            <a:off x="611560" y="620688"/>
            <a:ext cx="7992888" cy="5688632"/>
          </a:xfrm>
          <a:prstGeom prst="rect">
            <a:avLst/>
          </a:prstGeom>
          <a:ln w="9525" cap="flat" cmpd="sng" algn="ctr">
            <a:solidFill>
              <a:schemeClr val="accent3">
                <a:shade val="95000"/>
                <a:satMod val="105000"/>
              </a:schemeClr>
            </a:solidFill>
            <a:prstDash val="solid"/>
            <a:miter lim="800000"/>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dk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dk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dk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dk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85725" indent="-85725">
              <a:spcBef>
                <a:spcPts val="0"/>
              </a:spcBef>
              <a:buFont typeface="Arial" charset="0"/>
              <a:buNone/>
            </a:pPr>
            <a:r>
              <a:rPr lang="fr-FR" sz="2000" b="1" dirty="0" smtClean="0">
                <a:solidFill>
                  <a:schemeClr val="accent3">
                    <a:lumMod val="50000"/>
                  </a:schemeClr>
                </a:solidFill>
                <a:latin typeface="Arial" pitchFamily="34" charset="0"/>
                <a:cs typeface="Arial" pitchFamily="34" charset="0"/>
              </a:rPr>
              <a:t>	</a:t>
            </a:r>
            <a:endParaRPr lang="wo-SN" sz="2200" b="1" dirty="0" smtClean="0">
              <a:latin typeface="Arial" pitchFamily="34" charset="0"/>
              <a:cs typeface="Arial" pitchFamily="34" charset="0"/>
            </a:endParaRPr>
          </a:p>
        </p:txBody>
      </p:sp>
      <p:pic>
        <p:nvPicPr>
          <p:cNvPr id="5" name="Espace réservé du contenu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63888" y="2018668"/>
            <a:ext cx="2304256" cy="3279134"/>
          </a:xfrm>
        </p:spPr>
      </p:pic>
      <p:sp>
        <p:nvSpPr>
          <p:cNvPr id="4" name="Espace réservé du numéro de diapositive 3"/>
          <p:cNvSpPr>
            <a:spLocks noGrp="1"/>
          </p:cNvSpPr>
          <p:nvPr>
            <p:ph type="sldNum" sz="quarter" idx="12"/>
          </p:nvPr>
        </p:nvSpPr>
        <p:spPr/>
        <p:txBody>
          <a:bodyPr/>
          <a:lstStyle/>
          <a:p>
            <a:pPr>
              <a:defRPr/>
            </a:pPr>
            <a:fld id="{BA5D0043-803F-48D0-BC05-506AAF2DAA65}" type="slidenum">
              <a:rPr lang="fr-BE" smtClean="0"/>
              <a:pPr>
                <a:defRPr/>
              </a:pPr>
              <a:t>3</a:t>
            </a:fld>
            <a:endParaRPr lang="fr-BE"/>
          </a:p>
        </p:txBody>
      </p:sp>
    </p:spTree>
    <p:extLst>
      <p:ext uri="{BB962C8B-B14F-4D97-AF65-F5344CB8AC3E}">
        <p14:creationId xmlns:p14="http://schemas.microsoft.com/office/powerpoint/2010/main" val="2226749591"/>
      </p:ext>
    </p:extLst>
  </p:cSld>
  <p:clrMapOvr>
    <a:masterClrMapping/>
  </p:clrMapOvr>
  <p:transition>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1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620688"/>
            <a:ext cx="7992888" cy="5688632"/>
          </a:xfrm>
        </p:spPr>
        <p:style>
          <a:lnRef idx="1">
            <a:schemeClr val="accent3"/>
          </a:lnRef>
          <a:fillRef idx="2">
            <a:schemeClr val="accent3"/>
          </a:fillRef>
          <a:effectRef idx="1">
            <a:schemeClr val="accent3"/>
          </a:effectRef>
          <a:fontRef idx="minor">
            <a:schemeClr val="dk1"/>
          </a:fontRef>
        </p:style>
        <p:txBody>
          <a:bodyPr/>
          <a:lstStyle/>
          <a:p>
            <a:pPr marL="85725" indent="-85725">
              <a:spcBef>
                <a:spcPts val="0"/>
              </a:spcBef>
              <a:buNone/>
            </a:pPr>
            <a:r>
              <a:rPr lang="fr-FR" sz="2000" b="1" dirty="0" smtClean="0">
                <a:solidFill>
                  <a:schemeClr val="accent3">
                    <a:lumMod val="50000"/>
                  </a:schemeClr>
                </a:solidFill>
                <a:latin typeface="Arial" pitchFamily="34" charset="0"/>
                <a:cs typeface="Arial" pitchFamily="34" charset="0"/>
              </a:rPr>
              <a:t>	</a:t>
            </a:r>
            <a:r>
              <a:rPr lang="fr-FR" sz="3400" b="1" dirty="0" smtClean="0">
                <a:solidFill>
                  <a:schemeClr val="accent3">
                    <a:lumMod val="50000"/>
                  </a:schemeClr>
                </a:solidFill>
                <a:latin typeface="Arial" pitchFamily="34" charset="0"/>
                <a:cs typeface="Arial" pitchFamily="34" charset="0"/>
              </a:rPr>
              <a:t>A propos d’ENDA TM</a:t>
            </a:r>
            <a:endParaRPr lang="wo-SN" sz="3400" dirty="0" smtClean="0">
              <a:solidFill>
                <a:schemeClr val="accent3">
                  <a:lumMod val="50000"/>
                </a:schemeClr>
              </a:solidFill>
              <a:latin typeface="Arial" pitchFamily="34" charset="0"/>
              <a:cs typeface="Arial" pitchFamily="34" charset="0"/>
            </a:endParaRPr>
          </a:p>
          <a:p>
            <a:pPr marL="85725" indent="-85725">
              <a:spcBef>
                <a:spcPts val="0"/>
              </a:spcBef>
              <a:buNone/>
            </a:pPr>
            <a:endParaRPr lang="fr-FR" sz="1200" dirty="0" smtClean="0">
              <a:latin typeface="Arial" pitchFamily="34" charset="0"/>
              <a:cs typeface="Arial" pitchFamily="34" charset="0"/>
            </a:endParaRPr>
          </a:p>
          <a:p>
            <a:pPr marL="85725" indent="-85725">
              <a:spcBef>
                <a:spcPts val="0"/>
              </a:spcBef>
              <a:buNone/>
            </a:pPr>
            <a:r>
              <a:rPr lang="fr-FR" sz="2800" dirty="0" smtClean="0">
                <a:latin typeface="Arial" pitchFamily="34" charset="0"/>
                <a:cs typeface="Arial" pitchFamily="34" charset="0"/>
              </a:rPr>
              <a:t>	</a:t>
            </a:r>
            <a:r>
              <a:rPr lang="fr-FR" sz="2200" b="1" dirty="0" smtClean="0">
                <a:latin typeface="Arial" pitchFamily="34" charset="0"/>
                <a:cs typeface="Arial" pitchFamily="34" charset="0"/>
              </a:rPr>
              <a:t>Organisation non gouvernementale internationale née au Sud, pour servir les peuples du Sud, Enda a, depuis toujours, mené son combat contre la marginalisation des défavorisés et pour le développement durable, à deux niveaux.</a:t>
            </a:r>
          </a:p>
          <a:p>
            <a:pPr marL="85725" indent="-85725">
              <a:spcBef>
                <a:spcPts val="0"/>
              </a:spcBef>
              <a:buNone/>
            </a:pPr>
            <a:r>
              <a:rPr lang="fr-FR" sz="2200" b="1" dirty="0" smtClean="0">
                <a:latin typeface="Arial" pitchFamily="34" charset="0"/>
                <a:cs typeface="Arial" pitchFamily="34" charset="0"/>
              </a:rPr>
              <a:t>	</a:t>
            </a:r>
            <a:endParaRPr lang="fr-FR" sz="1200" b="1" dirty="0" smtClean="0">
              <a:latin typeface="Arial" pitchFamily="34" charset="0"/>
              <a:cs typeface="Arial" pitchFamily="34" charset="0"/>
            </a:endParaRPr>
          </a:p>
          <a:p>
            <a:pPr marL="85725" indent="-85725">
              <a:spcBef>
                <a:spcPts val="0"/>
              </a:spcBef>
              <a:buNone/>
            </a:pPr>
            <a:r>
              <a:rPr lang="fr-FR" sz="2200" b="1" dirty="0" smtClean="0">
                <a:latin typeface="Arial" pitchFamily="34" charset="0"/>
                <a:cs typeface="Arial" pitchFamily="34" charset="0"/>
              </a:rPr>
              <a:t>	D’abord, en agissant à la base en faveur de l’amélioration des conditions de vie des groupes vulnérables. </a:t>
            </a:r>
          </a:p>
          <a:p>
            <a:pPr marL="85725" indent="-85725">
              <a:spcBef>
                <a:spcPts val="0"/>
              </a:spcBef>
              <a:buNone/>
            </a:pPr>
            <a:r>
              <a:rPr lang="fr-FR" sz="2200" b="1" dirty="0" smtClean="0">
                <a:latin typeface="Arial" pitchFamily="34" charset="0"/>
                <a:cs typeface="Arial" pitchFamily="34" charset="0"/>
              </a:rPr>
              <a:t>	</a:t>
            </a:r>
          </a:p>
          <a:p>
            <a:pPr marL="85725" indent="-85725">
              <a:spcBef>
                <a:spcPts val="0"/>
              </a:spcBef>
              <a:buNone/>
            </a:pPr>
            <a:r>
              <a:rPr lang="fr-FR" sz="2200" b="1" dirty="0" smtClean="0">
                <a:latin typeface="Arial" pitchFamily="34" charset="0"/>
                <a:cs typeface="Arial" pitchFamily="34" charset="0"/>
              </a:rPr>
              <a:t>	Ensuite, en prenant une part active dans la bataille des idées, qui implique un engagement fort dans le combat contre l’hégémonie du néolibéralisme, la recherche-action pour le développement, le lobbying et le plaidoyer lors des conférences inter nationales, etc.</a:t>
            </a:r>
            <a:endParaRPr lang="wo-SN" sz="2200" b="1" dirty="0" smtClean="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4</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20688"/>
            <a:ext cx="8229600" cy="5688632"/>
          </a:xfrm>
        </p:spPr>
        <p:style>
          <a:lnRef idx="1">
            <a:schemeClr val="accent3"/>
          </a:lnRef>
          <a:fillRef idx="2">
            <a:schemeClr val="accent3"/>
          </a:fillRef>
          <a:effectRef idx="1">
            <a:schemeClr val="accent3"/>
          </a:effectRef>
          <a:fontRef idx="minor">
            <a:schemeClr val="dk1"/>
          </a:fontRef>
        </p:style>
        <p:txBody>
          <a:bodyPr/>
          <a:lstStyle/>
          <a:p>
            <a:pPr marL="85725" indent="0">
              <a:buNone/>
            </a:pPr>
            <a:endParaRPr lang="fr-FR" sz="1200" dirty="0" smtClean="0">
              <a:latin typeface="Arial" pitchFamily="34" charset="0"/>
              <a:cs typeface="Arial" pitchFamily="34" charset="0"/>
            </a:endParaRPr>
          </a:p>
          <a:p>
            <a:pPr marL="85725" indent="0">
              <a:spcBef>
                <a:spcPts val="0"/>
              </a:spcBef>
              <a:buNone/>
            </a:pPr>
            <a:r>
              <a:rPr lang="fr-FR" sz="2400" b="1" dirty="0" smtClean="0">
                <a:latin typeface="Arial" pitchFamily="34" charset="0"/>
                <a:cs typeface="Arial" pitchFamily="34" charset="0"/>
              </a:rPr>
              <a:t>ENDA TM a aujourd’hui une présence permanente en :</a:t>
            </a:r>
          </a:p>
          <a:p>
            <a:pPr marL="85725" indent="0">
              <a:spcBef>
                <a:spcPts val="0"/>
              </a:spcBef>
              <a:buNone/>
            </a:pPr>
            <a:endParaRPr lang="fr-FR" sz="1200" b="1" dirty="0" smtClean="0">
              <a:latin typeface="Arial" pitchFamily="34" charset="0"/>
              <a:cs typeface="Arial" pitchFamily="34" charset="0"/>
            </a:endParaRPr>
          </a:p>
          <a:p>
            <a:pPr marL="989013" indent="-544513">
              <a:spcBef>
                <a:spcPts val="0"/>
              </a:spcBef>
              <a:buFont typeface="Wingdings" pitchFamily="2" charset="2"/>
              <a:buChar char="q"/>
              <a:tabLst>
                <a:tab pos="444500" algn="l"/>
              </a:tabLst>
            </a:pPr>
            <a:r>
              <a:rPr lang="fr-FR" sz="2400" b="1" dirty="0" smtClean="0">
                <a:latin typeface="Arial" pitchFamily="34" charset="0"/>
                <a:cs typeface="Arial" pitchFamily="34" charset="0"/>
              </a:rPr>
              <a:t> ASIE  : Inde et Vietnam</a:t>
            </a:r>
          </a:p>
          <a:p>
            <a:pPr marL="989013" indent="-544513">
              <a:spcBef>
                <a:spcPts val="0"/>
              </a:spcBef>
              <a:buFont typeface="Wingdings" pitchFamily="2" charset="2"/>
              <a:buChar char="q"/>
              <a:tabLst>
                <a:tab pos="444500" algn="l"/>
              </a:tabLst>
            </a:pPr>
            <a:endParaRPr lang="fr-FR" sz="1200" b="1" dirty="0" smtClean="0">
              <a:latin typeface="Arial" pitchFamily="34" charset="0"/>
              <a:cs typeface="Arial" pitchFamily="34" charset="0"/>
            </a:endParaRPr>
          </a:p>
          <a:p>
            <a:pPr marL="989013" indent="-544513">
              <a:spcBef>
                <a:spcPts val="0"/>
              </a:spcBef>
              <a:buFont typeface="Wingdings" pitchFamily="2" charset="2"/>
              <a:buChar char="q"/>
              <a:tabLst>
                <a:tab pos="444500" algn="l"/>
              </a:tabLst>
            </a:pPr>
            <a:r>
              <a:rPr lang="fr-FR" sz="2400" b="1" dirty="0" smtClean="0">
                <a:latin typeface="Arial" pitchFamily="34" charset="0"/>
                <a:cs typeface="Arial" pitchFamily="34" charset="0"/>
              </a:rPr>
              <a:t>AMERIQUE LATINE: Haïti, Colombie et République dominicaine</a:t>
            </a:r>
          </a:p>
          <a:p>
            <a:pPr marL="989013" indent="-544513">
              <a:spcBef>
                <a:spcPts val="0"/>
              </a:spcBef>
              <a:buFont typeface="Wingdings" pitchFamily="2" charset="2"/>
              <a:buChar char="q"/>
              <a:tabLst>
                <a:tab pos="444500" algn="l"/>
              </a:tabLst>
            </a:pPr>
            <a:endParaRPr lang="fr-FR" sz="1200" b="1" dirty="0" smtClean="0">
              <a:latin typeface="Arial" pitchFamily="34" charset="0"/>
              <a:cs typeface="Arial" pitchFamily="34" charset="0"/>
            </a:endParaRPr>
          </a:p>
          <a:p>
            <a:pPr marL="989013" indent="-544513">
              <a:spcBef>
                <a:spcPts val="0"/>
              </a:spcBef>
              <a:buFont typeface="Wingdings" pitchFamily="2" charset="2"/>
              <a:buChar char="q"/>
              <a:tabLst>
                <a:tab pos="444500" algn="l"/>
              </a:tabLst>
            </a:pPr>
            <a:r>
              <a:rPr lang="fr-FR" sz="2400" b="1" dirty="0" smtClean="0">
                <a:latin typeface="Arial" pitchFamily="34" charset="0"/>
                <a:cs typeface="Arial" pitchFamily="34" charset="0"/>
              </a:rPr>
              <a:t>AFRIQUE : Ethiopie, Madagascar, Mali, Maroc, Tunisie et Sénégal </a:t>
            </a:r>
          </a:p>
          <a:p>
            <a:pPr marL="989013" indent="-544513">
              <a:spcBef>
                <a:spcPts val="0"/>
              </a:spcBef>
              <a:buFont typeface="Wingdings" pitchFamily="2" charset="2"/>
              <a:buChar char="q"/>
              <a:tabLst>
                <a:tab pos="444500" algn="l"/>
              </a:tabLst>
            </a:pPr>
            <a:endParaRPr lang="fr-FR" sz="1200" b="1" dirty="0" smtClean="0">
              <a:latin typeface="Arial" pitchFamily="34" charset="0"/>
              <a:cs typeface="Arial" pitchFamily="34" charset="0"/>
            </a:endParaRPr>
          </a:p>
          <a:p>
            <a:pPr marL="989013" indent="-544513">
              <a:spcBef>
                <a:spcPts val="0"/>
              </a:spcBef>
              <a:buFont typeface="Wingdings" pitchFamily="2" charset="2"/>
              <a:buChar char="q"/>
              <a:tabLst>
                <a:tab pos="444500" algn="l"/>
              </a:tabLst>
            </a:pPr>
            <a:r>
              <a:rPr lang="fr-FR" sz="2400" b="1" dirty="0" smtClean="0">
                <a:latin typeface="Arial" pitchFamily="34" charset="0"/>
                <a:cs typeface="Arial" pitchFamily="34" charset="0"/>
              </a:rPr>
              <a:t>EUROPE : France </a:t>
            </a:r>
          </a:p>
          <a:p>
            <a:pPr marL="85725" indent="0">
              <a:spcBef>
                <a:spcPts val="0"/>
              </a:spcBef>
              <a:buNone/>
            </a:pPr>
            <a:endParaRPr lang="fr-FR" sz="1200" b="1" dirty="0" smtClean="0">
              <a:latin typeface="Arial" pitchFamily="34" charset="0"/>
              <a:cs typeface="Arial" pitchFamily="34" charset="0"/>
            </a:endParaRPr>
          </a:p>
          <a:p>
            <a:pPr marL="85725" indent="0">
              <a:spcBef>
                <a:spcPts val="0"/>
              </a:spcBef>
              <a:buNone/>
            </a:pPr>
            <a:r>
              <a:rPr lang="fr-FR" sz="2400" b="1" dirty="0" smtClean="0">
                <a:solidFill>
                  <a:schemeClr val="accent3">
                    <a:lumMod val="50000"/>
                  </a:schemeClr>
                </a:solidFill>
                <a:latin typeface="Arial" pitchFamily="34" charset="0"/>
                <a:cs typeface="Arial" pitchFamily="34" charset="0"/>
              </a:rPr>
              <a:t>Grâce à l’accord de siège qu’ ENDA TM a signé avec le gouvernement du Sénégal, son Secrétariat exécutif (siège) se trouve à Dakar, depuis 1978, et coordonne les activités qu’il déploie dans plus de quarante pays à travers le monde</a:t>
            </a:r>
            <a:endParaRPr lang="wo-SN" sz="2400" b="1" dirty="0">
              <a:solidFill>
                <a:schemeClr val="accent3">
                  <a:lumMod val="50000"/>
                </a:schemeClr>
              </a:solidFill>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5</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1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1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10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620688"/>
            <a:ext cx="8208912" cy="5688632"/>
          </a:xfrm>
        </p:spPr>
        <p:style>
          <a:lnRef idx="1">
            <a:schemeClr val="accent3"/>
          </a:lnRef>
          <a:fillRef idx="2">
            <a:schemeClr val="accent3"/>
          </a:fillRef>
          <a:effectRef idx="1">
            <a:schemeClr val="accent3"/>
          </a:effectRef>
          <a:fontRef idx="minor">
            <a:schemeClr val="dk1"/>
          </a:fontRef>
        </p:style>
        <p:txBody>
          <a:bodyPr/>
          <a:lstStyle/>
          <a:p>
            <a:pPr marL="542925" lvl="0" indent="-542925">
              <a:lnSpc>
                <a:spcPct val="90000"/>
              </a:lnSpc>
              <a:spcBef>
                <a:spcPts val="0"/>
              </a:spcBef>
              <a:spcAft>
                <a:spcPts val="0"/>
              </a:spcAft>
              <a:buNone/>
              <a:tabLst>
                <a:tab pos="542925" algn="l"/>
              </a:tabLst>
            </a:pPr>
            <a:r>
              <a:rPr lang="fr-FR" sz="2800" b="1" dirty="0" smtClean="0">
                <a:latin typeface="Arial" pitchFamily="34" charset="0"/>
                <a:cs typeface="Arial" pitchFamily="34" charset="0"/>
              </a:rPr>
              <a:t>1.  Les facteurs internes liés à la responsabilité de chaque pays</a:t>
            </a:r>
          </a:p>
          <a:p>
            <a:pPr marL="542925" lvl="0" indent="-542925">
              <a:lnSpc>
                <a:spcPct val="90000"/>
              </a:lnSpc>
              <a:spcBef>
                <a:spcPts val="0"/>
              </a:spcBef>
              <a:spcAft>
                <a:spcPts val="0"/>
              </a:spcAft>
              <a:buNone/>
              <a:tabLst>
                <a:tab pos="542925" algn="l"/>
              </a:tabLst>
            </a:pPr>
            <a:endParaRPr lang="fr-FR" sz="2200" b="1" dirty="0" smtClean="0">
              <a:solidFill>
                <a:schemeClr val="tx1">
                  <a:lumMod val="65000"/>
                  <a:lumOff val="35000"/>
                </a:schemeClr>
              </a:solidFill>
              <a:latin typeface="Arial" pitchFamily="34" charset="0"/>
              <a:cs typeface="Arial" pitchFamily="34" charset="0"/>
            </a:endParaRPr>
          </a:p>
          <a:p>
            <a:pPr marL="0" indent="85725">
              <a:lnSpc>
                <a:spcPct val="90000"/>
              </a:lnSpc>
              <a:spcBef>
                <a:spcPts val="0"/>
              </a:spcBef>
              <a:spcAft>
                <a:spcPts val="0"/>
              </a:spcAft>
              <a:buNone/>
            </a:pPr>
            <a:r>
              <a:rPr lang="fr-FR" sz="3800" b="1" dirty="0" smtClean="0">
                <a:solidFill>
                  <a:srgbClr val="FF0000"/>
                </a:solidFill>
                <a:sym typeface="Wingdings"/>
              </a:rPr>
              <a:t></a:t>
            </a:r>
            <a:r>
              <a:rPr lang="fr-FR" sz="3300" b="1" dirty="0" smtClean="0">
                <a:solidFill>
                  <a:schemeClr val="tx1">
                    <a:lumMod val="65000"/>
                    <a:lumOff val="35000"/>
                  </a:schemeClr>
                </a:solidFill>
                <a:sym typeface="Wingdings"/>
              </a:rPr>
              <a:t> </a:t>
            </a:r>
            <a:r>
              <a:rPr lang="fr-FR" sz="2800" b="1" dirty="0" smtClean="0">
                <a:solidFill>
                  <a:schemeClr val="accent3">
                    <a:lumMod val="50000"/>
                  </a:schemeClr>
                </a:solidFill>
                <a:latin typeface="Arial" pitchFamily="34" charset="0"/>
                <a:cs typeface="Arial" pitchFamily="34" charset="0"/>
              </a:rPr>
              <a:t>Qui connait les OMD ?</a:t>
            </a:r>
            <a:endParaRPr lang="wo-SN" sz="2800" dirty="0" smtClean="0">
              <a:solidFill>
                <a:schemeClr val="accent3">
                  <a:lumMod val="50000"/>
                </a:schemeClr>
              </a:solidFill>
              <a:latin typeface="Arial" pitchFamily="34" charset="0"/>
              <a:cs typeface="Arial" pitchFamily="34" charset="0"/>
            </a:endParaRPr>
          </a:p>
          <a:p>
            <a:pPr indent="101600">
              <a:spcBef>
                <a:spcPts val="0"/>
              </a:spcBef>
              <a:buNone/>
            </a:pPr>
            <a:r>
              <a:rPr lang="fr-FR" sz="2400" dirty="0" smtClean="0">
                <a:latin typeface="Arial" pitchFamily="34" charset="0"/>
                <a:cs typeface="Arial" pitchFamily="34" charset="0"/>
              </a:rPr>
              <a:t>	</a:t>
            </a:r>
            <a:endParaRPr lang="fr-FR" sz="2400" b="1" dirty="0" smtClean="0">
              <a:latin typeface="Arial" pitchFamily="34" charset="0"/>
              <a:cs typeface="Arial" pitchFamily="34" charset="0"/>
            </a:endParaRPr>
          </a:p>
          <a:p>
            <a:pPr indent="15875">
              <a:spcBef>
                <a:spcPts val="0"/>
              </a:spcBef>
              <a:buNone/>
            </a:pPr>
            <a:r>
              <a:rPr lang="fr-FR" sz="2400" b="1" dirty="0" smtClean="0">
                <a:latin typeface="Arial" pitchFamily="34" charset="0"/>
                <a:cs typeface="Arial" pitchFamily="34" charset="0"/>
              </a:rPr>
              <a:t>« Les OMD constituent une feuille de route que les Etats se sont </a:t>
            </a:r>
            <a:r>
              <a:rPr lang="fr-SN" sz="2400" b="1" dirty="0" smtClean="0">
                <a:latin typeface="Arial" pitchFamily="34" charset="0"/>
                <a:cs typeface="Arial" pitchFamily="34" charset="0"/>
              </a:rPr>
              <a:t>fixé, afin </a:t>
            </a:r>
            <a:r>
              <a:rPr lang="fr-FR" sz="2400" b="1" dirty="0" smtClean="0">
                <a:latin typeface="Arial" pitchFamily="34" charset="0"/>
                <a:cs typeface="Arial" pitchFamily="34" charset="0"/>
              </a:rPr>
              <a:t>de régler les problèmes prioritaires qui minent les pays du Sud. En ce sens ils représentent une avancée significative. </a:t>
            </a:r>
          </a:p>
          <a:p>
            <a:pPr indent="101600">
              <a:spcBef>
                <a:spcPts val="0"/>
              </a:spcBef>
              <a:buNone/>
            </a:pPr>
            <a:r>
              <a:rPr lang="fr-FR" sz="2400" b="1" dirty="0" smtClean="0">
                <a:latin typeface="Arial" pitchFamily="34" charset="0"/>
                <a:cs typeface="Arial" pitchFamily="34" charset="0"/>
              </a:rPr>
              <a:t>	</a:t>
            </a:r>
          </a:p>
          <a:p>
            <a:pPr indent="15875">
              <a:spcBef>
                <a:spcPts val="0"/>
              </a:spcBef>
              <a:buNone/>
            </a:pPr>
            <a:r>
              <a:rPr lang="fr-FR" sz="2400" b="1" dirty="0" smtClean="0">
                <a:latin typeface="Arial" pitchFamily="34" charset="0"/>
                <a:cs typeface="Arial" pitchFamily="34" charset="0"/>
              </a:rPr>
              <a:t>Cependant, « les communautés déclarent se sentir isolées des actions censées les concerner et affichent de plus en plus leur volonté d’être partie prenante de ces initiatives. »</a:t>
            </a:r>
            <a:endParaRPr lang="wo-SN" sz="2400" b="1" dirty="0" smtClean="0">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6</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16624"/>
          </a:xfrm>
        </p:spPr>
        <p:style>
          <a:lnRef idx="1">
            <a:schemeClr val="accent3"/>
          </a:lnRef>
          <a:fillRef idx="2">
            <a:schemeClr val="accent3"/>
          </a:fillRef>
          <a:effectRef idx="1">
            <a:schemeClr val="accent3"/>
          </a:effectRef>
          <a:fontRef idx="minor">
            <a:schemeClr val="dk1"/>
          </a:fontRef>
        </p:style>
        <p:txBody>
          <a:bodyPr/>
          <a:lstStyle/>
          <a:p>
            <a:pPr marL="0" indent="85725">
              <a:spcBef>
                <a:spcPts val="0"/>
              </a:spcBef>
              <a:buNone/>
            </a:pPr>
            <a:r>
              <a:rPr lang="fr-FR" sz="3800" b="1" dirty="0" smtClean="0">
                <a:solidFill>
                  <a:srgbClr val="FF0000"/>
                </a:solidFill>
                <a:sym typeface="Wingdings"/>
              </a:rPr>
              <a:t></a:t>
            </a:r>
            <a:r>
              <a:rPr lang="fr-FR" sz="2800" b="1" dirty="0" smtClean="0">
                <a:solidFill>
                  <a:schemeClr val="accent3">
                    <a:lumMod val="50000"/>
                  </a:schemeClr>
                </a:solidFill>
                <a:sym typeface="Wingdings"/>
              </a:rPr>
              <a:t> </a:t>
            </a:r>
            <a:r>
              <a:rPr lang="fr-FR" sz="2800" b="1" dirty="0" smtClean="0">
                <a:solidFill>
                  <a:schemeClr val="accent3">
                    <a:lumMod val="50000"/>
                  </a:schemeClr>
                </a:solidFill>
                <a:latin typeface="Arial" pitchFamily="34" charset="0"/>
                <a:cs typeface="Arial" pitchFamily="34" charset="0"/>
              </a:rPr>
              <a:t>Qui connait les OMD ? </a:t>
            </a:r>
            <a:r>
              <a:rPr lang="fr-FR" sz="2800" b="1" dirty="0" smtClean="0">
                <a:latin typeface="Arial" pitchFamily="34" charset="0"/>
                <a:cs typeface="Arial" pitchFamily="34" charset="0"/>
              </a:rPr>
              <a:t>(suite)</a:t>
            </a:r>
            <a:endParaRPr lang="wo-SN" sz="2800" dirty="0" smtClean="0">
              <a:latin typeface="Arial" pitchFamily="34" charset="0"/>
              <a:cs typeface="Arial" pitchFamily="34" charset="0"/>
            </a:endParaRPr>
          </a:p>
          <a:p>
            <a:pPr>
              <a:spcBef>
                <a:spcPts val="0"/>
              </a:spcBef>
              <a:buNone/>
            </a:pPr>
            <a:endParaRPr lang="fr-FR" sz="2000" dirty="0" smtClean="0">
              <a:latin typeface="Arial" pitchFamily="34" charset="0"/>
              <a:cs typeface="Arial" pitchFamily="34" charset="0"/>
            </a:endParaRPr>
          </a:p>
          <a:p>
            <a:pPr>
              <a:spcBef>
                <a:spcPts val="0"/>
              </a:spcBef>
              <a:buNone/>
            </a:pPr>
            <a:r>
              <a:rPr lang="fr-FR" sz="2400" b="1" dirty="0" smtClean="0">
                <a:latin typeface="Arial" pitchFamily="34" charset="0"/>
                <a:cs typeface="Arial" pitchFamily="34" charset="0"/>
              </a:rPr>
              <a:t>	Les citoyens en général, les acteurs locaux en particulier, sont très peu informés des OMD et des « engagements » pris dans ce domaine par leurs gouvernants et par la communauté internationale.</a:t>
            </a:r>
            <a:endParaRPr lang="wo-SN" sz="2400" b="1" dirty="0" smtClean="0">
              <a:latin typeface="Arial" pitchFamily="34" charset="0"/>
              <a:cs typeface="Arial" pitchFamily="34" charset="0"/>
            </a:endParaRPr>
          </a:p>
          <a:p>
            <a:pPr>
              <a:spcBef>
                <a:spcPts val="0"/>
              </a:spcBef>
              <a:buNone/>
            </a:pPr>
            <a:endParaRPr lang="wo-SN" sz="2400" b="1" dirty="0" smtClean="0">
              <a:latin typeface="Arial" pitchFamily="34" charset="0"/>
              <a:cs typeface="Arial" pitchFamily="34" charset="0"/>
            </a:endParaRPr>
          </a:p>
          <a:p>
            <a:pPr>
              <a:spcBef>
                <a:spcPts val="0"/>
              </a:spcBef>
              <a:buNone/>
            </a:pPr>
            <a:r>
              <a:rPr lang="fr-FR" sz="2400" b="1" i="1" dirty="0" smtClean="0">
                <a:latin typeface="Arial" pitchFamily="34" charset="0"/>
                <a:cs typeface="Arial" pitchFamily="34" charset="0"/>
              </a:rPr>
              <a:t>	</a:t>
            </a:r>
            <a:r>
              <a:rPr lang="fr-FR" sz="2400" b="1" i="1" dirty="0" smtClean="0">
                <a:solidFill>
                  <a:schemeClr val="tx1">
                    <a:lumMod val="75000"/>
                    <a:lumOff val="25000"/>
                  </a:schemeClr>
                </a:solidFill>
                <a:latin typeface="Arial" pitchFamily="34" charset="0"/>
                <a:cs typeface="Arial" pitchFamily="34" charset="0"/>
              </a:rPr>
              <a:t>Les OMD sont assez mal connus et c’est sur le terrain que la différence peut se réaliser, notamment au niveau les citoyennes et citoyens concernés</a:t>
            </a:r>
            <a:r>
              <a:rPr lang="fr-FR" sz="2400" b="1" i="1" dirty="0" smtClean="0">
                <a:latin typeface="Arial" pitchFamily="34" charset="0"/>
                <a:cs typeface="Arial" pitchFamily="34" charset="0"/>
              </a:rPr>
              <a:t>.</a:t>
            </a:r>
            <a:endParaRPr lang="wo-SN" sz="2400" b="1" dirty="0" smtClean="0">
              <a:latin typeface="Arial" pitchFamily="34" charset="0"/>
              <a:cs typeface="Arial" pitchFamily="34" charset="0"/>
            </a:endParaRPr>
          </a:p>
          <a:p>
            <a:pPr>
              <a:spcBef>
                <a:spcPts val="0"/>
              </a:spcBef>
              <a:buNone/>
            </a:pPr>
            <a:r>
              <a:rPr lang="fr-FR" sz="2400" b="1" dirty="0" smtClean="0">
                <a:latin typeface="Arial" pitchFamily="34" charset="0"/>
                <a:cs typeface="Arial" pitchFamily="34" charset="0"/>
              </a:rPr>
              <a:t> </a:t>
            </a:r>
            <a:endParaRPr lang="wo-SN" sz="2400" b="1" dirty="0" smtClean="0">
              <a:latin typeface="Arial" pitchFamily="34" charset="0"/>
              <a:cs typeface="Arial" pitchFamily="34" charset="0"/>
            </a:endParaRPr>
          </a:p>
          <a:p>
            <a:pPr>
              <a:spcBef>
                <a:spcPts val="0"/>
              </a:spcBef>
              <a:buNone/>
            </a:pPr>
            <a:r>
              <a:rPr lang="fr-FR" sz="2400" b="1" dirty="0" smtClean="0">
                <a:latin typeface="Arial" pitchFamily="34" charset="0"/>
                <a:cs typeface="Arial" pitchFamily="34" charset="0"/>
              </a:rPr>
              <a:t>	Globalement, cette assertion est valable pour tous les 8 objectifs, mais elle prend un relief particulier en ce qui concerne l’objectif 1</a:t>
            </a:r>
            <a:r>
              <a:rPr lang="fr-FR" sz="2400" b="1" cap="all" dirty="0" smtClean="0">
                <a:latin typeface="Arial" pitchFamily="34" charset="0"/>
                <a:cs typeface="Arial" pitchFamily="34" charset="0"/>
              </a:rPr>
              <a:t>c</a:t>
            </a:r>
            <a:r>
              <a:rPr lang="fr-FR" sz="2400" b="1" dirty="0" smtClean="0">
                <a:latin typeface="Arial" pitchFamily="34" charset="0"/>
                <a:cs typeface="Arial" pitchFamily="34" charset="0"/>
              </a:rPr>
              <a:t> des OMD.</a:t>
            </a:r>
            <a:endParaRPr lang="wo-SN" sz="2400" b="1" dirty="0" smtClean="0">
              <a:latin typeface="Arial" pitchFamily="34" charset="0"/>
              <a:cs typeface="Arial" pitchFamily="34" charset="0"/>
            </a:endParaRPr>
          </a:p>
        </p:txBody>
      </p:sp>
      <p:sp>
        <p:nvSpPr>
          <p:cNvPr id="5" name="Espace réservé du numéro de diapositive 4"/>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7</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544616"/>
          </a:xfrm>
        </p:spPr>
        <p:style>
          <a:lnRef idx="1">
            <a:schemeClr val="accent3"/>
          </a:lnRef>
          <a:fillRef idx="2">
            <a:schemeClr val="accent3"/>
          </a:fillRef>
          <a:effectRef idx="1">
            <a:schemeClr val="accent3"/>
          </a:effectRef>
          <a:fontRef idx="minor">
            <a:schemeClr val="dk1"/>
          </a:fontRef>
        </p:style>
        <p:txBody>
          <a:bodyPr/>
          <a:lstStyle/>
          <a:p>
            <a:pPr marL="542925" lvl="0" indent="-542925">
              <a:lnSpc>
                <a:spcPct val="90000"/>
              </a:lnSpc>
              <a:spcBef>
                <a:spcPts val="0"/>
              </a:spcBef>
              <a:buNone/>
            </a:pPr>
            <a:r>
              <a:rPr lang="fr-FR" sz="3600" b="1" dirty="0" smtClean="0">
                <a:solidFill>
                  <a:srgbClr val="FF0000"/>
                </a:solidFill>
                <a:sym typeface="Wingdings"/>
              </a:rPr>
              <a:t> </a:t>
            </a:r>
            <a:r>
              <a:rPr lang="fr-FR" sz="3300" b="1" dirty="0" smtClean="0">
                <a:solidFill>
                  <a:schemeClr val="accent3">
                    <a:lumMod val="50000"/>
                  </a:schemeClr>
                </a:solidFill>
              </a:rPr>
              <a:t>Beaucoup de pays du Sud n’ont pas été à la hauteur de l’ambition des OMD</a:t>
            </a:r>
            <a:endParaRPr lang="wo-SN" sz="3300" dirty="0" smtClean="0">
              <a:solidFill>
                <a:schemeClr val="accent3">
                  <a:lumMod val="50000"/>
                </a:schemeClr>
              </a:solidFill>
            </a:endParaRPr>
          </a:p>
          <a:p>
            <a:pPr>
              <a:lnSpc>
                <a:spcPct val="90000"/>
              </a:lnSpc>
              <a:spcBef>
                <a:spcPts val="0"/>
              </a:spcBef>
              <a:buFont typeface="Wingdings"/>
              <a:buChar char="Ä"/>
            </a:pPr>
            <a:endParaRPr lang="fr-FR" sz="2000" dirty="0" smtClean="0"/>
          </a:p>
          <a:p>
            <a:pPr marL="185738" indent="0">
              <a:lnSpc>
                <a:spcPct val="90000"/>
              </a:lnSpc>
              <a:spcBef>
                <a:spcPts val="0"/>
              </a:spcBef>
              <a:buNone/>
            </a:pPr>
            <a:r>
              <a:rPr lang="fr-FR" sz="2800" b="1" dirty="0" smtClean="0"/>
              <a:t>ENDA a pointé la conjonction de facteurs liés à la responsabilité que les pays du Sud eux-mêmes, principaux maîtres d’œuvre du processus, n’ont que très peu assumée, notamment </a:t>
            </a:r>
            <a:r>
              <a:rPr lang="fr-FR" sz="2800" b="1" u="sng" dirty="0" smtClean="0"/>
              <a:t>son appropriation</a:t>
            </a:r>
            <a:r>
              <a:rPr lang="fr-FR" sz="2800" b="1" dirty="0" smtClean="0"/>
              <a:t>. </a:t>
            </a:r>
          </a:p>
          <a:p>
            <a:pPr marL="185738" indent="0">
              <a:lnSpc>
                <a:spcPct val="90000"/>
              </a:lnSpc>
              <a:spcBef>
                <a:spcPts val="0"/>
              </a:spcBef>
              <a:buNone/>
            </a:pPr>
            <a:endParaRPr lang="fr-FR" sz="2000" b="1" dirty="0" smtClean="0"/>
          </a:p>
          <a:p>
            <a:pPr marL="185738" indent="0">
              <a:lnSpc>
                <a:spcPct val="90000"/>
              </a:lnSpc>
              <a:spcBef>
                <a:spcPts val="0"/>
              </a:spcBef>
              <a:buNone/>
            </a:pPr>
            <a:r>
              <a:rPr lang="fr-FR" sz="2800" b="1" dirty="0" smtClean="0"/>
              <a:t>Les OMD, lors de leur proclamation en 2000, découlaient plutôt d’un engagement des pays riches et avaient le défaut de partir d’une logique d’aide, voire de charité et ne résultent nullement de processus de consultation multi partenariale. </a:t>
            </a:r>
          </a:p>
          <a:p>
            <a:pPr marL="0" indent="0">
              <a:lnSpc>
                <a:spcPct val="90000"/>
              </a:lnSpc>
              <a:spcBef>
                <a:spcPts val="0"/>
              </a:spcBef>
              <a:buNone/>
            </a:pPr>
            <a:endParaRPr lang="fr-FR" sz="1200" b="1" dirty="0" smtClean="0"/>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8</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229600" cy="5616624"/>
          </a:xfrm>
        </p:spPr>
        <p:style>
          <a:lnRef idx="1">
            <a:schemeClr val="accent3"/>
          </a:lnRef>
          <a:fillRef idx="2">
            <a:schemeClr val="accent3"/>
          </a:fillRef>
          <a:effectRef idx="1">
            <a:schemeClr val="accent3"/>
          </a:effectRef>
          <a:fontRef idx="minor">
            <a:schemeClr val="dk1"/>
          </a:fontRef>
        </p:style>
        <p:txBody>
          <a:bodyPr/>
          <a:lstStyle/>
          <a:p>
            <a:pPr marL="630238" lvl="0" indent="-544513">
              <a:lnSpc>
                <a:spcPct val="90000"/>
              </a:lnSpc>
              <a:buNone/>
              <a:tabLst>
                <a:tab pos="358775" algn="l"/>
              </a:tabLst>
            </a:pPr>
            <a:r>
              <a:rPr lang="fr-FR" sz="3300" b="1" dirty="0" smtClean="0">
                <a:solidFill>
                  <a:srgbClr val="FF0000"/>
                </a:solidFill>
                <a:sym typeface="Wingdings"/>
              </a:rPr>
              <a:t></a:t>
            </a:r>
            <a:r>
              <a:rPr lang="fr-FR" sz="2400" b="1" dirty="0" smtClean="0">
                <a:solidFill>
                  <a:srgbClr val="FF0000"/>
                </a:solidFill>
                <a:sym typeface="Wingdings"/>
              </a:rPr>
              <a:t> 	</a:t>
            </a:r>
            <a:r>
              <a:rPr lang="fr-FR" sz="3300" b="1" dirty="0" smtClean="0">
                <a:solidFill>
                  <a:schemeClr val="accent3">
                    <a:lumMod val="50000"/>
                  </a:schemeClr>
                </a:solidFill>
              </a:rPr>
              <a:t>Beaucoup de pays du Sud n’ont pas été à la hauteur de l’ambition des OMD </a:t>
            </a:r>
            <a:r>
              <a:rPr lang="fr-FR" sz="3300" b="1" dirty="0" smtClean="0"/>
              <a:t>(suite)</a:t>
            </a:r>
            <a:endParaRPr lang="wo-SN" sz="3300" dirty="0" smtClean="0"/>
          </a:p>
          <a:p>
            <a:pPr marL="0" indent="0">
              <a:lnSpc>
                <a:spcPct val="90000"/>
              </a:lnSpc>
              <a:buNone/>
              <a:tabLst>
                <a:tab pos="358775" algn="l"/>
              </a:tabLst>
            </a:pPr>
            <a:endParaRPr lang="fr-FR" sz="1200" b="1" dirty="0" smtClean="0">
              <a:latin typeface="Arial" pitchFamily="34" charset="0"/>
              <a:cs typeface="Arial" pitchFamily="34" charset="0"/>
            </a:endParaRPr>
          </a:p>
          <a:p>
            <a:pPr marL="271463" indent="0">
              <a:spcBef>
                <a:spcPts val="0"/>
              </a:spcBef>
              <a:buNone/>
              <a:tabLst>
                <a:tab pos="358775" algn="l"/>
              </a:tabLst>
            </a:pPr>
            <a:r>
              <a:rPr lang="fr-FR" sz="2400" b="1" dirty="0" smtClean="0">
                <a:latin typeface="Arial" pitchFamily="34" charset="0"/>
                <a:cs typeface="Arial" pitchFamily="34" charset="0"/>
              </a:rPr>
              <a:t>Dans les pays du Sud, nombreux sont :</a:t>
            </a:r>
          </a:p>
          <a:p>
            <a:pPr marL="271463" indent="0">
              <a:spcBef>
                <a:spcPts val="0"/>
              </a:spcBef>
              <a:buNone/>
              <a:tabLst>
                <a:tab pos="358775" algn="l"/>
              </a:tabLst>
            </a:pPr>
            <a:endParaRPr lang="fr-FR" sz="800" b="1" dirty="0" smtClean="0">
              <a:latin typeface="Arial" pitchFamily="34" charset="0"/>
              <a:cs typeface="Arial" pitchFamily="34" charset="0"/>
            </a:endParaRPr>
          </a:p>
          <a:p>
            <a:pPr marL="1260475" indent="-457200">
              <a:spcBef>
                <a:spcPts val="0"/>
              </a:spcBef>
              <a:buFont typeface="Wingdings" pitchFamily="2" charset="2"/>
              <a:buChar char="Ø"/>
              <a:tabLst>
                <a:tab pos="358775" algn="l"/>
              </a:tabLst>
            </a:pPr>
            <a:r>
              <a:rPr lang="fr-FR" sz="2400" b="1" dirty="0" smtClean="0">
                <a:latin typeface="Arial" pitchFamily="34" charset="0"/>
                <a:cs typeface="Arial" pitchFamily="34" charset="0"/>
              </a:rPr>
              <a:t>les acteurs nationaux qui ne tiennent pas compte des OMD</a:t>
            </a:r>
          </a:p>
          <a:p>
            <a:pPr marL="1260475" indent="-457200">
              <a:spcBef>
                <a:spcPts val="0"/>
              </a:spcBef>
              <a:buFont typeface="Wingdings" pitchFamily="2" charset="2"/>
              <a:buChar char="Ø"/>
              <a:tabLst>
                <a:tab pos="358775" algn="l"/>
              </a:tabLst>
            </a:pPr>
            <a:endParaRPr lang="fr-FR" sz="800" b="1" dirty="0" smtClean="0">
              <a:latin typeface="Arial" pitchFamily="34" charset="0"/>
              <a:cs typeface="Arial" pitchFamily="34" charset="0"/>
            </a:endParaRPr>
          </a:p>
          <a:p>
            <a:pPr marL="1260475" indent="-457200">
              <a:spcBef>
                <a:spcPts val="0"/>
              </a:spcBef>
              <a:buFont typeface="Wingdings" pitchFamily="2" charset="2"/>
              <a:buChar char="Ø"/>
              <a:tabLst>
                <a:tab pos="358775" algn="l"/>
              </a:tabLst>
            </a:pPr>
            <a:r>
              <a:rPr lang="fr-FR" sz="2400" b="1" dirty="0" smtClean="0">
                <a:latin typeface="Arial" pitchFamily="34" charset="0"/>
                <a:cs typeface="Arial" pitchFamily="34" charset="0"/>
              </a:rPr>
              <a:t>et les partenaires bilatéraux qui ne privilégient pas les OMD dans leur stratégie</a:t>
            </a:r>
            <a:endParaRPr lang="wo-SN" sz="2400" b="1" dirty="0" smtClean="0">
              <a:latin typeface="Arial" pitchFamily="34" charset="0"/>
              <a:cs typeface="Arial" pitchFamily="34" charset="0"/>
            </a:endParaRPr>
          </a:p>
          <a:p>
            <a:pPr marL="271463" indent="0">
              <a:spcBef>
                <a:spcPts val="0"/>
              </a:spcBef>
              <a:buNone/>
            </a:pPr>
            <a:endParaRPr lang="fr-FR" sz="2400" b="1" dirty="0" smtClean="0">
              <a:latin typeface="Arial" pitchFamily="34" charset="0"/>
              <a:cs typeface="Arial" pitchFamily="34" charset="0"/>
            </a:endParaRPr>
          </a:p>
          <a:p>
            <a:pPr marL="271463" indent="0">
              <a:spcBef>
                <a:spcPts val="0"/>
              </a:spcBef>
              <a:buNone/>
            </a:pPr>
            <a:r>
              <a:rPr lang="fr-FR" sz="2400" b="1" i="1" dirty="0" smtClean="0">
                <a:latin typeface="Arial" pitchFamily="34" charset="0"/>
                <a:cs typeface="Arial" pitchFamily="34" charset="0"/>
              </a:rPr>
              <a:t>Il est frappant de constater que l’atteinte des OMD n’a été soumise à aucune forme de réglementation contraignante, ni pour les pays « donateurs », ni pour ceux du Sud, « maîtres d’œuvre ». </a:t>
            </a:r>
          </a:p>
          <a:p>
            <a:pPr marL="450850" indent="0">
              <a:lnSpc>
                <a:spcPct val="90000"/>
              </a:lnSpc>
              <a:buNone/>
            </a:pPr>
            <a:endParaRPr lang="wo-SN" sz="2000" b="1" dirty="0">
              <a:solidFill>
                <a:srgbClr val="009900"/>
              </a:solidFill>
              <a:latin typeface="Arial" pitchFamily="34" charset="0"/>
              <a:cs typeface="Arial" pitchFamily="34" charset="0"/>
            </a:endParaRPr>
          </a:p>
        </p:txBody>
      </p:sp>
      <p:sp>
        <p:nvSpPr>
          <p:cNvPr id="4" name="Espace réservé du numéro de diapositive 3"/>
          <p:cNvSpPr>
            <a:spLocks noGrp="1"/>
          </p:cNvSpPr>
          <p:nvPr>
            <p:ph type="sldNum" sz="quarter" idx="12"/>
          </p:nvPr>
        </p:nvSpPr>
        <p:spPr/>
        <p:txBody>
          <a:bodyPr/>
          <a:lstStyle/>
          <a:p>
            <a:pPr>
              <a:defRPr/>
            </a:pPr>
            <a:fld id="{BA5D0043-803F-48D0-BC05-506AAF2DAA65}" type="slidenum">
              <a:rPr lang="fr-BE" sz="1800" b="1" smtClean="0">
                <a:latin typeface="Arial" pitchFamily="34" charset="0"/>
                <a:cs typeface="Arial" pitchFamily="34" charset="0"/>
              </a:rPr>
              <a:pPr>
                <a:defRPr/>
              </a:pPr>
              <a:t>9</a:t>
            </a:fld>
            <a:endParaRPr lang="fr-BE" sz="1800" b="1" dirty="0">
              <a:latin typeface="Arial" pitchFamily="34" charset="0"/>
              <a:cs typeface="Arial" pitchFamily="34" charset="0"/>
            </a:endParaRPr>
          </a:p>
        </p:txBody>
      </p:sp>
    </p:spTree>
  </p:cSld>
  <p:clrMapOvr>
    <a:masterClrMapping/>
  </p:clrMapOvr>
  <p:transition>
    <p:sndAc>
      <p:stSnd>
        <p:snd r:embed="rId2" name="arrow.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1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2225</TotalTime>
  <Words>617</Words>
  <Application>Microsoft Office PowerPoint</Application>
  <PresentationFormat>Affichage à l'écran (4:3)</PresentationFormat>
  <Paragraphs>132</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Je vous remercie pour  votre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Enda vers le FSM 2011 Atelier d’échanges et d’orientation 23-25 Novembre 2010, Dakar, Sénégal</dc:title>
  <dc:creator>MOUHAMMAD F. MBENGUE</dc:creator>
  <cp:lastModifiedBy>GILLOT Claire</cp:lastModifiedBy>
  <cp:revision>277</cp:revision>
  <dcterms:created xsi:type="dcterms:W3CDTF">2010-11-24T12:04:28Z</dcterms:created>
  <dcterms:modified xsi:type="dcterms:W3CDTF">2014-01-28T08:34:48Z</dcterms:modified>
</cp:coreProperties>
</file>