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08" r:id="rId3"/>
    <p:sldId id="329" r:id="rId4"/>
    <p:sldId id="343" r:id="rId5"/>
    <p:sldId id="351" r:id="rId6"/>
    <p:sldId id="350" r:id="rId7"/>
    <p:sldId id="349" r:id="rId8"/>
    <p:sldId id="352" r:id="rId9"/>
    <p:sldId id="340" r:id="rId1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8" autoAdjust="0"/>
  </p:normalViewPr>
  <p:slideViewPr>
    <p:cSldViewPr>
      <p:cViewPr>
        <p:scale>
          <a:sx n="90" d="100"/>
          <a:sy n="90" d="100"/>
        </p:scale>
        <p:origin x="-588" y="-5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9A473A76-CD57-4E43-9054-6486D154A570}" type="datetimeFigureOut">
              <a:rPr lang="en-US" smtClean="0"/>
              <a:pPr/>
              <a:t>1/30/2014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C3F55607-6926-DA4C-84E0-828D45841F83}" type="slidenum">
              <a:rPr lang="en-US" smtClean="0"/>
              <a:pPr/>
              <a:t>‹#›</a:t>
            </a:fld>
            <a:endParaRPr lang="en-US"/>
          </a:p>
        </p:txBody>
      </p:sp>
    </p:spTree>
    <p:extLst>
      <p:ext uri="{BB962C8B-B14F-4D97-AF65-F5344CB8AC3E}">
        <p14:creationId xmlns:p14="http://schemas.microsoft.com/office/powerpoint/2010/main" val="28945431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3CDDEF-D80B-4530-9C96-445F6FF2F98F}" type="datetimeFigureOut">
              <a:rPr lang="en-GB" smtClean="0"/>
              <a:pPr/>
              <a:t>30/01/2014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E57B5-82C0-45D5-B6A1-68594663588D}" type="slidenum">
              <a:rPr lang="en-GB" smtClean="0"/>
              <a:pPr/>
              <a:t>‹#›</a:t>
            </a:fld>
            <a:endParaRPr lang="en-GB"/>
          </a:p>
        </p:txBody>
      </p:sp>
    </p:spTree>
    <p:extLst>
      <p:ext uri="{BB962C8B-B14F-4D97-AF65-F5344CB8AC3E}">
        <p14:creationId xmlns:p14="http://schemas.microsoft.com/office/powerpoint/2010/main" val="3674684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CDDEF-D80B-4530-9C96-445F6FF2F98F}" type="datetimeFigureOut">
              <a:rPr lang="en-GB" smtClean="0"/>
              <a:pPr/>
              <a:t>30/01/2014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E57B5-82C0-45D5-B6A1-68594663588D}" type="slidenum">
              <a:rPr lang="en-GB" smtClean="0"/>
              <a:pPr/>
              <a:t>‹#›</a:t>
            </a:fld>
            <a:endParaRPr lang="en-GB"/>
          </a:p>
        </p:txBody>
      </p:sp>
    </p:spTree>
    <p:extLst>
      <p:ext uri="{BB962C8B-B14F-4D97-AF65-F5344CB8AC3E}">
        <p14:creationId xmlns:p14="http://schemas.microsoft.com/office/powerpoint/2010/main" val="81156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CDDEF-D80B-4530-9C96-445F6FF2F98F}" type="datetimeFigureOut">
              <a:rPr lang="en-GB" smtClean="0"/>
              <a:pPr/>
              <a:t>30/01/2014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E57B5-82C0-45D5-B6A1-68594663588D}" type="slidenum">
              <a:rPr lang="en-GB" smtClean="0"/>
              <a:pPr/>
              <a:t>‹#›</a:t>
            </a:fld>
            <a:endParaRPr lang="en-GB"/>
          </a:p>
        </p:txBody>
      </p:sp>
    </p:spTree>
    <p:extLst>
      <p:ext uri="{BB962C8B-B14F-4D97-AF65-F5344CB8AC3E}">
        <p14:creationId xmlns:p14="http://schemas.microsoft.com/office/powerpoint/2010/main" val="19969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3CDDEF-D80B-4530-9C96-445F6FF2F98F}" type="datetimeFigureOut">
              <a:rPr lang="en-GB" smtClean="0"/>
              <a:pPr/>
              <a:t>30/01/2014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E57B5-82C0-45D5-B6A1-68594663588D}" type="slidenum">
              <a:rPr lang="en-GB" smtClean="0"/>
              <a:pPr/>
              <a:t>‹#›</a:t>
            </a:fld>
            <a:endParaRPr lang="en-GB"/>
          </a:p>
        </p:txBody>
      </p:sp>
    </p:spTree>
    <p:extLst>
      <p:ext uri="{BB962C8B-B14F-4D97-AF65-F5344CB8AC3E}">
        <p14:creationId xmlns:p14="http://schemas.microsoft.com/office/powerpoint/2010/main" val="347745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CDDEF-D80B-4530-9C96-445F6FF2F98F}" type="datetimeFigureOut">
              <a:rPr lang="en-GB" smtClean="0"/>
              <a:pPr/>
              <a:t>30/01/2014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7E57B5-82C0-45D5-B6A1-68594663588D}" type="slidenum">
              <a:rPr lang="en-GB" smtClean="0"/>
              <a:pPr/>
              <a:t>‹#›</a:t>
            </a:fld>
            <a:endParaRPr lang="en-GB"/>
          </a:p>
        </p:txBody>
      </p:sp>
    </p:spTree>
    <p:extLst>
      <p:ext uri="{BB962C8B-B14F-4D97-AF65-F5344CB8AC3E}">
        <p14:creationId xmlns:p14="http://schemas.microsoft.com/office/powerpoint/2010/main" val="372031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3CDDEF-D80B-4530-9C96-445F6FF2F98F}" type="datetimeFigureOut">
              <a:rPr lang="en-GB" smtClean="0"/>
              <a:pPr/>
              <a:t>30/01/2014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E57B5-82C0-45D5-B6A1-68594663588D}" type="slidenum">
              <a:rPr lang="en-GB" smtClean="0"/>
              <a:pPr/>
              <a:t>‹#›</a:t>
            </a:fld>
            <a:endParaRPr lang="en-GB"/>
          </a:p>
        </p:txBody>
      </p:sp>
    </p:spTree>
    <p:extLst>
      <p:ext uri="{BB962C8B-B14F-4D97-AF65-F5344CB8AC3E}">
        <p14:creationId xmlns:p14="http://schemas.microsoft.com/office/powerpoint/2010/main" val="50402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3CDDEF-D80B-4530-9C96-445F6FF2F98F}" type="datetimeFigureOut">
              <a:rPr lang="en-GB" smtClean="0"/>
              <a:pPr/>
              <a:t>30/01/2014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7E57B5-82C0-45D5-B6A1-68594663588D}" type="slidenum">
              <a:rPr lang="en-GB" smtClean="0"/>
              <a:pPr/>
              <a:t>‹#›</a:t>
            </a:fld>
            <a:endParaRPr lang="en-GB"/>
          </a:p>
        </p:txBody>
      </p:sp>
    </p:spTree>
    <p:extLst>
      <p:ext uri="{BB962C8B-B14F-4D97-AF65-F5344CB8AC3E}">
        <p14:creationId xmlns:p14="http://schemas.microsoft.com/office/powerpoint/2010/main" val="397599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3CDDEF-D80B-4530-9C96-445F6FF2F98F}" type="datetimeFigureOut">
              <a:rPr lang="en-GB" smtClean="0"/>
              <a:pPr/>
              <a:t>30/01/2014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7E57B5-82C0-45D5-B6A1-68594663588D}" type="slidenum">
              <a:rPr lang="en-GB" smtClean="0"/>
              <a:pPr/>
              <a:t>‹#›</a:t>
            </a:fld>
            <a:endParaRPr lang="en-GB"/>
          </a:p>
        </p:txBody>
      </p:sp>
    </p:spTree>
    <p:extLst>
      <p:ext uri="{BB962C8B-B14F-4D97-AF65-F5344CB8AC3E}">
        <p14:creationId xmlns:p14="http://schemas.microsoft.com/office/powerpoint/2010/main" val="258933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CDDEF-D80B-4530-9C96-445F6FF2F98F}" type="datetimeFigureOut">
              <a:rPr lang="en-GB" smtClean="0"/>
              <a:pPr/>
              <a:t>30/01/2014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7E57B5-82C0-45D5-B6A1-68594663588D}" type="slidenum">
              <a:rPr lang="en-GB" smtClean="0"/>
              <a:pPr/>
              <a:t>‹#›</a:t>
            </a:fld>
            <a:endParaRPr lang="en-GB"/>
          </a:p>
        </p:txBody>
      </p:sp>
    </p:spTree>
    <p:extLst>
      <p:ext uri="{BB962C8B-B14F-4D97-AF65-F5344CB8AC3E}">
        <p14:creationId xmlns:p14="http://schemas.microsoft.com/office/powerpoint/2010/main" val="64510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CDDEF-D80B-4530-9C96-445F6FF2F98F}" type="datetimeFigureOut">
              <a:rPr lang="en-GB" smtClean="0"/>
              <a:pPr/>
              <a:t>30/01/2014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E57B5-82C0-45D5-B6A1-68594663588D}" type="slidenum">
              <a:rPr lang="en-GB" smtClean="0"/>
              <a:pPr/>
              <a:t>‹#›</a:t>
            </a:fld>
            <a:endParaRPr lang="en-GB"/>
          </a:p>
        </p:txBody>
      </p:sp>
    </p:spTree>
    <p:extLst>
      <p:ext uri="{BB962C8B-B14F-4D97-AF65-F5344CB8AC3E}">
        <p14:creationId xmlns:p14="http://schemas.microsoft.com/office/powerpoint/2010/main" val="305196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CDDEF-D80B-4530-9C96-445F6FF2F98F}" type="datetimeFigureOut">
              <a:rPr lang="en-GB" smtClean="0"/>
              <a:pPr/>
              <a:t>30/01/2014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7E57B5-82C0-45D5-B6A1-68594663588D}" type="slidenum">
              <a:rPr lang="en-GB" smtClean="0"/>
              <a:pPr/>
              <a:t>‹#›</a:t>
            </a:fld>
            <a:endParaRPr lang="en-GB"/>
          </a:p>
        </p:txBody>
      </p:sp>
    </p:spTree>
    <p:extLst>
      <p:ext uri="{BB962C8B-B14F-4D97-AF65-F5344CB8AC3E}">
        <p14:creationId xmlns:p14="http://schemas.microsoft.com/office/powerpoint/2010/main" val="137492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eneric slide.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9144000" cy="6811963"/>
          </a:xfrm>
          <a:prstGeom prst="rect">
            <a:avLst/>
          </a:prstGeom>
          <a:noFill/>
          <a:ln w="9525">
            <a:noFill/>
            <a:miter lim="800000"/>
            <a:headEnd/>
            <a:tailEnd/>
          </a:ln>
        </p:spPr>
      </p:pic>
      <p:sp>
        <p:nvSpPr>
          <p:cNvPr id="2" name="Title Placeholder 1"/>
          <p:cNvSpPr>
            <a:spLocks noGrp="1"/>
          </p:cNvSpPr>
          <p:nvPr>
            <p:ph type="title"/>
          </p:nvPr>
        </p:nvSpPr>
        <p:spPr>
          <a:xfrm>
            <a:off x="468000" y="360000"/>
            <a:ext cx="8229600" cy="836752"/>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68000" y="1440000"/>
            <a:ext cx="82296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CDDEF-D80B-4530-9C96-445F6FF2F98F}" type="datetimeFigureOut">
              <a:rPr lang="en-GB" smtClean="0"/>
              <a:pPr/>
              <a:t>30/01/2014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E57B5-82C0-45D5-B6A1-68594663588D}" type="slidenum">
              <a:rPr lang="en-GB" smtClean="0"/>
              <a:pPr/>
              <a:t>‹#›</a:t>
            </a:fld>
            <a:endParaRPr lang="en-GB"/>
          </a:p>
        </p:txBody>
      </p:sp>
    </p:spTree>
    <p:extLst>
      <p:ext uri="{BB962C8B-B14F-4D97-AF65-F5344CB8AC3E}">
        <p14:creationId xmlns:p14="http://schemas.microsoft.com/office/powerpoint/2010/main" val="72848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5000"/>
        </a:lnSpc>
        <a:spcBef>
          <a:spcPct val="0"/>
        </a:spcBef>
        <a:buNone/>
        <a:defRPr sz="3200" b="1" kern="1200">
          <a:solidFill>
            <a:schemeClr val="bg1"/>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gill_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29" y="-27384"/>
            <a:ext cx="9172726" cy="6834124"/>
          </a:xfrm>
          <a:prstGeom prst="rect">
            <a:avLst/>
          </a:prstGeom>
        </p:spPr>
      </p:pic>
      <p:sp>
        <p:nvSpPr>
          <p:cNvPr id="9" name="Text Box 30"/>
          <p:cNvSpPr txBox="1">
            <a:spLocks noChangeArrowheads="1"/>
          </p:cNvSpPr>
          <p:nvPr/>
        </p:nvSpPr>
        <p:spPr bwMode="auto">
          <a:xfrm>
            <a:off x="395536" y="3750900"/>
            <a:ext cx="828092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b="1" dirty="0" smtClean="0">
                <a:latin typeface="+mj-lt"/>
              </a:rPr>
              <a:t>SDG proposals for food security and nutrition: some similarities, gaps, and key target areas from IFAD’s perspective</a:t>
            </a:r>
            <a:endParaRPr lang="en-US" dirty="0" smtClean="0">
              <a:latin typeface="+mj-lt"/>
            </a:endParaRPr>
          </a:p>
          <a:p>
            <a:endParaRPr lang="en-US" sz="1800" dirty="0" smtClean="0">
              <a:latin typeface="+mj-lt"/>
            </a:endParaRPr>
          </a:p>
          <a:p>
            <a:endParaRPr lang="en-GB" sz="2000" dirty="0"/>
          </a:p>
          <a:p>
            <a:r>
              <a:rPr lang="en-US" sz="2000" dirty="0"/>
              <a:t> </a:t>
            </a:r>
            <a:endParaRPr lang="en-GB" sz="2000" dirty="0"/>
          </a:p>
          <a:p>
            <a:r>
              <a:rPr lang="en-US" sz="2000" dirty="0"/>
              <a:t> </a:t>
            </a:r>
            <a:endParaRPr lang="en-GB" sz="2000" dirty="0"/>
          </a:p>
          <a:p>
            <a:r>
              <a:rPr lang="en-US" sz="2000" dirty="0"/>
              <a:t> </a:t>
            </a:r>
            <a:endParaRPr lang="en-GB" sz="2000" dirty="0"/>
          </a:p>
          <a:p>
            <a:r>
              <a:rPr lang="en-GB" sz="2000" dirty="0"/>
              <a:t/>
            </a:r>
            <a:br>
              <a:rPr lang="en-GB" sz="2000" dirty="0"/>
            </a:br>
            <a:endParaRPr lang="en-GB" sz="2000" dirty="0"/>
          </a:p>
        </p:txBody>
      </p:sp>
      <p:sp>
        <p:nvSpPr>
          <p:cNvPr id="10" name="Rectangle 31"/>
          <p:cNvSpPr>
            <a:spLocks noChangeArrowheads="1"/>
          </p:cNvSpPr>
          <p:nvPr/>
        </p:nvSpPr>
        <p:spPr bwMode="auto">
          <a:xfrm>
            <a:off x="107504" y="5740847"/>
            <a:ext cx="6293296" cy="101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Aft>
                <a:spcPct val="20000"/>
              </a:spcAft>
            </a:pPr>
            <a:r>
              <a:rPr lang="en-US" sz="1200" b="1" dirty="0" smtClean="0"/>
              <a:t>Bettina Prato, </a:t>
            </a:r>
            <a:r>
              <a:rPr lang="en-US" sz="1200" b="1" dirty="0" err="1" smtClean="0"/>
              <a:t>Ph.D</a:t>
            </a:r>
            <a:endParaRPr lang="en-US" sz="1200" b="1" dirty="0" smtClean="0"/>
          </a:p>
          <a:p>
            <a:pPr>
              <a:spcAft>
                <a:spcPct val="20000"/>
              </a:spcAft>
            </a:pPr>
            <a:r>
              <a:rPr lang="en-US" sz="1200" b="1" dirty="0" smtClean="0">
                <a:solidFill>
                  <a:schemeClr val="tx2"/>
                </a:solidFill>
              </a:rPr>
              <a:t>Research Coordinator, Office of the Chief Development Strategist, IFAD</a:t>
            </a:r>
          </a:p>
          <a:p>
            <a:pPr>
              <a:spcAft>
                <a:spcPct val="20000"/>
              </a:spcAft>
            </a:pPr>
            <a:r>
              <a:rPr lang="en-US" sz="1200" b="1" dirty="0" smtClean="0">
                <a:solidFill>
                  <a:schemeClr val="tx2"/>
                </a:solidFill>
              </a:rPr>
              <a:t>Coordinator, IFAD Post-2015 Task Force</a:t>
            </a:r>
            <a:endParaRPr lang="en-US" sz="1200" dirty="0">
              <a:solidFill>
                <a:schemeClr val="tx2"/>
              </a:solidFill>
            </a:endParaRPr>
          </a:p>
          <a:p>
            <a:r>
              <a:rPr lang="en-GB" sz="1000" dirty="0" smtClean="0"/>
              <a:t>Paris, 29 January 2014</a:t>
            </a:r>
            <a:endParaRPr lang="en-US" sz="3200" dirty="0"/>
          </a:p>
        </p:txBody>
      </p:sp>
    </p:spTree>
    <p:extLst>
      <p:ext uri="{BB962C8B-B14F-4D97-AF65-F5344CB8AC3E}">
        <p14:creationId xmlns:p14="http://schemas.microsoft.com/office/powerpoint/2010/main" val="60607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dirty="0" smtClean="0">
                <a:latin typeface="+mn-lt"/>
              </a:rPr>
              <a:t>Some general considerations to begin with</a:t>
            </a:r>
            <a:endParaRPr lang="en-GB" sz="2800" dirty="0">
              <a:latin typeface="+mn-lt"/>
            </a:endParaRPr>
          </a:p>
        </p:txBody>
      </p:sp>
      <p:sp>
        <p:nvSpPr>
          <p:cNvPr id="3" name="Content Placeholder 2"/>
          <p:cNvSpPr>
            <a:spLocks noGrp="1"/>
          </p:cNvSpPr>
          <p:nvPr>
            <p:ph idx="1"/>
          </p:nvPr>
        </p:nvSpPr>
        <p:spPr>
          <a:xfrm>
            <a:off x="3459286" y="1440000"/>
            <a:ext cx="5433193" cy="4869320"/>
          </a:xfrm>
        </p:spPr>
        <p:txBody>
          <a:bodyPr>
            <a:normAutofit fontScale="92500" lnSpcReduction="10000"/>
          </a:bodyPr>
          <a:lstStyle/>
          <a:p>
            <a:pPr>
              <a:spcBef>
                <a:spcPts val="1200"/>
              </a:spcBef>
            </a:pPr>
            <a:r>
              <a:rPr lang="en-GB" sz="2200" dirty="0" smtClean="0">
                <a:latin typeface="+mn-lt"/>
              </a:rPr>
              <a:t>FSN is quite prominent in current SDG debates</a:t>
            </a:r>
          </a:p>
          <a:p>
            <a:pPr>
              <a:spcBef>
                <a:spcPts val="1200"/>
              </a:spcBef>
            </a:pPr>
            <a:r>
              <a:rPr lang="en-GB" sz="2200" dirty="0" smtClean="0">
                <a:latin typeface="+mn-lt"/>
              </a:rPr>
              <a:t>Hunger remains in focus as unfinished MDG business, closely linked to poverty</a:t>
            </a:r>
          </a:p>
          <a:p>
            <a:pPr>
              <a:spcBef>
                <a:spcPts val="1200"/>
              </a:spcBef>
            </a:pPr>
            <a:r>
              <a:rPr lang="en-GB" sz="2200" dirty="0" smtClean="0">
                <a:latin typeface="+mn-lt"/>
              </a:rPr>
              <a:t>Nutrition and SA are “new” areas of concern, as agenda aims to be </a:t>
            </a:r>
            <a:r>
              <a:rPr lang="en-GB" sz="2200" i="1" dirty="0" smtClean="0">
                <a:latin typeface="+mn-lt"/>
              </a:rPr>
              <a:t>universal + sustainable</a:t>
            </a:r>
          </a:p>
          <a:p>
            <a:pPr>
              <a:spcBef>
                <a:spcPts val="1200"/>
              </a:spcBef>
            </a:pPr>
            <a:r>
              <a:rPr lang="en-GB" sz="2200" dirty="0" smtClean="0">
                <a:latin typeface="+mn-lt"/>
              </a:rPr>
              <a:t>FSN-SA linkages are </a:t>
            </a:r>
            <a:r>
              <a:rPr lang="en-GB" sz="2200" dirty="0" smtClean="0">
                <a:latin typeface="+mn-lt"/>
              </a:rPr>
              <a:t>increasingly recognized</a:t>
            </a:r>
            <a:r>
              <a:rPr lang="en-GB" sz="2200" dirty="0" smtClean="0">
                <a:latin typeface="+mn-lt"/>
              </a:rPr>
              <a:t>...</a:t>
            </a:r>
          </a:p>
          <a:p>
            <a:pPr>
              <a:spcBef>
                <a:spcPts val="1200"/>
              </a:spcBef>
            </a:pPr>
            <a:r>
              <a:rPr lang="en-GB" sz="2200" dirty="0" smtClean="0">
                <a:latin typeface="+mn-lt"/>
              </a:rPr>
              <a:t>...but other key linkages less so – e.g. FSN and SA links to </a:t>
            </a:r>
            <a:r>
              <a:rPr lang="en-GB" sz="2200" dirty="0" smtClean="0">
                <a:latin typeface="+mn-lt"/>
              </a:rPr>
              <a:t>inclusive and sustainable growth</a:t>
            </a:r>
            <a:endParaRPr lang="en-GB" sz="2200" dirty="0" smtClean="0">
              <a:latin typeface="+mn-lt"/>
            </a:endParaRPr>
          </a:p>
          <a:p>
            <a:pPr>
              <a:spcBef>
                <a:spcPts val="1200"/>
              </a:spcBef>
            </a:pPr>
            <a:r>
              <a:rPr lang="en-GB" sz="2200" dirty="0" smtClean="0">
                <a:latin typeface="+mn-lt"/>
              </a:rPr>
              <a:t>Yet</a:t>
            </a:r>
            <a:r>
              <a:rPr lang="en-GB" sz="2200" dirty="0" smtClean="0">
                <a:latin typeface="+mn-lt"/>
              </a:rPr>
              <a:t>, many food </a:t>
            </a:r>
            <a:r>
              <a:rPr lang="en-GB" sz="2200" dirty="0" smtClean="0">
                <a:latin typeface="+mn-lt"/>
              </a:rPr>
              <a:t>insecure </a:t>
            </a:r>
            <a:r>
              <a:rPr lang="en-GB" sz="2200" dirty="0" smtClean="0">
                <a:latin typeface="+mn-lt"/>
              </a:rPr>
              <a:t>people are small farmers, who need to be active contributors to FSN </a:t>
            </a:r>
            <a:r>
              <a:rPr lang="en-GB" sz="2200" i="1" dirty="0" smtClean="0">
                <a:latin typeface="+mn-lt"/>
              </a:rPr>
              <a:t>and </a:t>
            </a:r>
            <a:r>
              <a:rPr lang="en-GB" sz="2200" dirty="0" smtClean="0">
                <a:latin typeface="+mn-lt"/>
              </a:rPr>
              <a:t>to sustainable</a:t>
            </a:r>
            <a:r>
              <a:rPr lang="en-GB" sz="2200" dirty="0" smtClean="0">
                <a:latin typeface="+mn-lt"/>
              </a:rPr>
              <a:t>, inclusive growth</a:t>
            </a:r>
          </a:p>
          <a:p>
            <a:pPr>
              <a:spcBef>
                <a:spcPts val="1200"/>
              </a:spcBef>
            </a:pPr>
            <a:r>
              <a:rPr lang="en-GB" sz="2200" dirty="0" smtClean="0">
                <a:solidFill>
                  <a:srgbClr val="FF0000"/>
                </a:solidFill>
                <a:latin typeface="+mn-lt"/>
              </a:rPr>
              <a:t>To </a:t>
            </a:r>
            <a:r>
              <a:rPr lang="en-GB" sz="2200" dirty="0" smtClean="0">
                <a:solidFill>
                  <a:srgbClr val="FF0000"/>
                </a:solidFill>
                <a:latin typeface="+mn-lt"/>
              </a:rPr>
              <a:t>achieve FSN, </a:t>
            </a:r>
            <a:r>
              <a:rPr lang="en-GB" sz="2200" dirty="0" smtClean="0">
                <a:solidFill>
                  <a:srgbClr val="FF0000"/>
                </a:solidFill>
                <a:latin typeface="+mn-lt"/>
              </a:rPr>
              <a:t>the SDGs </a:t>
            </a:r>
            <a:r>
              <a:rPr lang="en-GB" sz="2200" dirty="0" smtClean="0">
                <a:solidFill>
                  <a:srgbClr val="FF0000"/>
                </a:solidFill>
                <a:latin typeface="+mn-lt"/>
              </a:rPr>
              <a:t>should help create new opportunities for farmers and the rural sector to contribute to sustainable and inclusive growth</a:t>
            </a:r>
            <a:endParaRPr lang="en-GB" sz="1400" dirty="0" smtClean="0">
              <a:solidFill>
                <a:srgbClr val="FF0000"/>
              </a:solidFill>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772816"/>
            <a:ext cx="3168352"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443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0000"/>
            <a:ext cx="8784976" cy="836752"/>
          </a:xfrm>
        </p:spPr>
        <p:txBody>
          <a:bodyPr>
            <a:normAutofit fontScale="90000"/>
          </a:bodyPr>
          <a:lstStyle/>
          <a:p>
            <a:r>
              <a:rPr lang="en-GB" sz="2800" dirty="0">
                <a:latin typeface="+mn-lt"/>
              </a:rPr>
              <a:t>Several  SDG proposals broaden the focus of MDG 1, including nutrition and sustainable agriculture (SA) into FSN</a:t>
            </a:r>
            <a:endParaRPr lang="en-GB" sz="2800" dirty="0">
              <a:latin typeface="+mn-lt"/>
            </a:endParaRPr>
          </a:p>
        </p:txBody>
      </p:sp>
      <p:sp>
        <p:nvSpPr>
          <p:cNvPr id="5" name="Content Placeholder 4"/>
          <p:cNvSpPr>
            <a:spLocks noGrp="1"/>
          </p:cNvSpPr>
          <p:nvPr>
            <p:ph idx="1"/>
          </p:nvPr>
        </p:nvSpPr>
        <p:spPr>
          <a:xfrm>
            <a:off x="323528" y="1340768"/>
            <a:ext cx="8496944" cy="5256584"/>
          </a:xfrm>
        </p:spPr>
        <p:txBody>
          <a:bodyPr>
            <a:normAutofit/>
          </a:bodyPr>
          <a:lstStyle/>
          <a:p>
            <a:pPr marL="0" indent="0">
              <a:buNone/>
            </a:pPr>
            <a:r>
              <a:rPr lang="en-US" sz="2200" b="1" dirty="0" smtClean="0">
                <a:solidFill>
                  <a:srgbClr val="0070C0"/>
                </a:solidFill>
                <a:latin typeface="+mn-lt"/>
              </a:rPr>
              <a:t>HLP Goal </a:t>
            </a:r>
            <a:r>
              <a:rPr lang="en-US" sz="2200" b="1" dirty="0">
                <a:solidFill>
                  <a:srgbClr val="0070C0"/>
                </a:solidFill>
                <a:latin typeface="+mn-lt"/>
              </a:rPr>
              <a:t>5: Ensure food security and good </a:t>
            </a:r>
            <a:r>
              <a:rPr lang="en-US" sz="2200" b="1" dirty="0" smtClean="0">
                <a:solidFill>
                  <a:srgbClr val="0070C0"/>
                </a:solidFill>
                <a:latin typeface="+mn-lt"/>
              </a:rPr>
              <a:t>nutrition. </a:t>
            </a:r>
            <a:r>
              <a:rPr lang="en-US" sz="2200" dirty="0" smtClean="0">
                <a:latin typeface="+mn-lt"/>
              </a:rPr>
              <a:t>Targets for ending hunger/right to food; child malnutrition; </a:t>
            </a:r>
            <a:r>
              <a:rPr lang="en-US" sz="2200" dirty="0" err="1" smtClean="0">
                <a:solidFill>
                  <a:srgbClr val="FF0000"/>
                </a:solidFill>
                <a:latin typeface="+mn-lt"/>
              </a:rPr>
              <a:t>ag</a:t>
            </a:r>
            <a:r>
              <a:rPr lang="en-US" sz="2200" dirty="0" smtClean="0">
                <a:solidFill>
                  <a:srgbClr val="FF0000"/>
                </a:solidFill>
                <a:latin typeface="+mn-lt"/>
              </a:rPr>
              <a:t> productivity (esp. SH yields, irrigation); SA practices;</a:t>
            </a:r>
            <a:r>
              <a:rPr lang="en-US" sz="2200" dirty="0" smtClean="0">
                <a:latin typeface="+mn-lt"/>
              </a:rPr>
              <a:t> reduction of losses and waste.</a:t>
            </a:r>
          </a:p>
          <a:p>
            <a:pPr marL="0" indent="0">
              <a:buNone/>
            </a:pPr>
            <a:endParaRPr lang="en-US" sz="2200" dirty="0" smtClean="0">
              <a:latin typeface="+mn-lt"/>
            </a:endParaRPr>
          </a:p>
          <a:p>
            <a:pPr marL="0" indent="0">
              <a:spcBef>
                <a:spcPts val="1200"/>
              </a:spcBef>
              <a:buNone/>
            </a:pPr>
            <a:r>
              <a:rPr lang="en-US" sz="2200" b="1" dirty="0" smtClean="0">
                <a:solidFill>
                  <a:srgbClr val="0070C0"/>
                </a:solidFill>
                <a:latin typeface="+mn-lt"/>
              </a:rPr>
              <a:t>SDSN Goal 1: End extreme poverty in all its forms</a:t>
            </a:r>
            <a:r>
              <a:rPr lang="en-US" sz="2200" dirty="0" smtClean="0">
                <a:latin typeface="+mn-lt"/>
              </a:rPr>
              <a:t>, incl. hunger, child stunting,  malnutrition, food insecurity (…).</a:t>
            </a:r>
            <a:r>
              <a:rPr lang="en-US" sz="2200" b="1" dirty="0" smtClean="0">
                <a:solidFill>
                  <a:srgbClr val="0070C0"/>
                </a:solidFill>
                <a:latin typeface="+mn-lt"/>
              </a:rPr>
              <a:t> </a:t>
            </a:r>
            <a:endParaRPr lang="en-US" sz="2200" dirty="0" smtClean="0">
              <a:latin typeface="+mn-lt"/>
            </a:endParaRPr>
          </a:p>
          <a:p>
            <a:pPr marL="0" indent="0">
              <a:spcBef>
                <a:spcPts val="1200"/>
              </a:spcBef>
              <a:buNone/>
            </a:pPr>
            <a:r>
              <a:rPr lang="en-US" sz="2200" b="1" dirty="0" smtClean="0">
                <a:solidFill>
                  <a:srgbClr val="0070C0"/>
                </a:solidFill>
                <a:latin typeface="+mn-lt"/>
              </a:rPr>
              <a:t>Goal 6: Improving </a:t>
            </a:r>
            <a:r>
              <a:rPr lang="en-US" sz="2200" b="1" dirty="0" err="1" smtClean="0">
                <a:solidFill>
                  <a:srgbClr val="0070C0"/>
                </a:solidFill>
                <a:latin typeface="+mn-lt"/>
              </a:rPr>
              <a:t>ag</a:t>
            </a:r>
            <a:r>
              <a:rPr lang="en-US" sz="2200" b="1" dirty="0" smtClean="0">
                <a:solidFill>
                  <a:srgbClr val="0070C0"/>
                </a:solidFill>
                <a:latin typeface="+mn-lt"/>
              </a:rPr>
              <a:t> systems and raising rural prosperity.</a:t>
            </a:r>
            <a:r>
              <a:rPr lang="en-US" sz="2200" b="1" dirty="0" smtClean="0">
                <a:latin typeface="+mn-lt"/>
              </a:rPr>
              <a:t> </a:t>
            </a:r>
            <a:r>
              <a:rPr lang="en-US" sz="2200" dirty="0" smtClean="0">
                <a:latin typeface="+mn-lt"/>
              </a:rPr>
              <a:t>Targets for </a:t>
            </a:r>
            <a:r>
              <a:rPr lang="en-US" sz="2200" dirty="0" smtClean="0">
                <a:solidFill>
                  <a:srgbClr val="FF0000"/>
                </a:solidFill>
                <a:latin typeface="+mn-lt"/>
              </a:rPr>
              <a:t> food production, yields, efficient use of water, energy, soil nutrients, nutritious diets, losses/waste; land conversion, soil protection, resilience</a:t>
            </a:r>
          </a:p>
          <a:p>
            <a:pPr marL="0" indent="0">
              <a:spcBef>
                <a:spcPts val="1200"/>
              </a:spcBef>
              <a:buNone/>
            </a:pPr>
            <a:endParaRPr lang="en-US" sz="2200" i="1" dirty="0" smtClean="0">
              <a:latin typeface="+mn-lt"/>
            </a:endParaRPr>
          </a:p>
          <a:p>
            <a:pPr marL="0" indent="0">
              <a:spcBef>
                <a:spcPts val="1200"/>
              </a:spcBef>
              <a:buNone/>
            </a:pPr>
            <a:r>
              <a:rPr lang="en-US" sz="2200" i="1" dirty="0" smtClean="0">
                <a:latin typeface="+mn-lt"/>
              </a:rPr>
              <a:t>NB: </a:t>
            </a:r>
            <a:r>
              <a:rPr lang="en-US" sz="2200" i="1" dirty="0" smtClean="0">
                <a:latin typeface="+mn-lt"/>
              </a:rPr>
              <a:t>Goal 6 has target on rural access to resources, infrastructure services</a:t>
            </a:r>
          </a:p>
          <a:p>
            <a:pPr marL="0" indent="0">
              <a:spcBef>
                <a:spcPts val="1200"/>
              </a:spcBef>
              <a:buNone/>
            </a:pPr>
            <a:endParaRPr lang="en-GB" sz="2200" i="1" dirty="0">
              <a:solidFill>
                <a:srgbClr val="0070C0"/>
              </a:solidFill>
              <a:latin typeface="+mn-lt"/>
            </a:endParaRPr>
          </a:p>
        </p:txBody>
      </p:sp>
    </p:spTree>
    <p:extLst>
      <p:ext uri="{BB962C8B-B14F-4D97-AF65-F5344CB8AC3E}">
        <p14:creationId xmlns:p14="http://schemas.microsoft.com/office/powerpoint/2010/main" val="2221145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60000"/>
            <a:ext cx="8518088" cy="836752"/>
          </a:xfrm>
        </p:spPr>
        <p:txBody>
          <a:bodyPr>
            <a:normAutofit/>
          </a:bodyPr>
          <a:lstStyle/>
          <a:p>
            <a:endParaRPr lang="en-GB" sz="2800" dirty="0">
              <a:latin typeface="+mn-lt"/>
            </a:endParaRPr>
          </a:p>
        </p:txBody>
      </p:sp>
      <p:sp>
        <p:nvSpPr>
          <p:cNvPr id="5" name="Content Placeholder 4"/>
          <p:cNvSpPr>
            <a:spLocks noGrp="1"/>
          </p:cNvSpPr>
          <p:nvPr>
            <p:ph idx="1"/>
          </p:nvPr>
        </p:nvSpPr>
        <p:spPr>
          <a:xfrm>
            <a:off x="251520" y="1340768"/>
            <a:ext cx="8712968" cy="5112568"/>
          </a:xfrm>
          <a:noFill/>
        </p:spPr>
        <p:txBody>
          <a:bodyPr>
            <a:normAutofit fontScale="92500"/>
          </a:bodyPr>
          <a:lstStyle/>
          <a:p>
            <a:pPr marL="0">
              <a:spcBef>
                <a:spcPts val="0"/>
              </a:spcBef>
              <a:buNone/>
            </a:pPr>
            <a:r>
              <a:rPr lang="en-US" sz="2400" b="1" dirty="0" smtClean="0">
                <a:solidFill>
                  <a:srgbClr val="0070C0"/>
                </a:solidFill>
                <a:latin typeface="+mn-lt"/>
              </a:rPr>
              <a:t>GC Goal </a:t>
            </a:r>
            <a:r>
              <a:rPr lang="en-US" sz="2400" b="1" dirty="0">
                <a:solidFill>
                  <a:srgbClr val="0070C0"/>
                </a:solidFill>
                <a:latin typeface="+mn-lt"/>
              </a:rPr>
              <a:t>5: Good nutrition for all through sustainable </a:t>
            </a:r>
            <a:r>
              <a:rPr lang="en-US" sz="2400" b="1" dirty="0" smtClean="0">
                <a:solidFill>
                  <a:srgbClr val="0070C0"/>
                </a:solidFill>
                <a:latin typeface="+mn-lt"/>
              </a:rPr>
              <a:t>food + </a:t>
            </a:r>
            <a:r>
              <a:rPr lang="en-US" sz="2400" b="1" dirty="0" err="1" smtClean="0">
                <a:solidFill>
                  <a:srgbClr val="0070C0"/>
                </a:solidFill>
                <a:latin typeface="+mn-lt"/>
              </a:rPr>
              <a:t>ag</a:t>
            </a:r>
            <a:r>
              <a:rPr lang="en-US" sz="2400" b="1" dirty="0" smtClean="0">
                <a:solidFill>
                  <a:srgbClr val="0070C0"/>
                </a:solidFill>
                <a:latin typeface="+mn-lt"/>
              </a:rPr>
              <a:t> systems.</a:t>
            </a:r>
            <a:r>
              <a:rPr lang="en-GB" sz="2400" b="1" dirty="0" smtClean="0">
                <a:latin typeface="+mn-lt"/>
              </a:rPr>
              <a:t> </a:t>
            </a:r>
            <a:r>
              <a:rPr lang="en-US" sz="2400" dirty="0" smtClean="0">
                <a:latin typeface="+mn-lt"/>
              </a:rPr>
              <a:t>Targets for hunger and malnutrition; stunting; </a:t>
            </a:r>
            <a:r>
              <a:rPr lang="en-US" sz="2400" dirty="0" smtClean="0">
                <a:solidFill>
                  <a:srgbClr val="FF0000"/>
                </a:solidFill>
                <a:latin typeface="+mn-lt"/>
              </a:rPr>
              <a:t>productivity </a:t>
            </a:r>
            <a:r>
              <a:rPr lang="en-US" sz="2400" dirty="0">
                <a:solidFill>
                  <a:srgbClr val="FF0000"/>
                </a:solidFill>
                <a:latin typeface="+mn-lt"/>
              </a:rPr>
              <a:t>of LDC </a:t>
            </a:r>
            <a:r>
              <a:rPr lang="en-US" sz="2400" dirty="0" err="1" smtClean="0">
                <a:solidFill>
                  <a:srgbClr val="FF0000"/>
                </a:solidFill>
                <a:latin typeface="+mn-lt"/>
              </a:rPr>
              <a:t>ag</a:t>
            </a:r>
            <a:r>
              <a:rPr lang="en-US" sz="2400" dirty="0" smtClean="0">
                <a:solidFill>
                  <a:srgbClr val="FF0000"/>
                </a:solidFill>
                <a:latin typeface="+mn-lt"/>
              </a:rPr>
              <a:t>; GHG emissions and deforestation; fisheries;</a:t>
            </a:r>
            <a:r>
              <a:rPr lang="en-US" sz="2400" dirty="0" smtClean="0">
                <a:latin typeface="+mn-lt"/>
              </a:rPr>
              <a:t> food losses and waste</a:t>
            </a:r>
          </a:p>
          <a:p>
            <a:pPr>
              <a:lnSpc>
                <a:spcPct val="80000"/>
              </a:lnSpc>
              <a:spcBef>
                <a:spcPts val="0"/>
              </a:spcBef>
              <a:buNone/>
            </a:pPr>
            <a:endParaRPr lang="en-US" sz="2400" dirty="0" smtClean="0">
              <a:latin typeface="+mn-lt"/>
            </a:endParaRPr>
          </a:p>
          <a:p>
            <a:pPr>
              <a:lnSpc>
                <a:spcPct val="80000"/>
              </a:lnSpc>
              <a:spcBef>
                <a:spcPts val="0"/>
              </a:spcBef>
            </a:pPr>
            <a:r>
              <a:rPr lang="en-US" sz="2400" i="1" dirty="0">
                <a:latin typeface="+mn-lt"/>
              </a:rPr>
              <a:t>Plus: </a:t>
            </a:r>
            <a:r>
              <a:rPr lang="en-US" sz="2400" i="1" dirty="0" smtClean="0">
                <a:latin typeface="+mn-lt"/>
              </a:rPr>
              <a:t>full </a:t>
            </a:r>
            <a:r>
              <a:rPr lang="en-US" sz="2400" i="1" dirty="0">
                <a:latin typeface="+mn-lt"/>
              </a:rPr>
              <a:t>and equal access of women to property – including land </a:t>
            </a:r>
            <a:r>
              <a:rPr lang="en-US" sz="2400" i="1" dirty="0" smtClean="0">
                <a:latin typeface="+mn-lt"/>
              </a:rPr>
              <a:t>titles</a:t>
            </a:r>
          </a:p>
          <a:p>
            <a:pPr marL="0" indent="0">
              <a:lnSpc>
                <a:spcPct val="90000"/>
              </a:lnSpc>
              <a:buNone/>
            </a:pPr>
            <a:endParaRPr lang="en-US" sz="2400" b="1" dirty="0" smtClean="0">
              <a:solidFill>
                <a:srgbClr val="0070C0"/>
              </a:solidFill>
              <a:latin typeface="+mn-lt"/>
            </a:endParaRPr>
          </a:p>
          <a:p>
            <a:pPr marL="0" indent="0">
              <a:buNone/>
            </a:pPr>
            <a:r>
              <a:rPr lang="en-US" sz="2400" b="1" dirty="0" smtClean="0">
                <a:solidFill>
                  <a:srgbClr val="0070C0"/>
                </a:solidFill>
                <a:latin typeface="+mn-lt"/>
              </a:rPr>
              <a:t>Asia-Europe foundation: Goal on SA, FS and nutrition.</a:t>
            </a:r>
            <a:r>
              <a:rPr lang="en-US" sz="2400" dirty="0" smtClean="0">
                <a:solidFill>
                  <a:srgbClr val="FF0000"/>
                </a:solidFill>
                <a:latin typeface="+mn-lt"/>
              </a:rPr>
              <a:t> </a:t>
            </a:r>
            <a:r>
              <a:rPr lang="en-US" sz="2400" dirty="0" smtClean="0">
                <a:latin typeface="+mn-lt"/>
              </a:rPr>
              <a:t>Targets for access to affordable, nutritious, healthy food; </a:t>
            </a:r>
            <a:r>
              <a:rPr lang="en-US" sz="2400" dirty="0" smtClean="0">
                <a:solidFill>
                  <a:srgbClr val="FF0000"/>
                </a:solidFill>
                <a:latin typeface="+mn-lt"/>
              </a:rPr>
              <a:t>productivity and SA; effective/equitable land use mgt; preservation of agro-ecosystems</a:t>
            </a:r>
          </a:p>
          <a:p>
            <a:pPr marL="0" indent="0">
              <a:lnSpc>
                <a:spcPct val="90000"/>
              </a:lnSpc>
              <a:buNone/>
            </a:pPr>
            <a:endParaRPr lang="en-US" sz="2400" dirty="0" smtClean="0">
              <a:solidFill>
                <a:srgbClr val="FF0000"/>
              </a:solidFill>
              <a:latin typeface="+mn-lt"/>
            </a:endParaRPr>
          </a:p>
          <a:p>
            <a:pPr marL="0" indent="0">
              <a:buNone/>
            </a:pPr>
            <a:r>
              <a:rPr lang="en-US" sz="2400" b="1" dirty="0" err="1" smtClean="0">
                <a:solidFill>
                  <a:srgbClr val="0070C0"/>
                </a:solidFill>
                <a:latin typeface="+mn-lt"/>
              </a:rPr>
              <a:t>Alliancesud</a:t>
            </a:r>
            <a:r>
              <a:rPr lang="en-US" sz="2400" b="1" dirty="0" smtClean="0">
                <a:solidFill>
                  <a:srgbClr val="0070C0"/>
                </a:solidFill>
                <a:latin typeface="+mn-lt"/>
              </a:rPr>
              <a:t> et al.: Goal on adequate, permanently available, sustainably produced food and nutrition for all. </a:t>
            </a:r>
            <a:r>
              <a:rPr lang="en-US" sz="2400" dirty="0" smtClean="0">
                <a:solidFill>
                  <a:srgbClr val="000000"/>
                </a:solidFill>
                <a:latin typeface="+mn-lt"/>
              </a:rPr>
              <a:t>Targets for malnutrition; losses and waste; </a:t>
            </a:r>
            <a:r>
              <a:rPr lang="en-US" sz="2400" dirty="0" smtClean="0">
                <a:solidFill>
                  <a:srgbClr val="FF0000"/>
                </a:solidFill>
                <a:latin typeface="+mn-lt"/>
              </a:rPr>
              <a:t>SH (esp. women) livelihoods, entitlements, and incomes; sustainable, diverse and resilient </a:t>
            </a:r>
            <a:r>
              <a:rPr lang="en-US" sz="2400" dirty="0" err="1" smtClean="0">
                <a:solidFill>
                  <a:srgbClr val="FF0000"/>
                </a:solidFill>
                <a:latin typeface="+mn-lt"/>
              </a:rPr>
              <a:t>ag</a:t>
            </a:r>
            <a:r>
              <a:rPr lang="en-US" sz="2400" dirty="0" smtClean="0">
                <a:solidFill>
                  <a:srgbClr val="FF0000"/>
                </a:solidFill>
                <a:latin typeface="+mn-lt"/>
              </a:rPr>
              <a:t>;</a:t>
            </a:r>
            <a:r>
              <a:rPr lang="en-US" sz="2400" dirty="0" smtClean="0">
                <a:solidFill>
                  <a:srgbClr val="000000"/>
                </a:solidFill>
                <a:latin typeface="+mn-lt"/>
              </a:rPr>
              <a:t> inclusive governance</a:t>
            </a:r>
          </a:p>
          <a:p>
            <a:pPr marL="0" indent="0">
              <a:lnSpc>
                <a:spcPct val="90000"/>
              </a:lnSpc>
            </a:pPr>
            <a:endParaRPr lang="en-US" sz="2400" b="1" dirty="0" smtClean="0">
              <a:solidFill>
                <a:srgbClr val="0070C0"/>
              </a:solidFill>
              <a:latin typeface="+mn-lt"/>
            </a:endParaRPr>
          </a:p>
          <a:p>
            <a:pPr marL="0" indent="0">
              <a:buNone/>
            </a:pPr>
            <a:endParaRPr lang="en-US" sz="2400" b="1" dirty="0" smtClean="0">
              <a:solidFill>
                <a:srgbClr val="0070C0"/>
              </a:solidFill>
              <a:latin typeface="+mn-lt"/>
            </a:endParaRPr>
          </a:p>
          <a:p>
            <a:pPr marL="0" indent="0">
              <a:buNone/>
            </a:pPr>
            <a:endParaRPr lang="en-US" sz="2200" dirty="0" smtClean="0">
              <a:latin typeface="+mn-lt"/>
            </a:endParaRPr>
          </a:p>
          <a:p>
            <a:pPr>
              <a:lnSpc>
                <a:spcPct val="80000"/>
              </a:lnSpc>
              <a:spcBef>
                <a:spcPts val="0"/>
              </a:spcBef>
            </a:pPr>
            <a:endParaRPr lang="en-GB" sz="2200" dirty="0">
              <a:solidFill>
                <a:srgbClr val="0070C0"/>
              </a:solidFill>
              <a:latin typeface="+mn-lt"/>
            </a:endParaRPr>
          </a:p>
        </p:txBody>
      </p:sp>
    </p:spTree>
    <p:extLst>
      <p:ext uri="{BB962C8B-B14F-4D97-AF65-F5344CB8AC3E}">
        <p14:creationId xmlns:p14="http://schemas.microsoft.com/office/powerpoint/2010/main" val="434812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0000"/>
            <a:ext cx="8568952" cy="836752"/>
          </a:xfrm>
        </p:spPr>
        <p:txBody>
          <a:bodyPr>
            <a:normAutofit fontScale="90000"/>
          </a:bodyPr>
          <a:lstStyle/>
          <a:p>
            <a:r>
              <a:rPr lang="en-GB" sz="2800" dirty="0" smtClean="0">
                <a:latin typeface="+mn-lt"/>
              </a:rPr>
              <a:t>UN approach also getting broader, striving to bridge </a:t>
            </a:r>
            <a:r>
              <a:rPr lang="en-GB" sz="2800" dirty="0" smtClean="0">
                <a:latin typeface="+mn-lt"/>
              </a:rPr>
              <a:t>the human, social, economic, and environmental </a:t>
            </a:r>
            <a:r>
              <a:rPr lang="en-GB" sz="2800" dirty="0" smtClean="0">
                <a:latin typeface="+mn-lt"/>
              </a:rPr>
              <a:t>sides of the FSN challenge</a:t>
            </a:r>
            <a:endParaRPr lang="en-GB" sz="2800" dirty="0">
              <a:latin typeface="+mn-lt"/>
            </a:endParaRPr>
          </a:p>
        </p:txBody>
      </p:sp>
      <p:sp>
        <p:nvSpPr>
          <p:cNvPr id="3" name="Content Placeholder 2"/>
          <p:cNvSpPr>
            <a:spLocks noGrp="1"/>
          </p:cNvSpPr>
          <p:nvPr>
            <p:ph idx="1"/>
          </p:nvPr>
        </p:nvSpPr>
        <p:spPr>
          <a:xfrm>
            <a:off x="468000" y="1440000"/>
            <a:ext cx="8229600" cy="4941328"/>
          </a:xfrm>
        </p:spPr>
        <p:txBody>
          <a:bodyPr>
            <a:normAutofit lnSpcReduction="10000"/>
          </a:bodyPr>
          <a:lstStyle/>
          <a:p>
            <a:r>
              <a:rPr lang="en-GB" sz="2200" dirty="0" smtClean="0">
                <a:solidFill>
                  <a:srgbClr val="FF0000"/>
                </a:solidFill>
                <a:latin typeface="+mn-lt"/>
              </a:rPr>
              <a:t>UN-SG </a:t>
            </a:r>
            <a:r>
              <a:rPr lang="en-GB" sz="2200" b="1" dirty="0" smtClean="0">
                <a:solidFill>
                  <a:srgbClr val="FF0000"/>
                </a:solidFill>
                <a:latin typeface="+mn-lt"/>
              </a:rPr>
              <a:t>Zero Hunger Challenge </a:t>
            </a:r>
            <a:r>
              <a:rPr lang="en-GB" sz="2200" dirty="0" smtClean="0">
                <a:solidFill>
                  <a:srgbClr val="FF0000"/>
                </a:solidFill>
                <a:latin typeface="+mn-lt"/>
              </a:rPr>
              <a:t>– comprehensive vision, bridging hunger, rural poverty, nutrition, and sustainability concerns</a:t>
            </a:r>
          </a:p>
          <a:p>
            <a:r>
              <a:rPr lang="en-GB" sz="2200" b="1" dirty="0" smtClean="0">
                <a:latin typeface="+mn-lt"/>
              </a:rPr>
              <a:t>Joint RBA paper for Rio+20 </a:t>
            </a:r>
            <a:r>
              <a:rPr lang="en-GB" sz="2200" dirty="0" smtClean="0">
                <a:latin typeface="+mn-lt"/>
              </a:rPr>
              <a:t>recommends integrating into SD </a:t>
            </a:r>
            <a:r>
              <a:rPr lang="en-GB" sz="2200" dirty="0" smtClean="0">
                <a:latin typeface="+mn-lt"/>
              </a:rPr>
              <a:t>goals/targets the following issues:</a:t>
            </a:r>
            <a:endParaRPr lang="en-GB" sz="2200" dirty="0" smtClean="0">
              <a:latin typeface="+mn-lt"/>
            </a:endParaRPr>
          </a:p>
          <a:p>
            <a:pPr lvl="1"/>
            <a:r>
              <a:rPr lang="en-GB" sz="1800" dirty="0" smtClean="0">
                <a:latin typeface="+mn-lt"/>
              </a:rPr>
              <a:t>Hunger and poverty eradication</a:t>
            </a:r>
          </a:p>
          <a:p>
            <a:pPr lvl="1"/>
            <a:r>
              <a:rPr lang="en-GB" sz="1800" dirty="0" smtClean="0">
                <a:latin typeface="+mn-lt"/>
              </a:rPr>
              <a:t>Progressive realization of the right to food</a:t>
            </a:r>
          </a:p>
          <a:p>
            <a:pPr lvl="1"/>
            <a:r>
              <a:rPr lang="en-GB" sz="1800" dirty="0" smtClean="0">
                <a:latin typeface="+mn-lt"/>
              </a:rPr>
              <a:t>Access to nutritious food for all</a:t>
            </a:r>
          </a:p>
          <a:p>
            <a:pPr lvl="1"/>
            <a:r>
              <a:rPr lang="en-GB" sz="1800" dirty="0" smtClean="0">
                <a:latin typeface="+mn-lt"/>
              </a:rPr>
              <a:t>Sustainable, climate-smart, resilient agriculture</a:t>
            </a:r>
          </a:p>
          <a:p>
            <a:pPr lvl="1"/>
            <a:r>
              <a:rPr lang="en-GB" sz="1800" dirty="0" smtClean="0">
                <a:latin typeface="+mn-lt"/>
              </a:rPr>
              <a:t>Social protection and safety nets</a:t>
            </a:r>
          </a:p>
          <a:p>
            <a:pPr lvl="1"/>
            <a:r>
              <a:rPr lang="en-GB" sz="1800" dirty="0" smtClean="0">
                <a:latin typeface="+mn-lt"/>
              </a:rPr>
              <a:t>Reducing losses, waste along food supply chain</a:t>
            </a:r>
          </a:p>
          <a:p>
            <a:pPr lvl="1"/>
            <a:r>
              <a:rPr lang="en-GB" sz="1800" dirty="0" smtClean="0">
                <a:latin typeface="+mn-lt"/>
              </a:rPr>
              <a:t>Fair and well-functioning </a:t>
            </a:r>
            <a:r>
              <a:rPr lang="en-GB" sz="1800" dirty="0" err="1" smtClean="0">
                <a:latin typeface="+mn-lt"/>
              </a:rPr>
              <a:t>ag</a:t>
            </a:r>
            <a:r>
              <a:rPr lang="en-GB" sz="1800" dirty="0" smtClean="0">
                <a:latin typeface="+mn-lt"/>
              </a:rPr>
              <a:t> and food markets</a:t>
            </a:r>
          </a:p>
          <a:p>
            <a:pPr lvl="1"/>
            <a:r>
              <a:rPr lang="en-GB" sz="1800" dirty="0" smtClean="0">
                <a:latin typeface="+mn-lt"/>
              </a:rPr>
              <a:t>Gender equality</a:t>
            </a:r>
          </a:p>
          <a:p>
            <a:pPr lvl="1"/>
            <a:r>
              <a:rPr lang="en-GB" sz="1800" dirty="0" smtClean="0">
                <a:latin typeface="+mn-lt"/>
              </a:rPr>
              <a:t>Multi-stakeholder, participatory governance (…)</a:t>
            </a:r>
          </a:p>
          <a:p>
            <a:r>
              <a:rPr lang="en-GB" sz="2200" b="1" dirty="0" smtClean="0">
                <a:latin typeface="+mn-lt"/>
              </a:rPr>
              <a:t>RBA-led issue briefs to OWG </a:t>
            </a:r>
            <a:r>
              <a:rPr lang="en-GB" sz="2200" dirty="0" smtClean="0">
                <a:latin typeface="+mn-lt"/>
              </a:rPr>
              <a:t>– comprehensive approach </a:t>
            </a:r>
            <a:r>
              <a:rPr lang="en-GB" sz="2200" dirty="0" smtClean="0">
                <a:solidFill>
                  <a:srgbClr val="FF0000"/>
                </a:solidFill>
                <a:latin typeface="+mn-lt"/>
              </a:rPr>
              <a:t>linking FSN to SA, rural development, and inclusive governance of food systems</a:t>
            </a:r>
          </a:p>
        </p:txBody>
      </p:sp>
      <p:pic>
        <p:nvPicPr>
          <p:cNvPr id="4" name="Picture 4" descr="2158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2492896"/>
            <a:ext cx="3359140" cy="2239427"/>
          </a:xfrm>
          <a:prstGeom prst="rect">
            <a:avLst/>
          </a:prstGeom>
        </p:spPr>
      </p:pic>
    </p:spTree>
    <p:extLst>
      <p:ext uri="{BB962C8B-B14F-4D97-AF65-F5344CB8AC3E}">
        <p14:creationId xmlns:p14="http://schemas.microsoft.com/office/powerpoint/2010/main" val="2930422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60000"/>
            <a:ext cx="8640960" cy="836752"/>
          </a:xfrm>
        </p:spPr>
        <p:txBody>
          <a:bodyPr>
            <a:normAutofit/>
          </a:bodyPr>
          <a:lstStyle/>
          <a:p>
            <a:r>
              <a:rPr lang="en-US" sz="2800" dirty="0" smtClean="0">
                <a:latin typeface="+mn-lt"/>
              </a:rPr>
              <a:t>How IFAD </a:t>
            </a:r>
            <a:r>
              <a:rPr lang="en-US" sz="2800" dirty="0" smtClean="0">
                <a:latin typeface="+mn-lt"/>
              </a:rPr>
              <a:t>sees </a:t>
            </a:r>
            <a:r>
              <a:rPr lang="en-US" sz="2800" dirty="0" smtClean="0">
                <a:latin typeface="+mn-lt"/>
              </a:rPr>
              <a:t>FSN and </a:t>
            </a:r>
            <a:r>
              <a:rPr lang="en-US" sz="2800" dirty="0" smtClean="0">
                <a:latin typeface="+mn-lt"/>
              </a:rPr>
              <a:t>post-2015 against this background</a:t>
            </a:r>
            <a:endParaRPr lang="en-US" sz="2800" dirty="0">
              <a:latin typeface="+mn-lt"/>
            </a:endParaRPr>
          </a:p>
        </p:txBody>
      </p:sp>
      <p:sp>
        <p:nvSpPr>
          <p:cNvPr id="5" name="Content Placeholder 4"/>
          <p:cNvSpPr>
            <a:spLocks noGrp="1"/>
          </p:cNvSpPr>
          <p:nvPr>
            <p:ph idx="1"/>
          </p:nvPr>
        </p:nvSpPr>
        <p:spPr>
          <a:xfrm>
            <a:off x="468000" y="1268760"/>
            <a:ext cx="8229600" cy="5256584"/>
          </a:xfrm>
        </p:spPr>
        <p:txBody>
          <a:bodyPr>
            <a:normAutofit/>
          </a:bodyPr>
          <a:lstStyle/>
          <a:p>
            <a:r>
              <a:rPr lang="en-GB" sz="2200" b="1" dirty="0" smtClean="0">
                <a:solidFill>
                  <a:srgbClr val="FF0000"/>
                </a:solidFill>
                <a:latin typeface="+mn-lt"/>
              </a:rPr>
              <a:t>Sustainable and inclusive rural development </a:t>
            </a:r>
            <a:r>
              <a:rPr lang="en-GB" sz="2200" b="1" dirty="0" smtClean="0">
                <a:solidFill>
                  <a:srgbClr val="FF0000"/>
                </a:solidFill>
                <a:latin typeface="+mn-lt"/>
              </a:rPr>
              <a:t>is a </a:t>
            </a:r>
            <a:r>
              <a:rPr lang="en-GB" sz="2200" dirty="0" smtClean="0">
                <a:latin typeface="+mn-lt"/>
              </a:rPr>
              <a:t>key </a:t>
            </a:r>
            <a:r>
              <a:rPr lang="en-GB" sz="2200" dirty="0" smtClean="0">
                <a:latin typeface="+mn-lt"/>
              </a:rPr>
              <a:t>entry point to address poverty, sustainability, inclusive growth, and FSN</a:t>
            </a:r>
            <a:r>
              <a:rPr lang="en-GB" sz="2200" u="sng" dirty="0" smtClean="0">
                <a:latin typeface="+mn-lt"/>
              </a:rPr>
              <a:t> </a:t>
            </a:r>
            <a:r>
              <a:rPr lang="en-GB" sz="2200" u="sng" dirty="0" smtClean="0">
                <a:latin typeface="+mn-lt"/>
              </a:rPr>
              <a:t>together</a:t>
            </a:r>
            <a:endParaRPr lang="en-GB" sz="2200" u="sng" dirty="0" smtClean="0">
              <a:latin typeface="+mn-lt"/>
            </a:endParaRPr>
          </a:p>
          <a:p>
            <a:r>
              <a:rPr lang="en-GB" sz="2200" dirty="0" smtClean="0">
                <a:latin typeface="+mn-lt"/>
              </a:rPr>
              <a:t>The </a:t>
            </a:r>
            <a:r>
              <a:rPr lang="en-GB" sz="2200" dirty="0">
                <a:latin typeface="+mn-lt"/>
              </a:rPr>
              <a:t>SDGs </a:t>
            </a:r>
            <a:r>
              <a:rPr lang="en-GB" sz="2200" dirty="0" smtClean="0">
                <a:latin typeface="+mn-lt"/>
              </a:rPr>
              <a:t>can</a:t>
            </a:r>
            <a:r>
              <a:rPr lang="en-GB" sz="2200" b="1" dirty="0" smtClean="0">
                <a:latin typeface="+mn-lt"/>
              </a:rPr>
              <a:t> </a:t>
            </a:r>
            <a:r>
              <a:rPr lang="en-GB" sz="2200" b="1" dirty="0">
                <a:latin typeface="+mn-lt"/>
              </a:rPr>
              <a:t>create </a:t>
            </a:r>
            <a:r>
              <a:rPr lang="en-GB" sz="2200" b="1" dirty="0" smtClean="0">
                <a:latin typeface="+mn-lt"/>
              </a:rPr>
              <a:t>new opportunities </a:t>
            </a:r>
            <a:r>
              <a:rPr lang="en-GB" sz="2200" b="1" dirty="0">
                <a:latin typeface="+mn-lt"/>
              </a:rPr>
              <a:t>for the rural sector,</a:t>
            </a:r>
            <a:r>
              <a:rPr lang="en-GB" sz="2200" dirty="0">
                <a:latin typeface="+mn-lt"/>
              </a:rPr>
              <a:t> </a:t>
            </a:r>
            <a:r>
              <a:rPr lang="en-GB" sz="2200" dirty="0" smtClean="0">
                <a:latin typeface="+mn-lt"/>
              </a:rPr>
              <a:t>by aligning </a:t>
            </a:r>
            <a:r>
              <a:rPr lang="en-GB" sz="2200" dirty="0">
                <a:latin typeface="+mn-lt"/>
              </a:rPr>
              <a:t>international and </a:t>
            </a:r>
            <a:r>
              <a:rPr lang="en-GB" sz="2200" dirty="0" smtClean="0">
                <a:latin typeface="+mn-lt"/>
              </a:rPr>
              <a:t>domestic, </a:t>
            </a:r>
            <a:r>
              <a:rPr lang="en-GB" sz="2200" dirty="0">
                <a:latin typeface="+mn-lt"/>
              </a:rPr>
              <a:t>public and private </a:t>
            </a:r>
            <a:r>
              <a:rPr lang="en-GB" sz="2200" dirty="0" smtClean="0">
                <a:latin typeface="+mn-lt"/>
              </a:rPr>
              <a:t>efforts through appropriate incentives and common SD objectives</a:t>
            </a:r>
            <a:endParaRPr lang="en-GB" sz="2200" dirty="0">
              <a:latin typeface="+mn-lt"/>
            </a:endParaRPr>
          </a:p>
          <a:p>
            <a:r>
              <a:rPr lang="en-GB" sz="2200" dirty="0" smtClean="0">
                <a:latin typeface="+mn-lt"/>
              </a:rPr>
              <a:t>4 key target areas where the SDGs could prompt </a:t>
            </a:r>
            <a:r>
              <a:rPr lang="en-GB" sz="2200" dirty="0" smtClean="0">
                <a:latin typeface="+mn-lt"/>
              </a:rPr>
              <a:t>policy </a:t>
            </a:r>
            <a:r>
              <a:rPr lang="en-GB" sz="2200" dirty="0" smtClean="0">
                <a:latin typeface="+mn-lt"/>
              </a:rPr>
              <a:t>focus and </a:t>
            </a:r>
            <a:r>
              <a:rPr lang="en-GB" sz="2200" dirty="0" smtClean="0">
                <a:latin typeface="+mn-lt"/>
              </a:rPr>
              <a:t>investments for a transformative rural agenda:</a:t>
            </a:r>
          </a:p>
          <a:p>
            <a:pPr marL="800100" lvl="1" indent="-342900">
              <a:buFont typeface="+mj-lt"/>
              <a:buAutoNum type="arabicParenR"/>
            </a:pPr>
            <a:r>
              <a:rPr lang="en-GB" sz="1800" dirty="0" smtClean="0">
                <a:latin typeface="+mn-lt"/>
              </a:rPr>
              <a:t>Inclusive </a:t>
            </a:r>
            <a:r>
              <a:rPr lang="en-GB" sz="1800" dirty="0">
                <a:latin typeface="+mn-lt"/>
              </a:rPr>
              <a:t>and sustainable </a:t>
            </a:r>
            <a:r>
              <a:rPr lang="en-GB" sz="1800" dirty="0">
                <a:solidFill>
                  <a:srgbClr val="FF0000"/>
                </a:solidFill>
                <a:latin typeface="+mn-lt"/>
              </a:rPr>
              <a:t>rural-urban integration</a:t>
            </a:r>
            <a:endParaRPr lang="en-GB" sz="1800" dirty="0">
              <a:latin typeface="+mn-lt"/>
            </a:endParaRPr>
          </a:p>
          <a:p>
            <a:pPr marL="800100" lvl="1" indent="-342900">
              <a:buFont typeface="+mj-lt"/>
              <a:buAutoNum type="arabicParenR"/>
            </a:pPr>
            <a:r>
              <a:rPr lang="en-GB" sz="1800" dirty="0" smtClean="0">
                <a:latin typeface="+mn-lt"/>
              </a:rPr>
              <a:t>Economic </a:t>
            </a:r>
            <a:r>
              <a:rPr lang="en-GB" sz="1800" dirty="0">
                <a:latin typeface="+mn-lt"/>
              </a:rPr>
              <a:t>and social </a:t>
            </a:r>
            <a:r>
              <a:rPr lang="en-GB" sz="1800" dirty="0">
                <a:solidFill>
                  <a:srgbClr val="FF0000"/>
                </a:solidFill>
                <a:latin typeface="+mn-lt"/>
              </a:rPr>
              <a:t>empowerment of </a:t>
            </a:r>
            <a:r>
              <a:rPr lang="en-GB" sz="1800" dirty="0" smtClean="0">
                <a:solidFill>
                  <a:srgbClr val="FF0000"/>
                </a:solidFill>
                <a:latin typeface="+mn-lt"/>
              </a:rPr>
              <a:t>poor rural </a:t>
            </a:r>
            <a:r>
              <a:rPr lang="en-GB" sz="1800" dirty="0">
                <a:solidFill>
                  <a:srgbClr val="FF0000"/>
                </a:solidFill>
                <a:latin typeface="+mn-lt"/>
              </a:rPr>
              <a:t>women and men</a:t>
            </a:r>
            <a:endParaRPr lang="en-GB" sz="1800" dirty="0">
              <a:latin typeface="+mn-lt"/>
            </a:endParaRPr>
          </a:p>
          <a:p>
            <a:pPr marL="800100" lvl="1" indent="-342900">
              <a:buFont typeface="+mj-lt"/>
              <a:buAutoNum type="arabicParenR"/>
            </a:pPr>
            <a:r>
              <a:rPr lang="en-GB" sz="1800" dirty="0" smtClean="0">
                <a:latin typeface="+mn-lt"/>
              </a:rPr>
              <a:t>A </a:t>
            </a:r>
            <a:r>
              <a:rPr lang="en-GB" sz="1800" dirty="0">
                <a:latin typeface="+mn-lt"/>
              </a:rPr>
              <a:t>thriving and nutrition-sensitive </a:t>
            </a:r>
            <a:r>
              <a:rPr lang="en-GB" sz="1800" dirty="0">
                <a:solidFill>
                  <a:srgbClr val="FF0000"/>
                </a:solidFill>
                <a:latin typeface="+mn-lt"/>
              </a:rPr>
              <a:t>smallholder family </a:t>
            </a:r>
            <a:r>
              <a:rPr lang="en-GB" sz="1800" dirty="0" smtClean="0">
                <a:solidFill>
                  <a:srgbClr val="FF0000"/>
                </a:solidFill>
                <a:latin typeface="+mn-lt"/>
              </a:rPr>
              <a:t>agriculture sector</a:t>
            </a:r>
            <a:endParaRPr lang="en-GB" sz="1800" dirty="0">
              <a:solidFill>
                <a:srgbClr val="FF0000"/>
              </a:solidFill>
              <a:latin typeface="+mn-lt"/>
            </a:endParaRPr>
          </a:p>
          <a:p>
            <a:pPr marL="800100" lvl="1" indent="-342900">
              <a:buFont typeface="+mj-lt"/>
              <a:buAutoNum type="arabicParenR"/>
            </a:pPr>
            <a:r>
              <a:rPr lang="en-GB" sz="1800" dirty="0" smtClean="0">
                <a:solidFill>
                  <a:srgbClr val="FF0000"/>
                </a:solidFill>
                <a:latin typeface="+mn-lt"/>
              </a:rPr>
              <a:t>Rural livelihood resilience</a:t>
            </a:r>
            <a:r>
              <a:rPr lang="en-GB" sz="1800" dirty="0" smtClean="0">
                <a:latin typeface="+mn-lt"/>
              </a:rPr>
              <a:t>, </a:t>
            </a:r>
            <a:r>
              <a:rPr lang="en-GB" sz="1800" dirty="0">
                <a:latin typeface="+mn-lt"/>
              </a:rPr>
              <a:t>notably with respect to climate change</a:t>
            </a:r>
          </a:p>
          <a:p>
            <a:r>
              <a:rPr lang="en-GB" sz="2200" dirty="0" smtClean="0">
                <a:latin typeface="+mn-lt"/>
              </a:rPr>
              <a:t>Precise targets and indicators can be formulated in all 4 areas depending on context specificities, fitting under different SDG areas</a:t>
            </a:r>
            <a:endParaRPr lang="en-GB" sz="1800" dirty="0" smtClean="0">
              <a:latin typeface="+mn-lt"/>
            </a:endParaRPr>
          </a:p>
        </p:txBody>
      </p:sp>
    </p:spTree>
    <p:extLst>
      <p:ext uri="{BB962C8B-B14F-4D97-AF65-F5344CB8AC3E}">
        <p14:creationId xmlns:p14="http://schemas.microsoft.com/office/powerpoint/2010/main" val="1621796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60000"/>
            <a:ext cx="8928992" cy="836752"/>
          </a:xfrm>
        </p:spPr>
        <p:txBody>
          <a:bodyPr>
            <a:normAutofit/>
          </a:bodyPr>
          <a:lstStyle/>
          <a:p>
            <a:r>
              <a:rPr lang="en-GB" sz="2800" dirty="0" smtClean="0">
                <a:latin typeface="+mn-lt"/>
              </a:rPr>
              <a:t>Using FSN as an entry point to explore targets in these areas</a:t>
            </a:r>
            <a:endParaRPr lang="en-US" sz="2800" dirty="0">
              <a:latin typeface="+mn-lt"/>
            </a:endParaRPr>
          </a:p>
        </p:txBody>
      </p:sp>
      <p:sp>
        <p:nvSpPr>
          <p:cNvPr id="4" name="Segnaposto contenuto 3"/>
          <p:cNvSpPr>
            <a:spLocks noGrp="1"/>
          </p:cNvSpPr>
          <p:nvPr>
            <p:ph idx="1"/>
          </p:nvPr>
        </p:nvSpPr>
        <p:spPr>
          <a:xfrm>
            <a:off x="468000" y="1268760"/>
            <a:ext cx="8229600" cy="4968552"/>
          </a:xfrm>
        </p:spPr>
        <p:txBody>
          <a:bodyPr>
            <a:noAutofit/>
          </a:bodyPr>
          <a:lstStyle/>
          <a:p>
            <a:pPr lvl="0">
              <a:spcBef>
                <a:spcPts val="1200"/>
              </a:spcBef>
            </a:pPr>
            <a:r>
              <a:rPr lang="en-US" sz="2200" dirty="0" smtClean="0">
                <a:latin typeface="+mn-lt"/>
              </a:rPr>
              <a:t>IFAD-RBA workshop on FSN targets 9 Dec. ‘13, showing </a:t>
            </a:r>
            <a:r>
              <a:rPr lang="en-US" sz="2200" b="1" dirty="0" smtClean="0">
                <a:latin typeface="+mn-lt"/>
              </a:rPr>
              <a:t>convergence of proposals around </a:t>
            </a:r>
            <a:r>
              <a:rPr lang="en-US" sz="2200" b="1" dirty="0" smtClean="0">
                <a:latin typeface="+mn-lt"/>
              </a:rPr>
              <a:t>the ZHC </a:t>
            </a:r>
            <a:r>
              <a:rPr lang="en-US" sz="2200" b="1" dirty="0" smtClean="0">
                <a:latin typeface="+mn-lt"/>
              </a:rPr>
              <a:t>areas</a:t>
            </a:r>
            <a:r>
              <a:rPr lang="en-US" sz="2200" dirty="0" smtClean="0">
                <a:latin typeface="+mn-lt"/>
              </a:rPr>
              <a:t>. Indicative targets include</a:t>
            </a:r>
            <a:r>
              <a:rPr lang="en-US" sz="2200" dirty="0" smtClean="0">
                <a:latin typeface="+mn-lt"/>
              </a:rPr>
              <a:t>:</a:t>
            </a:r>
          </a:p>
          <a:p>
            <a:pPr marL="800100" lvl="1" indent="-342900">
              <a:spcBef>
                <a:spcPts val="1200"/>
              </a:spcBef>
              <a:buFont typeface="+mj-lt"/>
              <a:buAutoNum type="alphaLcParenR"/>
            </a:pPr>
            <a:r>
              <a:rPr lang="en-US" sz="1800" dirty="0" smtClean="0">
                <a:latin typeface="+mn-lt"/>
              </a:rPr>
              <a:t>All have access to adequate </a:t>
            </a:r>
            <a:r>
              <a:rPr lang="en-US" sz="1800" dirty="0" smtClean="0">
                <a:latin typeface="+mn-lt"/>
              </a:rPr>
              <a:t>food </a:t>
            </a:r>
            <a:r>
              <a:rPr lang="en-US" sz="1800" dirty="0" smtClean="0">
                <a:latin typeface="+mn-lt"/>
              </a:rPr>
              <a:t>all year round</a:t>
            </a:r>
            <a:endParaRPr lang="it-IT" sz="1800" dirty="0" smtClean="0">
              <a:latin typeface="+mn-lt"/>
            </a:endParaRPr>
          </a:p>
          <a:p>
            <a:pPr marL="800100" lvl="1" indent="-342900">
              <a:spcBef>
                <a:spcPts val="1200"/>
              </a:spcBef>
              <a:buFont typeface="+mj-lt"/>
              <a:buAutoNum type="alphaLcParenR"/>
            </a:pPr>
            <a:r>
              <a:rPr lang="en-US" sz="1800" dirty="0" smtClean="0">
                <a:latin typeface="+mn-lt"/>
              </a:rPr>
              <a:t>Malnutrition in all its forms </a:t>
            </a:r>
            <a:r>
              <a:rPr lang="en-US" sz="1800" dirty="0" smtClean="0">
                <a:latin typeface="+mn-lt"/>
              </a:rPr>
              <a:t>is </a:t>
            </a:r>
            <a:r>
              <a:rPr lang="en-US" sz="1800" dirty="0" smtClean="0">
                <a:latin typeface="+mn-lt"/>
              </a:rPr>
              <a:t>ended or reduced by x%, stunting below age of 2 </a:t>
            </a:r>
            <a:r>
              <a:rPr lang="en-US" sz="1800" dirty="0" smtClean="0">
                <a:latin typeface="+mn-lt"/>
              </a:rPr>
              <a:t>is ended</a:t>
            </a:r>
            <a:endParaRPr lang="en-US" sz="1800" dirty="0" smtClean="0">
              <a:latin typeface="+mn-lt"/>
            </a:endParaRPr>
          </a:p>
          <a:p>
            <a:pPr marL="800100" lvl="1" indent="-342900">
              <a:spcBef>
                <a:spcPts val="1200"/>
              </a:spcBef>
              <a:buFont typeface="+mj-lt"/>
              <a:buAutoNum type="alphaLcParenR"/>
            </a:pPr>
            <a:r>
              <a:rPr lang="en-US" sz="1800" dirty="0" smtClean="0">
                <a:latin typeface="+mn-lt"/>
              </a:rPr>
              <a:t>All food production systems </a:t>
            </a:r>
            <a:r>
              <a:rPr lang="en-US" sz="1800" dirty="0" smtClean="0">
                <a:latin typeface="+mn-lt"/>
              </a:rPr>
              <a:t>become </a:t>
            </a:r>
            <a:r>
              <a:rPr lang="en-US" sz="1800" dirty="0" smtClean="0">
                <a:latin typeface="+mn-lt"/>
              </a:rPr>
              <a:t>more sustainable, resilient and </a:t>
            </a:r>
            <a:r>
              <a:rPr lang="en-US" sz="1800" dirty="0" smtClean="0">
                <a:latin typeface="+mn-lt"/>
              </a:rPr>
              <a:t>efficient</a:t>
            </a:r>
            <a:endParaRPr lang="it-IT" sz="1800" dirty="0" smtClean="0">
              <a:latin typeface="+mn-lt"/>
            </a:endParaRPr>
          </a:p>
          <a:p>
            <a:pPr marL="800100" lvl="1" indent="-342900">
              <a:spcBef>
                <a:spcPts val="1200"/>
              </a:spcBef>
              <a:buFont typeface="+mj-lt"/>
              <a:buAutoNum type="alphaLcParenR"/>
            </a:pPr>
            <a:r>
              <a:rPr lang="en-US" sz="1800" dirty="0" smtClean="0">
                <a:latin typeface="+mn-lt"/>
              </a:rPr>
              <a:t>All small food producers, esp. women, have secure access to inputs, knowledge, productive resources and services to increase productivity, </a:t>
            </a:r>
            <a:r>
              <a:rPr lang="en-US" sz="1800" dirty="0" smtClean="0">
                <a:latin typeface="+mn-lt"/>
              </a:rPr>
              <a:t>thereby enhancing their livelihoods and resilience</a:t>
            </a:r>
            <a:endParaRPr lang="it-IT" sz="1800" dirty="0" smtClean="0">
              <a:latin typeface="+mn-lt"/>
            </a:endParaRPr>
          </a:p>
          <a:p>
            <a:pPr marL="800100" lvl="1" indent="-342900">
              <a:spcBef>
                <a:spcPts val="1200"/>
              </a:spcBef>
              <a:buFont typeface="+mj-lt"/>
              <a:buAutoNum type="alphaLcParenR"/>
            </a:pPr>
            <a:r>
              <a:rPr lang="en-US" sz="1800" dirty="0" smtClean="0">
                <a:latin typeface="+mn-lt"/>
              </a:rPr>
              <a:t>More efficient post-production systems </a:t>
            </a:r>
            <a:r>
              <a:rPr lang="en-US" sz="1800" dirty="0" smtClean="0">
                <a:latin typeface="+mn-lt"/>
              </a:rPr>
              <a:t>that </a:t>
            </a:r>
            <a:r>
              <a:rPr lang="en-US" sz="1800" dirty="0" smtClean="0">
                <a:latin typeface="+mn-lt"/>
              </a:rPr>
              <a:t>halve global loss/waste</a:t>
            </a:r>
          </a:p>
          <a:p>
            <a:pPr marL="457200" lvl="1" indent="0">
              <a:spcBef>
                <a:spcPts val="1200"/>
              </a:spcBef>
              <a:buNone/>
            </a:pPr>
            <a:r>
              <a:rPr lang="en-US" sz="1800" i="1" dirty="0" smtClean="0">
                <a:solidFill>
                  <a:srgbClr val="FF0000"/>
                </a:solidFill>
                <a:latin typeface="+mn-lt"/>
              </a:rPr>
              <a:t>NB – each of the </a:t>
            </a:r>
            <a:r>
              <a:rPr lang="en-US" sz="1800" i="1" dirty="0" smtClean="0">
                <a:solidFill>
                  <a:srgbClr val="FF0000"/>
                </a:solidFill>
                <a:latin typeface="+mn-lt"/>
              </a:rPr>
              <a:t>targets, especially d) and e), is formulated to encourage policy and investments creating opportunities for small farmers and other poor rural people to be part of the solution to FSN, inclusive and sustainable growth, and SD in general</a:t>
            </a:r>
            <a:endParaRPr lang="it-IT" sz="1800" i="1" dirty="0" smtClean="0">
              <a:solidFill>
                <a:srgbClr val="FF0000"/>
              </a:solidFill>
              <a:latin typeface="+mn-lt"/>
            </a:endParaRPr>
          </a:p>
          <a:p>
            <a:pPr lvl="0">
              <a:spcBef>
                <a:spcPts val="1200"/>
              </a:spcBef>
            </a:pPr>
            <a:endParaRPr lang="en-US" sz="2200" dirty="0" smtClean="0">
              <a:latin typeface="+mn-lt"/>
            </a:endParaRPr>
          </a:p>
        </p:txBody>
      </p:sp>
    </p:spTree>
    <p:extLst>
      <p:ext uri="{BB962C8B-B14F-4D97-AF65-F5344CB8AC3E}">
        <p14:creationId xmlns:p14="http://schemas.microsoft.com/office/powerpoint/2010/main" val="3134448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800" dirty="0" smtClean="0">
                <a:latin typeface="+mn-lt"/>
              </a:rPr>
              <a:t>Conclusions</a:t>
            </a:r>
            <a:endParaRPr lang="en-US" sz="2800" dirty="0">
              <a:latin typeface="+mn-lt"/>
            </a:endParaRPr>
          </a:p>
        </p:txBody>
      </p:sp>
      <p:sp>
        <p:nvSpPr>
          <p:cNvPr id="5" name="Content Placeholder 4"/>
          <p:cNvSpPr>
            <a:spLocks noGrp="1"/>
          </p:cNvSpPr>
          <p:nvPr>
            <p:ph idx="1"/>
          </p:nvPr>
        </p:nvSpPr>
        <p:spPr/>
        <p:txBody>
          <a:bodyPr>
            <a:normAutofit/>
          </a:bodyPr>
          <a:lstStyle/>
          <a:p>
            <a:pPr>
              <a:spcBef>
                <a:spcPts val="1200"/>
              </a:spcBef>
            </a:pPr>
            <a:r>
              <a:rPr lang="en-GB" sz="2200" dirty="0" smtClean="0">
                <a:latin typeface="+mn-lt"/>
              </a:rPr>
              <a:t>Emerging narrative of FSN has clear environmental and nutrition elements enriching MDG1 scope</a:t>
            </a:r>
          </a:p>
          <a:p>
            <a:pPr>
              <a:spcBef>
                <a:spcPts val="1200"/>
              </a:spcBef>
            </a:pPr>
            <a:r>
              <a:rPr lang="en-GB" sz="2200" dirty="0" smtClean="0">
                <a:latin typeface="+mn-lt"/>
              </a:rPr>
              <a:t>Gaps remain notably in recognizing </a:t>
            </a:r>
            <a:r>
              <a:rPr lang="en-GB" sz="2200" dirty="0" smtClean="0">
                <a:latin typeface="+mn-lt"/>
              </a:rPr>
              <a:t>linkages between </a:t>
            </a:r>
            <a:r>
              <a:rPr lang="en-GB" sz="2200" dirty="0" smtClean="0">
                <a:latin typeface="+mn-lt"/>
              </a:rPr>
              <a:t>FSN, </a:t>
            </a:r>
            <a:r>
              <a:rPr lang="en-GB" sz="2200" dirty="0" smtClean="0">
                <a:latin typeface="+mn-lt"/>
              </a:rPr>
              <a:t>SA and </a:t>
            </a:r>
            <a:r>
              <a:rPr lang="en-GB" sz="2200" dirty="0" smtClean="0">
                <a:latin typeface="+mn-lt"/>
              </a:rPr>
              <a:t>sustainable and inclusive (and more nutrition-sensitive!) growth </a:t>
            </a:r>
          </a:p>
          <a:p>
            <a:pPr>
              <a:spcBef>
                <a:spcPts val="1200"/>
              </a:spcBef>
            </a:pPr>
            <a:r>
              <a:rPr lang="en-GB" sz="2200" dirty="0" smtClean="0">
                <a:latin typeface="+mn-lt"/>
              </a:rPr>
              <a:t>IFAD </a:t>
            </a:r>
            <a:r>
              <a:rPr lang="en-GB" sz="2200" dirty="0" smtClean="0">
                <a:latin typeface="+mn-lt"/>
              </a:rPr>
              <a:t>believes that MDG1 unfinished business requires </a:t>
            </a:r>
            <a:r>
              <a:rPr lang="en-GB" sz="2200" dirty="0" smtClean="0">
                <a:latin typeface="+mn-lt"/>
              </a:rPr>
              <a:t>enabling rural </a:t>
            </a:r>
            <a:r>
              <a:rPr lang="en-GB" sz="2200" dirty="0" smtClean="0">
                <a:latin typeface="+mn-lt"/>
              </a:rPr>
              <a:t>people – notably small farmers – </a:t>
            </a:r>
            <a:r>
              <a:rPr lang="en-GB" sz="2200" dirty="0" smtClean="0">
                <a:latin typeface="+mn-lt"/>
              </a:rPr>
              <a:t>and rural sectors to be fully part of a transformative agenda for growth, underpinning also FSN</a:t>
            </a:r>
            <a:endParaRPr lang="en-GB" sz="2200" dirty="0" smtClean="0">
              <a:latin typeface="+mn-lt"/>
            </a:endParaRPr>
          </a:p>
          <a:p>
            <a:pPr>
              <a:spcBef>
                <a:spcPts val="1200"/>
              </a:spcBef>
            </a:pPr>
            <a:r>
              <a:rPr lang="en-GB" sz="2200" dirty="0" smtClean="0">
                <a:latin typeface="+mn-lt"/>
              </a:rPr>
              <a:t>A global </a:t>
            </a:r>
            <a:r>
              <a:rPr lang="en-GB" sz="2200" dirty="0" smtClean="0">
                <a:latin typeface="+mn-lt"/>
              </a:rPr>
              <a:t>SDG agenda </a:t>
            </a:r>
            <a:r>
              <a:rPr lang="en-GB" sz="2200" dirty="0" smtClean="0">
                <a:latin typeface="+mn-lt"/>
              </a:rPr>
              <a:t>can help align international and </a:t>
            </a:r>
            <a:r>
              <a:rPr lang="en-GB" sz="2200" dirty="0" smtClean="0">
                <a:latin typeface="+mn-lt"/>
              </a:rPr>
              <a:t>country-level, public and private </a:t>
            </a:r>
            <a:r>
              <a:rPr lang="en-GB" sz="2200" dirty="0" smtClean="0">
                <a:latin typeface="+mn-lt"/>
              </a:rPr>
              <a:t>efforts in this </a:t>
            </a:r>
            <a:r>
              <a:rPr lang="en-GB" sz="2200" dirty="0" smtClean="0">
                <a:latin typeface="+mn-lt"/>
              </a:rPr>
              <a:t>regard</a:t>
            </a:r>
          </a:p>
          <a:p>
            <a:pPr>
              <a:spcBef>
                <a:spcPts val="1200"/>
              </a:spcBef>
            </a:pPr>
            <a:r>
              <a:rPr lang="en-GB" sz="2200" dirty="0" smtClean="0">
                <a:latin typeface="+mn-lt"/>
              </a:rPr>
              <a:t>However, this is a cross-cutting agenda, which goes beyond any individual goal and that requires great attention </a:t>
            </a:r>
            <a:r>
              <a:rPr lang="en-GB" sz="2200" smtClean="0">
                <a:latin typeface="+mn-lt"/>
              </a:rPr>
              <a:t>to inter-linkages</a:t>
            </a:r>
            <a:endParaRPr lang="en-GB" sz="2200" dirty="0">
              <a:latin typeface="+mn-lt"/>
            </a:endParaRPr>
          </a:p>
        </p:txBody>
      </p:sp>
    </p:spTree>
    <p:extLst>
      <p:ext uri="{BB962C8B-B14F-4D97-AF65-F5344CB8AC3E}">
        <p14:creationId xmlns:p14="http://schemas.microsoft.com/office/powerpoint/2010/main" val="2029372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20"/>
            <a:ext cx="9144000"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60032" y="4941168"/>
            <a:ext cx="3672408" cy="523220"/>
          </a:xfrm>
          <a:prstGeom prst="rect">
            <a:avLst/>
          </a:prstGeom>
          <a:noFill/>
        </p:spPr>
        <p:txBody>
          <a:bodyPr wrap="square" rtlCol="0">
            <a:spAutoFit/>
          </a:bodyPr>
          <a:lstStyle/>
          <a:p>
            <a:pPr algn="r"/>
            <a:r>
              <a:rPr lang="en-GB" sz="2800" b="1" dirty="0" smtClean="0">
                <a:solidFill>
                  <a:prstClr val="black"/>
                </a:solidFill>
              </a:rPr>
              <a:t>Thank you! </a:t>
            </a:r>
            <a:endParaRPr lang="en-GB" sz="2800" b="1" dirty="0">
              <a:solidFill>
                <a:prstClr val="black"/>
              </a:solidFill>
            </a:endParaRPr>
          </a:p>
        </p:txBody>
      </p:sp>
    </p:spTree>
    <p:extLst>
      <p:ext uri="{BB962C8B-B14F-4D97-AF65-F5344CB8AC3E}">
        <p14:creationId xmlns:p14="http://schemas.microsoft.com/office/powerpoint/2010/main" val="778445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2626</TotalTime>
  <Words>969</Words>
  <Application>Microsoft Office PowerPoint</Application>
  <PresentationFormat>On-screen Show (4:3)</PresentationFormat>
  <Paragraphs>72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Some general considerations to begin with</vt:lpstr>
      <vt:lpstr>Several  SDG proposals broaden the focus of MDG 1, including nutrition and sustainable agriculture (SA) into FSN</vt:lpstr>
      <vt:lpstr>PowerPoint Presentation</vt:lpstr>
      <vt:lpstr>UN approach also getting broader, striving to bridge the human, social, economic, and environmental sides of the FSN challenge</vt:lpstr>
      <vt:lpstr>How IFAD sees FSN and post-2015 against this background</vt:lpstr>
      <vt:lpstr>Using FSN as an entry point to explore targets in these areas</vt:lpstr>
      <vt:lpstr>Conclusions</vt:lpstr>
      <vt:lpstr>PowerPoint Presentation</vt:lpstr>
    </vt:vector>
  </TitlesOfParts>
  <Company>IFAD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Prato Bettina</dc:creator>
  <cp:lastModifiedBy>IFAD</cp:lastModifiedBy>
  <cp:revision>371</cp:revision>
  <cp:lastPrinted>2012-10-31T14:09:48Z</cp:lastPrinted>
  <dcterms:created xsi:type="dcterms:W3CDTF">2011-10-05T06:49:47Z</dcterms:created>
  <dcterms:modified xsi:type="dcterms:W3CDTF">2014-01-30T12:59:17Z</dcterms:modified>
</cp:coreProperties>
</file>