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9" r:id="rId2"/>
    <p:sldId id="298" r:id="rId3"/>
    <p:sldId id="262" r:id="rId4"/>
    <p:sldId id="266" r:id="rId5"/>
    <p:sldId id="296" r:id="rId6"/>
    <p:sldId id="267" r:id="rId7"/>
    <p:sldId id="268" r:id="rId8"/>
    <p:sldId id="269" r:id="rId9"/>
    <p:sldId id="270" r:id="rId10"/>
    <p:sldId id="272" r:id="rId11"/>
    <p:sldId id="271" r:id="rId12"/>
    <p:sldId id="274" r:id="rId13"/>
    <p:sldId id="275" r:id="rId14"/>
    <p:sldId id="300" r:id="rId15"/>
    <p:sldId id="277" r:id="rId16"/>
    <p:sldId id="278" r:id="rId17"/>
    <p:sldId id="279" r:id="rId18"/>
    <p:sldId id="280" r:id="rId19"/>
    <p:sldId id="281" r:id="rId20"/>
    <p:sldId id="285" r:id="rId21"/>
    <p:sldId id="286" r:id="rId22"/>
    <p:sldId id="287" r:id="rId23"/>
    <p:sldId id="288" r:id="rId24"/>
    <p:sldId id="289" r:id="rId25"/>
    <p:sldId id="290" r:id="rId26"/>
    <p:sldId id="291" r:id="rId27"/>
    <p:sldId id="292" r:id="rId28"/>
    <p:sldId id="293" r:id="rId29"/>
  </p:sldIdLst>
  <p:sldSz cx="9144000" cy="6858000" type="screen4x3"/>
  <p:notesSz cx="6858000" cy="9947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8" autoAdjust="0"/>
    <p:restoredTop sz="94624" autoAdjust="0"/>
  </p:normalViewPr>
  <p:slideViewPr>
    <p:cSldViewPr>
      <p:cViewPr varScale="1">
        <p:scale>
          <a:sx n="74" d="100"/>
          <a:sy n="74" d="100"/>
        </p:scale>
        <p:origin x="1272" y="72"/>
      </p:cViewPr>
      <p:guideLst>
        <p:guide orient="horz" pos="2160"/>
        <p:guide pos="2880"/>
      </p:guideLst>
    </p:cSldViewPr>
  </p:slideViewPr>
  <p:outlineViewPr>
    <p:cViewPr>
      <p:scale>
        <a:sx n="33" d="100"/>
        <a:sy n="33" d="100"/>
      </p:scale>
      <p:origin x="0" y="20490"/>
    </p:cViewPr>
  </p:outlineViewPr>
  <p:notesTextViewPr>
    <p:cViewPr>
      <p:scale>
        <a:sx n="100" d="100"/>
        <a:sy n="100" d="100"/>
      </p:scale>
      <p:origin x="0" y="0"/>
    </p:cViewPr>
  </p:notesTextViewPr>
  <p:sorterViewPr>
    <p:cViewPr>
      <p:scale>
        <a:sx n="66" d="100"/>
        <a:sy n="66" d="100"/>
      </p:scale>
      <p:origin x="0" y="2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3A3387EA-A47B-41A4-94BF-65202EFD374A}" type="datetimeFigureOut">
              <a:rPr lang="fr-FR" smtClean="0"/>
              <a:pPr/>
              <a:t>10/06/2014</a:t>
            </a:fld>
            <a:endParaRPr lang="fr-FR"/>
          </a:p>
        </p:txBody>
      </p:sp>
      <p:sp>
        <p:nvSpPr>
          <p:cNvPr id="4" name="Espace réservé du pied de page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E14755BC-FF83-4BCA-881E-1405477CD119}" type="slidenum">
              <a:rPr lang="fr-FR" smtClean="0"/>
              <a:pPr/>
              <a:t>‹N°›</a:t>
            </a:fld>
            <a:endParaRPr lang="fr-FR"/>
          </a:p>
        </p:txBody>
      </p:sp>
    </p:spTree>
    <p:extLst>
      <p:ext uri="{BB962C8B-B14F-4D97-AF65-F5344CB8AC3E}">
        <p14:creationId xmlns:p14="http://schemas.microsoft.com/office/powerpoint/2010/main" val="386753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D61FADB-7736-4AD7-9266-9CDC41428F46}" type="datetimeFigureOut">
              <a:rPr lang="fr-FR" smtClean="0"/>
              <a:pPr/>
              <a:t>10/06/2014</a:t>
            </a:fld>
            <a:endParaRPr lang="fr-FR" dirty="0"/>
          </a:p>
        </p:txBody>
      </p:sp>
      <p:sp>
        <p:nvSpPr>
          <p:cNvPr id="4" name="Espace réservé de l'image des diapositives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953D81EB-E762-4495-B608-BA43FC4EECA4}" type="slidenum">
              <a:rPr lang="fr-FR" smtClean="0"/>
              <a:pPr/>
              <a:t>‹N°›</a:t>
            </a:fld>
            <a:endParaRPr lang="fr-FR" dirty="0"/>
          </a:p>
        </p:txBody>
      </p:sp>
    </p:spTree>
    <p:extLst>
      <p:ext uri="{BB962C8B-B14F-4D97-AF65-F5344CB8AC3E}">
        <p14:creationId xmlns:p14="http://schemas.microsoft.com/office/powerpoint/2010/main" val="425965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3D81EB-E762-4495-B608-BA43FC4EECA4}" type="slidenum">
              <a:rPr lang="fr-FR" smtClean="0"/>
              <a:pPr/>
              <a:t>17</a:t>
            </a:fld>
            <a:endParaRPr lang="fr-FR" dirty="0"/>
          </a:p>
        </p:txBody>
      </p:sp>
    </p:spTree>
    <p:extLst>
      <p:ext uri="{BB962C8B-B14F-4D97-AF65-F5344CB8AC3E}">
        <p14:creationId xmlns:p14="http://schemas.microsoft.com/office/powerpoint/2010/main" val="170616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E1D305-ECBC-4ED0-956D-2A6260527ED8}" type="slidenum">
              <a:rPr lang="fr-FR" smtClean="0"/>
              <a:pPr/>
              <a:t>21</a:t>
            </a:fld>
            <a:endParaRPr lang="fr-FR"/>
          </a:p>
        </p:txBody>
      </p:sp>
    </p:spTree>
    <p:extLst>
      <p:ext uri="{BB962C8B-B14F-4D97-AF65-F5344CB8AC3E}">
        <p14:creationId xmlns:p14="http://schemas.microsoft.com/office/powerpoint/2010/main" val="331702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1AFD4301-9F53-4FE7-9DDB-2C9E55AC845D}" type="datetime1">
              <a:rPr lang="fr-FR" smtClean="0"/>
              <a:pPr/>
              <a:t>10/06/2014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04701D2-D4C7-4055-A62A-763FAF926AD7}" type="datetime1">
              <a:rPr lang="fr-FR" smtClean="0"/>
              <a:pPr/>
              <a:t>10/06/2014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F198E0F-E134-41BB-982B-EFDA633DBA55}" type="datetime1">
              <a:rPr lang="fr-FR" smtClean="0"/>
              <a:pPr/>
              <a:t>10/06/2014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022AE4F-31B9-4DA2-91B6-1A7E978EEEB7}" type="datetime1">
              <a:rPr lang="fr-FR" smtClean="0"/>
              <a:pPr/>
              <a:t>10/06/2014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8FFE675-0493-4B16-87D6-BF7FD194B2A2}" type="datetime1">
              <a:rPr lang="fr-FR" smtClean="0"/>
              <a:pPr/>
              <a:t>10/06/2014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9F3396C-8DDB-492A-8B02-C77E9A41639F}" type="datetime1">
              <a:rPr lang="fr-FR" smtClean="0"/>
              <a:pPr/>
              <a:t>10/06/2014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C449E07-517A-43EA-9DE2-7D6443136963}" type="datetime1">
              <a:rPr lang="fr-FR" smtClean="0"/>
              <a:pPr/>
              <a:t>10/06/2014</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8132DC18-B4A6-4134-BC2A-94B01B220051}" type="datetime1">
              <a:rPr lang="fr-FR" smtClean="0"/>
              <a:pPr/>
              <a:t>10/06/2014</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21F595-66EB-4136-940A-1DBB9291C50C}" type="datetime1">
              <a:rPr lang="fr-FR" smtClean="0"/>
              <a:pPr/>
              <a:t>10/06/2014</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1C724D-E3FA-46F6-AAAB-CC72AA850F68}" type="datetime1">
              <a:rPr lang="fr-FR" smtClean="0"/>
              <a:pPr/>
              <a:t>10/06/2014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27AF727-077C-48F0-80C2-CCF031B3CE7D}" type="datetime1">
              <a:rPr lang="fr-FR" smtClean="0"/>
              <a:pPr/>
              <a:t>10/06/2014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9729A-C93A-40CF-BFFF-F3F295F05CE3}" type="datetime1">
              <a:rPr lang="fr-FR" smtClean="0"/>
              <a:pPr/>
              <a:t>10/06/2014</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47727"/>
            <a:ext cx="3916288" cy="365934"/>
          </a:xfrm>
          <a:prstGeom prst="rect">
            <a:avLst/>
          </a:prstGeom>
        </p:spPr>
        <p:txBody>
          <a:bodyPr wrap="square">
            <a:spAutoFit/>
          </a:bodyPr>
          <a:lstStyle/>
          <a:p>
            <a:pPr marL="304800">
              <a:lnSpc>
                <a:spcPts val="2000"/>
              </a:lnSpc>
              <a:spcAft>
                <a:spcPts val="0"/>
              </a:spcAft>
            </a:pPr>
            <a:r>
              <a:rPr lang="fr-FR" sz="2400" b="1" dirty="0" smtClean="0">
                <a:solidFill>
                  <a:schemeClr val="accent4"/>
                </a:solidFill>
                <a:latin typeface="Calibri" panose="020F0502020204030204" pitchFamily="34" charset="0"/>
                <a:ea typeface="Calibri" panose="020F0502020204030204" pitchFamily="34" charset="0"/>
                <a:cs typeface="Arial" panose="020B0604020202020204" pitchFamily="34" charset="0"/>
              </a:rPr>
              <a:t>  </a:t>
            </a:r>
            <a:endParaRPr lang="fr-FR" sz="24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10"/>
          <p:cNvCxnSpPr/>
          <p:nvPr/>
        </p:nvCxnSpPr>
        <p:spPr>
          <a:xfrm flipH="1">
            <a:off x="1512983" y="3603223"/>
            <a:ext cx="6223604"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1087138" y="3623337"/>
            <a:ext cx="7379872" cy="138499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spcAft>
                <a:spcPts val="0"/>
              </a:spcAft>
            </a:pPr>
            <a:r>
              <a:rPr lang="fr-FR" sz="2800" b="1" dirty="0" smtClean="0">
                <a:ln/>
                <a:latin typeface="Arial Rounded MT Bold" panose="020F0704030504030204" pitchFamily="34" charset="0"/>
                <a:ea typeface="Calibri" panose="020F0502020204030204" pitchFamily="34" charset="0"/>
                <a:cs typeface="Arial" panose="020B0604020202020204" pitchFamily="34" charset="0"/>
              </a:rPr>
              <a:t>La Relation Douanes – Usagers :</a:t>
            </a:r>
          </a:p>
          <a:p>
            <a:pPr algn="ctr">
              <a:spcAft>
                <a:spcPts val="0"/>
              </a:spcAft>
            </a:pPr>
            <a:r>
              <a:rPr lang="fr-FR" sz="2800" b="1" dirty="0" smtClean="0">
                <a:ln/>
                <a:latin typeface="Arial Rounded MT Bold" panose="020F0704030504030204" pitchFamily="34" charset="0"/>
                <a:ea typeface="Calibri" panose="020F0502020204030204" pitchFamily="34" charset="0"/>
                <a:cs typeface="Arial" panose="020B0604020202020204" pitchFamily="34" charset="0"/>
              </a:rPr>
              <a:t>Les conditions d’amélioration</a:t>
            </a:r>
          </a:p>
          <a:p>
            <a:pPr algn="ctr">
              <a:spcAft>
                <a:spcPts val="0"/>
              </a:spcAft>
            </a:pPr>
            <a:r>
              <a:rPr lang="fr-FR" sz="2800" b="1" dirty="0" smtClean="0">
                <a:ln/>
                <a:latin typeface="Arial Rounded MT Bold" panose="020F0704030504030204" pitchFamily="34" charset="0"/>
                <a:ea typeface="Calibri" panose="020F0502020204030204" pitchFamily="34" charset="0"/>
                <a:cs typeface="Arial" panose="020B0604020202020204" pitchFamily="34" charset="0"/>
              </a:rPr>
              <a:t>de la qualité de service</a:t>
            </a:r>
            <a:endParaRPr lang="fr-FR" sz="2800" b="1" dirty="0">
              <a:ln/>
              <a:latin typeface="Arial Rounded MT Bold" panose="020F0704030504030204" pitchFamily="34" charset="0"/>
              <a:ea typeface="Calibri" panose="020F0502020204030204" pitchFamily="34" charset="0"/>
              <a:cs typeface="Arial" panose="020B0604020202020204" pitchFamily="34" charset="0"/>
            </a:endParaRPr>
          </a:p>
        </p:txBody>
      </p:sp>
      <p:pic>
        <p:nvPicPr>
          <p:cNvPr id="14"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312461"/>
            <a:ext cx="1159132" cy="115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1</a:t>
            </a:fld>
            <a:endParaRPr lang="fr-BE" dirty="0"/>
          </a:p>
        </p:txBody>
      </p:sp>
      <p:cxnSp>
        <p:nvCxnSpPr>
          <p:cNvPr id="13" name="Connecteur droit 12"/>
          <p:cNvCxnSpPr/>
          <p:nvPr/>
        </p:nvCxnSpPr>
        <p:spPr>
          <a:xfrm flipH="1">
            <a:off x="2743074" y="5008332"/>
            <a:ext cx="4068000" cy="0"/>
          </a:xfrm>
          <a:prstGeom prst="line">
            <a:avLst/>
          </a:prstGeom>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2109438" y="5350430"/>
            <a:ext cx="6021591" cy="1015663"/>
          </a:xfrm>
          <a:prstGeom prst="rect">
            <a:avLst/>
          </a:prstGeom>
        </p:spPr>
        <p:txBody>
          <a:bodyPr wrap="square">
            <a:spAutoFit/>
          </a:bodyPr>
          <a:lstStyle/>
          <a:p>
            <a:r>
              <a:rPr lang="en-US" sz="2000" b="1" u="sng" dirty="0" smtClean="0"/>
              <a:t>Auteurs</a:t>
            </a:r>
            <a:r>
              <a:rPr lang="en-US" sz="2000" dirty="0" smtClean="0"/>
              <a:t> : </a:t>
            </a:r>
          </a:p>
          <a:p>
            <a:r>
              <a:rPr lang="en-US" sz="2000" b="1" dirty="0" err="1" smtClean="0"/>
              <a:t>Benguerna</a:t>
            </a:r>
            <a:r>
              <a:rPr lang="en-US" sz="2000" b="1" dirty="0" smtClean="0"/>
              <a:t> </a:t>
            </a:r>
            <a:r>
              <a:rPr lang="en-US" sz="2000" b="1" dirty="0"/>
              <a:t>Mohamed</a:t>
            </a:r>
            <a:r>
              <a:rPr lang="en-US" sz="2000" dirty="0"/>
              <a:t>, Messaid H. Amina, </a:t>
            </a:r>
            <a:endParaRPr lang="en-US" sz="2000" dirty="0" smtClean="0"/>
          </a:p>
          <a:p>
            <a:r>
              <a:rPr lang="en-US" sz="2000" b="1" dirty="0" err="1"/>
              <a:t>Kadi</a:t>
            </a:r>
            <a:r>
              <a:rPr lang="en-US" sz="2000" b="1" dirty="0"/>
              <a:t> </a:t>
            </a:r>
            <a:r>
              <a:rPr lang="en-US" sz="2000" b="1" dirty="0" smtClean="0"/>
              <a:t>Mohamed, </a:t>
            </a:r>
            <a:r>
              <a:rPr lang="en-US" sz="2000" dirty="0" err="1" smtClean="0"/>
              <a:t>Guedjali</a:t>
            </a:r>
            <a:r>
              <a:rPr lang="en-US" sz="2000" dirty="0" smtClean="0"/>
              <a:t>  </a:t>
            </a:r>
            <a:r>
              <a:rPr lang="en-US" sz="2000" dirty="0" err="1" smtClean="0"/>
              <a:t>Assia</a:t>
            </a:r>
            <a:r>
              <a:rPr lang="en-US" sz="2000" dirty="0"/>
              <a:t> </a:t>
            </a:r>
            <a:r>
              <a:rPr lang="en-US" sz="2000" dirty="0" smtClean="0"/>
              <a:t>et</a:t>
            </a:r>
            <a:r>
              <a:rPr lang="fr-FR" sz="2000" dirty="0" smtClean="0"/>
              <a:t>  Bouchenaf Mourad.                                   </a:t>
            </a:r>
            <a:endParaRPr lang="fr-FR" sz="2000" dirty="0"/>
          </a:p>
        </p:txBody>
      </p:sp>
      <p:pic>
        <p:nvPicPr>
          <p:cNvPr id="2" name="Image 1"/>
          <p:cNvPicPr>
            <a:picLocks noChangeAspect="1"/>
          </p:cNvPicPr>
          <p:nvPr/>
        </p:nvPicPr>
        <p:blipFill>
          <a:blip r:embed="rId3" cstate="print"/>
          <a:stretch>
            <a:fillRect/>
          </a:stretch>
        </p:blipFill>
        <p:spPr>
          <a:xfrm>
            <a:off x="1259311" y="423728"/>
            <a:ext cx="7035526" cy="1746116"/>
          </a:xfrm>
          <a:prstGeom prst="rect">
            <a:avLst/>
          </a:prstGeom>
        </p:spPr>
      </p:pic>
      <p:sp>
        <p:nvSpPr>
          <p:cNvPr id="3" name="Rectangle 2"/>
          <p:cNvSpPr/>
          <p:nvPr/>
        </p:nvSpPr>
        <p:spPr>
          <a:xfrm>
            <a:off x="1121542" y="2060744"/>
            <a:ext cx="7009488" cy="1015663"/>
          </a:xfrm>
          <a:prstGeom prst="rect">
            <a:avLst/>
          </a:prstGeom>
        </p:spPr>
        <p:txBody>
          <a:bodyPr wrap="square">
            <a:spAutoFit/>
          </a:bodyPr>
          <a:lstStyle/>
          <a:p>
            <a:pPr algn="ctr"/>
            <a:r>
              <a:rPr lang="fr-FR" sz="2000" b="1" dirty="0">
                <a:solidFill>
                  <a:srgbClr val="000000"/>
                </a:solidFill>
                <a:latin typeface="Palatino Linotype" panose="02040502050505030304" pitchFamily="18" charset="0"/>
              </a:rPr>
              <a:t>La mesure de la performance dans les administrations fiscales et douanières des </a:t>
            </a:r>
            <a:r>
              <a:rPr lang="fr-FR" sz="2000" b="1" dirty="0" smtClean="0">
                <a:solidFill>
                  <a:srgbClr val="000000"/>
                </a:solidFill>
                <a:latin typeface="Palatino Linotype" panose="02040502050505030304" pitchFamily="18" charset="0"/>
              </a:rPr>
              <a:t>pays émergents et </a:t>
            </a:r>
            <a:r>
              <a:rPr lang="fr-FR" sz="2000" b="1" dirty="0">
                <a:solidFill>
                  <a:srgbClr val="000000"/>
                </a:solidFill>
                <a:latin typeface="Palatino Linotype" panose="02040502050505030304" pitchFamily="18" charset="0"/>
              </a:rPr>
              <a:t>en développement </a:t>
            </a:r>
            <a:endParaRPr lang="fr-FR" sz="2000" dirty="0">
              <a:solidFill>
                <a:srgbClr val="000000"/>
              </a:solidFill>
              <a:latin typeface="Palatino Linotype" panose="02040502050505030304" pitchFamily="18" charset="0"/>
            </a:endParaRPr>
          </a:p>
        </p:txBody>
      </p:sp>
      <p:sp>
        <p:nvSpPr>
          <p:cNvPr id="20" name="Rectangle 19"/>
          <p:cNvSpPr/>
          <p:nvPr/>
        </p:nvSpPr>
        <p:spPr>
          <a:xfrm>
            <a:off x="572044" y="118425"/>
            <a:ext cx="8025433" cy="338554"/>
          </a:xfrm>
          <a:prstGeom prst="rect">
            <a:avLst/>
          </a:prstGeom>
        </p:spPr>
        <p:txBody>
          <a:bodyPr wrap="square">
            <a:spAutoFit/>
          </a:bodyPr>
          <a:lstStyle/>
          <a:p>
            <a:pPr algn="ctr"/>
            <a:r>
              <a:rPr lang="fr-FR" sz="1600" b="1" dirty="0" smtClean="0">
                <a:solidFill>
                  <a:srgbClr val="000000"/>
                </a:solidFill>
                <a:latin typeface="Palatino Linotype" panose="02040502050505030304" pitchFamily="18" charset="0"/>
              </a:rPr>
              <a:t>Conférence internationale,  Clermont-Ferrand, 12-13 juin 2014</a:t>
            </a:r>
            <a:endParaRPr lang="fr-FR" sz="16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378205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3888" y="1412776"/>
            <a:ext cx="1771639" cy="523220"/>
          </a:xfrm>
          <a:prstGeom prst="rect">
            <a:avLst/>
          </a:prstGeom>
        </p:spPr>
        <p:txBody>
          <a:bodyPr wrap="none">
            <a:spAutoFit/>
          </a:bodyPr>
          <a:lstStyle/>
          <a:p>
            <a:r>
              <a:rPr lang="fr-FR" sz="2800" b="1" u="sng" dirty="0" smtClean="0">
                <a:solidFill>
                  <a:schemeClr val="accent2">
                    <a:lumMod val="75000"/>
                  </a:schemeClr>
                </a:solidFill>
              </a:rPr>
              <a:t>2. L’accueil</a:t>
            </a:r>
            <a:endParaRPr lang="fr-FR" sz="2800" u="sng" dirty="0">
              <a:solidFill>
                <a:schemeClr val="accent2">
                  <a:lumMod val="75000"/>
                </a:schemeClr>
              </a:solidFill>
            </a:endParaRPr>
          </a:p>
        </p:txBody>
      </p:sp>
      <p:sp>
        <p:nvSpPr>
          <p:cNvPr id="8" name="Rectangle 7"/>
          <p:cNvSpPr/>
          <p:nvPr/>
        </p:nvSpPr>
        <p:spPr>
          <a:xfrm>
            <a:off x="1619672" y="1052736"/>
            <a:ext cx="619268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smtClean="0">
                <a:solidFill>
                  <a:srgbClr val="0070C0"/>
                </a:solidFill>
              </a:rPr>
              <a:t>PRINCIPAUX  RESULTATS</a:t>
            </a:r>
            <a:endParaRPr lang="fr-FR" b="1" dirty="0">
              <a:solidFill>
                <a:srgbClr val="0070C0"/>
              </a:solidFill>
            </a:endParaRPr>
          </a:p>
        </p:txBody>
      </p:sp>
      <p:sp>
        <p:nvSpPr>
          <p:cNvPr id="9" name="Ellipse 8"/>
          <p:cNvSpPr/>
          <p:nvPr/>
        </p:nvSpPr>
        <p:spPr>
          <a:xfrm>
            <a:off x="467544" y="1988840"/>
            <a:ext cx="3528392" cy="165618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smtClean="0">
              <a:solidFill>
                <a:schemeClr val="tx1"/>
              </a:solidFill>
            </a:endParaRPr>
          </a:p>
          <a:p>
            <a:r>
              <a:rPr lang="fr-FR" dirty="0" smtClean="0">
                <a:solidFill>
                  <a:schemeClr val="tx1"/>
                </a:solidFill>
              </a:rPr>
              <a:t> pour les 3/4  </a:t>
            </a:r>
            <a:r>
              <a:rPr lang="fr-FR" b="1" dirty="0" smtClean="0">
                <a:solidFill>
                  <a:srgbClr val="C00000"/>
                </a:solidFill>
              </a:rPr>
              <a:t>(74%) </a:t>
            </a:r>
            <a:r>
              <a:rPr lang="fr-FR" dirty="0" smtClean="0">
                <a:solidFill>
                  <a:schemeClr val="tx1"/>
                </a:solidFill>
              </a:rPr>
              <a:t>des voyageurs interrogés, la qualité de l’accueil est bonne.</a:t>
            </a:r>
          </a:p>
          <a:p>
            <a:pPr algn="ctr"/>
            <a:endParaRPr lang="fr-FR" dirty="0"/>
          </a:p>
        </p:txBody>
      </p:sp>
      <p:sp>
        <p:nvSpPr>
          <p:cNvPr id="10" name="Ellipse 9"/>
          <p:cNvSpPr/>
          <p:nvPr/>
        </p:nvSpPr>
        <p:spPr>
          <a:xfrm>
            <a:off x="3203848" y="3645024"/>
            <a:ext cx="5328592" cy="25202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smtClean="0">
              <a:solidFill>
                <a:schemeClr val="tx1"/>
              </a:solidFill>
            </a:endParaRPr>
          </a:p>
          <a:p>
            <a:r>
              <a:rPr lang="fr-FR" sz="2000" dirty="0" smtClean="0">
                <a:solidFill>
                  <a:schemeClr val="tx1"/>
                </a:solidFill>
              </a:rPr>
              <a:t> L’amélioration de la communication et la réduction du temps de passage sont les principales propositions avancées par les voyageurs. </a:t>
            </a:r>
          </a:p>
          <a:p>
            <a:endParaRPr lang="fr-FR" dirty="0" smtClean="0">
              <a:solidFill>
                <a:schemeClr val="tx1"/>
              </a:solidFill>
            </a:endParaRPr>
          </a:p>
          <a:p>
            <a:pPr algn="ctr"/>
            <a:endParaRPr lang="fr-FR" dirty="0"/>
          </a:p>
        </p:txBody>
      </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10</a:t>
            </a:fld>
            <a:endParaRPr lang="fr-BE"/>
          </a:p>
        </p:txBody>
      </p:sp>
      <p:sp>
        <p:nvSpPr>
          <p:cNvPr id="12" name="Titre 2"/>
          <p:cNvSpPr txBox="1">
            <a:spLocks/>
          </p:cNvSpPr>
          <p:nvPr/>
        </p:nvSpPr>
        <p:spPr>
          <a:xfrm>
            <a:off x="1619672" y="116632"/>
            <a:ext cx="6120680" cy="720080"/>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smtClean="0"/>
              <a:t/>
            </a:r>
            <a:br>
              <a:rPr lang="fr-FR" sz="2000" smtClean="0"/>
            </a:br>
            <a:r>
              <a:rPr lang="fr-FR" sz="2000" smtClean="0"/>
              <a:t/>
            </a:r>
            <a:br>
              <a:rPr lang="fr-FR" sz="2000" smtClean="0"/>
            </a:br>
            <a:r>
              <a:rPr lang="fr-FR" sz="2000" smtClean="0"/>
              <a:t>La Relation Douanes – Usagers.</a:t>
            </a:r>
            <a:br>
              <a:rPr lang="fr-FR" sz="2000" smtClean="0"/>
            </a:br>
            <a:r>
              <a:rPr lang="fr-FR" sz="2000" smtClean="0"/>
              <a:t>Les conditions d’amélioration de la qualité de service.</a:t>
            </a:r>
            <a:r>
              <a:rPr lang="fr-FR" sz="1800" smtClean="0"/>
              <a:t> </a:t>
            </a:r>
            <a:br>
              <a:rPr lang="fr-FR" sz="1800" smtClean="0"/>
            </a:br>
            <a:r>
              <a:rPr lang="fr-FR" sz="2000" smtClean="0"/>
              <a:t/>
            </a:r>
            <a:br>
              <a:rPr lang="fr-FR" sz="2000" smtClean="0"/>
            </a:br>
            <a:endParaRPr lang="fr-FR" sz="2000" dirty="0"/>
          </a:p>
        </p:txBody>
      </p:sp>
      <p:pic>
        <p:nvPicPr>
          <p:cNvPr id="14"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3888" y="1556792"/>
            <a:ext cx="1890902" cy="523220"/>
          </a:xfrm>
          <a:prstGeom prst="rect">
            <a:avLst/>
          </a:prstGeom>
        </p:spPr>
        <p:txBody>
          <a:bodyPr wrap="none">
            <a:spAutoFit/>
          </a:bodyPr>
          <a:lstStyle/>
          <a:p>
            <a:r>
              <a:rPr lang="fr-FR" sz="2800" b="1" u="sng" dirty="0" smtClean="0">
                <a:solidFill>
                  <a:schemeClr val="accent2">
                    <a:lumMod val="75000"/>
                  </a:schemeClr>
                </a:solidFill>
              </a:rPr>
              <a:t>3. L’éthique</a:t>
            </a:r>
            <a:endParaRPr lang="fr-FR" sz="2800" u="sng" dirty="0">
              <a:solidFill>
                <a:schemeClr val="accent2">
                  <a:lumMod val="75000"/>
                </a:schemeClr>
              </a:solidFill>
            </a:endParaRPr>
          </a:p>
        </p:txBody>
      </p:sp>
      <p:sp>
        <p:nvSpPr>
          <p:cNvPr id="7" name="Rectangle 6"/>
          <p:cNvSpPr/>
          <p:nvPr/>
        </p:nvSpPr>
        <p:spPr>
          <a:xfrm>
            <a:off x="1691680" y="1052736"/>
            <a:ext cx="5616624"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solidFill>
                  <a:schemeClr val="tx1"/>
                </a:solidFill>
              </a:rPr>
              <a:t>PRINCIPAUX </a:t>
            </a:r>
            <a:r>
              <a:rPr lang="fr-FR" sz="2000" b="1" dirty="0" smtClean="0">
                <a:solidFill>
                  <a:srgbClr val="0070C0"/>
                </a:solidFill>
              </a:rPr>
              <a:t> </a:t>
            </a:r>
            <a:r>
              <a:rPr lang="fr-FR" sz="2000" b="1" dirty="0" smtClean="0">
                <a:solidFill>
                  <a:schemeClr val="tx1"/>
                </a:solidFill>
              </a:rPr>
              <a:t>RESULTATS</a:t>
            </a:r>
            <a:endParaRPr lang="fr-FR" sz="2000" b="1" dirty="0">
              <a:solidFill>
                <a:schemeClr val="tx1"/>
              </a:solidFill>
            </a:endParaRPr>
          </a:p>
        </p:txBody>
      </p:sp>
      <p:sp>
        <p:nvSpPr>
          <p:cNvPr id="8" name="Rogner un rectangle à un seul coin 7"/>
          <p:cNvSpPr/>
          <p:nvPr/>
        </p:nvSpPr>
        <p:spPr>
          <a:xfrm>
            <a:off x="251520" y="2132856"/>
            <a:ext cx="3456384" cy="1656184"/>
          </a:xfrm>
          <a:prstGeom prst="snip1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les </a:t>
            </a:r>
            <a:r>
              <a:rPr lang="fr-FR" sz="2000" b="1" smtClean="0">
                <a:solidFill>
                  <a:schemeClr val="tx1"/>
                </a:solidFill>
              </a:rPr>
              <a:t>Douaniers sont-ils </a:t>
            </a:r>
            <a:r>
              <a:rPr lang="fr-FR" sz="2000" b="1" dirty="0" smtClean="0">
                <a:solidFill>
                  <a:schemeClr val="tx1"/>
                </a:solidFill>
              </a:rPr>
              <a:t>tous tentés par la corruption ?</a:t>
            </a:r>
            <a:endParaRPr lang="fr-FR" sz="2000" dirty="0" smtClean="0">
              <a:solidFill>
                <a:schemeClr val="tx1"/>
              </a:solidFill>
            </a:endParaRPr>
          </a:p>
          <a:p>
            <a:r>
              <a:rPr lang="fr-FR" sz="2000" b="1" dirty="0" smtClean="0">
                <a:solidFill>
                  <a:srgbClr val="C00000"/>
                </a:solidFill>
              </a:rPr>
              <a:t>Les 3/4 </a:t>
            </a:r>
            <a:r>
              <a:rPr lang="fr-FR" sz="2000" dirty="0" smtClean="0">
                <a:solidFill>
                  <a:schemeClr val="tx1"/>
                </a:solidFill>
              </a:rPr>
              <a:t>des enquêtés répondent par la négative</a:t>
            </a:r>
            <a:endParaRPr lang="fr-FR" sz="2000" dirty="0">
              <a:solidFill>
                <a:schemeClr val="tx1"/>
              </a:solidFill>
            </a:endParaRPr>
          </a:p>
        </p:txBody>
      </p:sp>
      <p:sp>
        <p:nvSpPr>
          <p:cNvPr id="9" name="Rogner un rectangle à un seul coin 8"/>
          <p:cNvSpPr/>
          <p:nvPr/>
        </p:nvSpPr>
        <p:spPr>
          <a:xfrm>
            <a:off x="2987824" y="4149080"/>
            <a:ext cx="5760640" cy="2232248"/>
          </a:xfrm>
          <a:prstGeom prst="snip1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rgbClr val="C00000"/>
                </a:solidFill>
              </a:rPr>
              <a:t>Presque la moitié </a:t>
            </a:r>
            <a:r>
              <a:rPr lang="fr-FR" sz="2000" dirty="0" smtClean="0">
                <a:solidFill>
                  <a:schemeClr val="tx1"/>
                </a:solidFill>
              </a:rPr>
              <a:t>des répondants considèrent que pour remédier au phénomène de la corruption, il faudrait mettre en place des équipements de surveillance. </a:t>
            </a:r>
          </a:p>
          <a:p>
            <a:r>
              <a:rPr lang="fr-FR" sz="2000" b="1" dirty="0" smtClean="0">
                <a:solidFill>
                  <a:srgbClr val="C00000"/>
                </a:solidFill>
              </a:rPr>
              <a:t>24%  </a:t>
            </a:r>
            <a:r>
              <a:rPr lang="fr-FR" sz="2000" dirty="0" smtClean="0">
                <a:solidFill>
                  <a:schemeClr val="tx1"/>
                </a:solidFill>
              </a:rPr>
              <a:t>proposent le contrôle et la formation à l’éthique comme les solutions à appliquer</a:t>
            </a:r>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11</a:t>
            </a:fld>
            <a:endParaRPr lang="fr-BE"/>
          </a:p>
        </p:txBody>
      </p:sp>
      <p:sp>
        <p:nvSpPr>
          <p:cNvPr id="11"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3"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1960" y="1700808"/>
            <a:ext cx="4632879" cy="4752528"/>
          </a:xfrm>
          <a:noFill/>
          <a:ln>
            <a:noFill/>
          </a:ln>
        </p:spPr>
        <p:style>
          <a:lnRef idx="2">
            <a:schemeClr val="accent1"/>
          </a:lnRef>
          <a:fillRef idx="1">
            <a:schemeClr val="lt1"/>
          </a:fillRef>
          <a:effectRef idx="0">
            <a:schemeClr val="accent1"/>
          </a:effectRef>
          <a:fontRef idx="minor">
            <a:schemeClr val="dk1"/>
          </a:fontRef>
        </p:style>
        <p:txBody>
          <a:bodyPr numCol="1">
            <a:noAutofit/>
          </a:bodyPr>
          <a:lstStyle/>
          <a:p>
            <a:r>
              <a:rPr lang="fr-FR" b="1" i="1" dirty="0" smtClean="0">
                <a:solidFill>
                  <a:schemeClr val="accent1">
                    <a:lumMod val="75000"/>
                  </a:schemeClr>
                </a:solidFill>
              </a:rPr>
              <a:t>L’enquête qualitative</a:t>
            </a:r>
            <a:r>
              <a:rPr lang="fr-FR" sz="4800" b="1" i="1" dirty="0" smtClean="0">
                <a:solidFill>
                  <a:schemeClr val="accent1">
                    <a:lumMod val="75000"/>
                  </a:schemeClr>
                </a:solidFill>
              </a:rPr>
              <a:t/>
            </a:r>
            <a:br>
              <a:rPr lang="fr-FR" sz="4800" b="1" i="1" dirty="0" smtClean="0">
                <a:solidFill>
                  <a:schemeClr val="accent1">
                    <a:lumMod val="75000"/>
                  </a:schemeClr>
                </a:solidFill>
              </a:rPr>
            </a:br>
            <a:r>
              <a:rPr lang="fr-FR" sz="4800" dirty="0" smtClean="0"/>
              <a:t> </a:t>
            </a:r>
            <a:r>
              <a:rPr lang="fr-FR" sz="3200" b="1" dirty="0" smtClean="0"/>
              <a:t>opérateurs, transitaires et douaniers. </a:t>
            </a:r>
            <a:br>
              <a:rPr lang="fr-FR" sz="3200" b="1" dirty="0" smtClean="0"/>
            </a:br>
            <a:r>
              <a:rPr lang="fr-FR" sz="2400" dirty="0" smtClean="0"/>
              <a:t>(entre 8 et 12 par groupe</a:t>
            </a:r>
            <a:r>
              <a:rPr lang="fr-FR" sz="2000" dirty="0" smtClean="0"/>
              <a:t>)</a:t>
            </a:r>
            <a:r>
              <a:rPr lang="fr-FR" sz="4000" dirty="0" smtClean="0"/>
              <a:t>.</a:t>
            </a:r>
            <a:r>
              <a:rPr lang="fr-FR" sz="4800" dirty="0" smtClean="0"/>
              <a:t/>
            </a:r>
            <a:br>
              <a:rPr lang="fr-FR" sz="4800" dirty="0" smtClean="0"/>
            </a:br>
            <a:r>
              <a:rPr lang="fr-FR" sz="4800" b="1" i="1" dirty="0" smtClean="0">
                <a:solidFill>
                  <a:schemeClr val="accent1">
                    <a:lumMod val="75000"/>
                  </a:schemeClr>
                </a:solidFill>
              </a:rPr>
              <a:t/>
            </a:r>
            <a:br>
              <a:rPr lang="fr-FR" sz="4800" b="1" i="1" dirty="0" smtClean="0">
                <a:solidFill>
                  <a:schemeClr val="accent1">
                    <a:lumMod val="75000"/>
                  </a:schemeClr>
                </a:solidFill>
              </a:rPr>
            </a:br>
            <a:r>
              <a:rPr lang="fr-FR" sz="4800" b="1" i="1" dirty="0" smtClean="0">
                <a:solidFill>
                  <a:schemeClr val="accent1">
                    <a:lumMod val="75000"/>
                  </a:schemeClr>
                </a:solidFill>
              </a:rPr>
              <a:t> </a:t>
            </a:r>
            <a:endParaRPr lang="fr-FR" sz="4800" b="1" i="1" dirty="0">
              <a:solidFill>
                <a:schemeClr val="accent1">
                  <a:lumMod val="75000"/>
                </a:schemeClr>
              </a:solidFill>
            </a:endParaRPr>
          </a:p>
        </p:txBody>
      </p:sp>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7544" y="1700808"/>
            <a:ext cx="4032448" cy="3575437"/>
          </a:xfrm>
          <a:prstGeom prst="rect">
            <a:avLst/>
          </a:prstGeom>
          <a:ln>
            <a:noFill/>
          </a:ln>
          <a:effectLst>
            <a:outerShdw blurRad="292100" dist="139700" dir="2700000" algn="tl" rotWithShape="0">
              <a:srgbClr val="333333">
                <a:alpha val="65000"/>
              </a:srgbClr>
            </a:outerShdw>
          </a:effectLst>
        </p:spPr>
      </p:pic>
      <p:sp>
        <p:nvSpPr>
          <p:cNvPr id="9" name="Titre 2"/>
          <p:cNvSpPr txBox="1">
            <a:spLocks/>
          </p:cNvSpPr>
          <p:nvPr/>
        </p:nvSpPr>
        <p:spPr>
          <a:xfrm>
            <a:off x="1619672" y="116632"/>
            <a:ext cx="6120680" cy="720080"/>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smtClean="0"/>
              <a:t/>
            </a:r>
            <a:br>
              <a:rPr lang="fr-FR" sz="2000" smtClean="0"/>
            </a:br>
            <a:r>
              <a:rPr lang="fr-FR" sz="2000" smtClean="0"/>
              <a:t/>
            </a:r>
            <a:br>
              <a:rPr lang="fr-FR" sz="2000" smtClean="0"/>
            </a:br>
            <a:r>
              <a:rPr lang="fr-FR" sz="2000" smtClean="0"/>
              <a:t>La Relation Douanes – Usagers.</a:t>
            </a:r>
            <a:br>
              <a:rPr lang="fr-FR" sz="2000" smtClean="0"/>
            </a:br>
            <a:r>
              <a:rPr lang="fr-FR" sz="2000" smtClean="0"/>
              <a:t>Les conditions d’amélioration de la qualité de service.</a:t>
            </a:r>
            <a:r>
              <a:rPr lang="fr-FR" sz="1800" smtClean="0"/>
              <a:t> </a:t>
            </a:r>
            <a:br>
              <a:rPr lang="fr-FR" sz="1800" smtClean="0"/>
            </a:br>
            <a:r>
              <a:rPr lang="fr-FR" sz="2000" smtClean="0"/>
              <a:t/>
            </a:r>
            <a:br>
              <a:rPr lang="fr-FR" sz="200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985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mtClean="0"/>
              <a:pPr/>
              <a:t>13</a:t>
            </a:fld>
            <a:endParaRPr lang="fr-BE"/>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23286" y="1616866"/>
            <a:ext cx="8063514" cy="3970318"/>
          </a:xfrm>
          <a:prstGeom prst="rect">
            <a:avLst/>
          </a:prstGeom>
        </p:spPr>
        <p:txBody>
          <a:bodyPr wrap="square">
            <a:spAutoFit/>
          </a:bodyPr>
          <a:lstStyle/>
          <a:p>
            <a:pPr algn="ctr">
              <a:buNone/>
            </a:pPr>
            <a:r>
              <a:rPr lang="fr-FR" sz="2800" b="1" dirty="0"/>
              <a:t>Démarche méthodologique assez complexe :</a:t>
            </a:r>
          </a:p>
          <a:p>
            <a:pPr algn="ctr">
              <a:buNone/>
            </a:pPr>
            <a:r>
              <a:rPr lang="fr-FR" sz="2800" b="1" i="1" dirty="0"/>
              <a:t>analyse du discours issu des focus groupes</a:t>
            </a:r>
          </a:p>
          <a:p>
            <a:pPr>
              <a:buNone/>
            </a:pPr>
            <a:r>
              <a:rPr lang="fr-FR" sz="2800" dirty="0"/>
              <a:t>		</a:t>
            </a:r>
          </a:p>
          <a:p>
            <a:pPr algn="ctr">
              <a:buNone/>
            </a:pPr>
            <a:r>
              <a:rPr lang="fr-FR" sz="2800" dirty="0" smtClean="0"/>
              <a:t>Méthode </a:t>
            </a:r>
            <a:r>
              <a:rPr lang="fr-FR" sz="2800" dirty="0"/>
              <a:t>très peu développée dans les recherches en sciences sociales en Algérie </a:t>
            </a:r>
          </a:p>
          <a:p>
            <a:pPr>
              <a:buNone/>
            </a:pPr>
            <a:endParaRPr lang="fr-FR" sz="2800" dirty="0"/>
          </a:p>
          <a:p>
            <a:pPr algn="ctr">
              <a:buNone/>
            </a:pPr>
            <a:endParaRPr lang="fr-FR" sz="2800" dirty="0" smtClean="0"/>
          </a:p>
          <a:p>
            <a:pPr algn="ctr">
              <a:buNone/>
            </a:pPr>
            <a:r>
              <a:rPr lang="fr-FR" sz="2800" b="1" dirty="0" smtClean="0"/>
              <a:t>2 </a:t>
            </a:r>
            <a:r>
              <a:rPr lang="fr-FR" sz="2800" b="1" dirty="0"/>
              <a:t>étapes</a:t>
            </a:r>
          </a:p>
          <a:p>
            <a:pPr algn="ctr">
              <a:buNone/>
            </a:pPr>
            <a:r>
              <a:rPr lang="fr-FR" sz="2800" b="1" dirty="0"/>
              <a:t>(</a:t>
            </a:r>
            <a:r>
              <a:rPr lang="fr-FR" sz="2800" i="1" dirty="0"/>
              <a:t>et ce, pour les 3 catégories interrogées)</a:t>
            </a:r>
          </a:p>
        </p:txBody>
      </p:sp>
      <p:sp>
        <p:nvSpPr>
          <p:cNvPr id="11" name="Flèche vers le bas 10"/>
          <p:cNvSpPr/>
          <p:nvPr/>
        </p:nvSpPr>
        <p:spPr>
          <a:xfrm>
            <a:off x="4499992" y="3861048"/>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14</a:t>
            </a:fld>
            <a:endParaRPr lang="fr-BE" dirty="0"/>
          </a:p>
        </p:txBody>
      </p:sp>
      <p:sp>
        <p:nvSpPr>
          <p:cNvPr id="3" name="Titre 2"/>
          <p:cNvSpPr txBox="1">
            <a:spLocks/>
          </p:cNvSpPr>
          <p:nvPr/>
        </p:nvSpPr>
        <p:spPr>
          <a:xfrm>
            <a:off x="1619672" y="116632"/>
            <a:ext cx="6120680" cy="720080"/>
          </a:xfrm>
          <a:prstGeom prst="rect">
            <a:avLst/>
          </a:prstGeom>
          <a:solidFill>
            <a:schemeClr val="accent5">
              <a:lumMod val="20000"/>
              <a:lumOff val="8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smtClean="0"/>
              <a:t>La </a:t>
            </a:r>
            <a:r>
              <a:rPr lang="fr-FR" sz="2000" dirty="0"/>
              <a:t>Relation Douanes – Usagers.</a:t>
            </a:r>
            <a:br>
              <a:rPr lang="fr-FR" sz="2000" dirty="0"/>
            </a:br>
            <a:r>
              <a:rPr lang="fr-FR" sz="2000" dirty="0"/>
              <a:t>Les conditions d’amélioration de la qualité de service.</a:t>
            </a:r>
            <a:r>
              <a:rPr lang="fr-FR" sz="1800" dirty="0"/>
              <a:t> </a:t>
            </a:r>
            <a:br>
              <a:rPr lang="fr-FR" sz="1800" dirty="0"/>
            </a:br>
            <a:r>
              <a:rPr lang="fr-FR" sz="2000" dirty="0"/>
              <a:t/>
            </a:r>
            <a:br>
              <a:rPr lang="fr-FR" sz="2000" dirty="0"/>
            </a:br>
            <a:endParaRPr lang="fr-FR" sz="2000" dirty="0"/>
          </a:p>
          <a:p>
            <a:r>
              <a:rPr lang="fr-FR" sz="2000" dirty="0" smtClean="0"/>
              <a:t/>
            </a:r>
            <a:br>
              <a:rPr lang="fr-FR" sz="2000" dirty="0" smtClean="0"/>
            </a:br>
            <a:endParaRPr lang="fr-FR" sz="2000" dirty="0"/>
          </a:p>
        </p:txBody>
      </p:sp>
      <p:pic>
        <p:nvPicPr>
          <p:cNvPr id="4"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87624" y="1669964"/>
            <a:ext cx="7200800" cy="1384995"/>
          </a:xfrm>
          <a:prstGeom prst="rect">
            <a:avLst/>
          </a:prstGeom>
        </p:spPr>
        <p:txBody>
          <a:bodyPr wrap="square">
            <a:spAutoFit/>
          </a:bodyPr>
          <a:lstStyle/>
          <a:p>
            <a:pPr algn="just"/>
            <a:r>
              <a:rPr lang="fr-FR" sz="2800" dirty="0" smtClean="0"/>
              <a:t>        Cartographie </a:t>
            </a:r>
            <a:r>
              <a:rPr lang="fr-FR" sz="2800" dirty="0"/>
              <a:t>sémantique à l’aide d’un logiciel libre, afin de dégager la fréquence des mots : </a:t>
            </a:r>
            <a:r>
              <a:rPr lang="fr-FR" sz="2800" b="1" dirty="0">
                <a:solidFill>
                  <a:schemeClr val="tx2">
                    <a:lumMod val="60000"/>
                    <a:lumOff val="40000"/>
                  </a:schemeClr>
                </a:solidFill>
              </a:rPr>
              <a:t>« le nuage de mots </a:t>
            </a:r>
            <a:r>
              <a:rPr lang="fr-FR" sz="2800" b="1" dirty="0" smtClean="0">
                <a:solidFill>
                  <a:schemeClr val="tx2">
                    <a:lumMod val="60000"/>
                    <a:lumOff val="40000"/>
                  </a:schemeClr>
                </a:solidFill>
              </a:rPr>
              <a:t>».</a:t>
            </a:r>
            <a:endParaRPr lang="fr-FR" sz="2800" b="1" dirty="0">
              <a:solidFill>
                <a:schemeClr val="tx2">
                  <a:lumMod val="60000"/>
                  <a:lumOff val="40000"/>
                </a:schemeClr>
              </a:solidFill>
            </a:endParaRPr>
          </a:p>
        </p:txBody>
      </p:sp>
      <p:sp>
        <p:nvSpPr>
          <p:cNvPr id="6" name="Rectangle 5"/>
          <p:cNvSpPr/>
          <p:nvPr/>
        </p:nvSpPr>
        <p:spPr>
          <a:xfrm>
            <a:off x="1331640" y="3573016"/>
            <a:ext cx="7056784" cy="1384995"/>
          </a:xfrm>
          <a:prstGeom prst="rect">
            <a:avLst/>
          </a:prstGeom>
        </p:spPr>
        <p:txBody>
          <a:bodyPr wrap="square">
            <a:spAutoFit/>
          </a:bodyPr>
          <a:lstStyle/>
          <a:p>
            <a:pPr algn="just"/>
            <a:r>
              <a:rPr lang="fr-FR" sz="2800" dirty="0" smtClean="0"/>
              <a:t>       Analyse </a:t>
            </a:r>
            <a:r>
              <a:rPr lang="fr-FR" sz="2800" dirty="0"/>
              <a:t>propositionnelle du discours  (APD) qui consiste à replacer les mots dans leur contexte sémantique.</a:t>
            </a:r>
          </a:p>
        </p:txBody>
      </p:sp>
      <p:sp>
        <p:nvSpPr>
          <p:cNvPr id="7" name="Rectangle 6"/>
          <p:cNvSpPr/>
          <p:nvPr/>
        </p:nvSpPr>
        <p:spPr>
          <a:xfrm>
            <a:off x="1187624" y="1556792"/>
            <a:ext cx="798617" cy="646331"/>
          </a:xfrm>
          <a:prstGeom prst="rect">
            <a:avLst/>
          </a:prstGeom>
        </p:spPr>
        <p:txBody>
          <a:bodyPr wrap="none">
            <a:spAutoFit/>
          </a:bodyPr>
          <a:lstStyle/>
          <a:p>
            <a:r>
              <a:rPr lang="fr-FR" sz="3600" dirty="0" smtClean="0">
                <a:latin typeface="Calibri" panose="020F0502020204030204" pitchFamily="34" charset="0"/>
              </a:rPr>
              <a:t>❶</a:t>
            </a:r>
            <a:endParaRPr lang="fr-FR" sz="3600" dirty="0"/>
          </a:p>
        </p:txBody>
      </p:sp>
      <p:sp>
        <p:nvSpPr>
          <p:cNvPr id="8" name="Rectangle 7"/>
          <p:cNvSpPr/>
          <p:nvPr/>
        </p:nvSpPr>
        <p:spPr>
          <a:xfrm>
            <a:off x="1259632" y="3429000"/>
            <a:ext cx="798617" cy="646331"/>
          </a:xfrm>
          <a:prstGeom prst="rect">
            <a:avLst/>
          </a:prstGeom>
        </p:spPr>
        <p:txBody>
          <a:bodyPr wrap="none">
            <a:spAutoFit/>
          </a:bodyPr>
          <a:lstStyle/>
          <a:p>
            <a:r>
              <a:rPr lang="fr-FR" sz="3600" dirty="0" smtClean="0">
                <a:latin typeface="Calibri" panose="020F0502020204030204" pitchFamily="34" charset="0"/>
              </a:rPr>
              <a:t>❷</a:t>
            </a:r>
            <a:endParaRPr lang="fr-FR" sz="3600" dirty="0"/>
          </a:p>
        </p:txBody>
      </p:sp>
      <p:sp>
        <p:nvSpPr>
          <p:cNvPr id="9" name="Pensées 8"/>
          <p:cNvSpPr/>
          <p:nvPr/>
        </p:nvSpPr>
        <p:spPr>
          <a:xfrm>
            <a:off x="4139952" y="5157192"/>
            <a:ext cx="1428760" cy="71438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dirty="0" smtClean="0"/>
              <a:t>?</a:t>
            </a:r>
            <a:endParaRPr lang="fr-FR" sz="3600" b="1" dirty="0"/>
          </a:p>
        </p:txBody>
      </p:sp>
      <p:sp>
        <p:nvSpPr>
          <p:cNvPr id="10" name="Rectangle 9"/>
          <p:cNvSpPr/>
          <p:nvPr/>
        </p:nvSpPr>
        <p:spPr>
          <a:xfrm>
            <a:off x="2221937" y="6063442"/>
            <a:ext cx="5132175" cy="461665"/>
          </a:xfrm>
          <a:prstGeom prst="rect">
            <a:avLst/>
          </a:prstGeom>
        </p:spPr>
        <p:txBody>
          <a:bodyPr wrap="none">
            <a:spAutoFit/>
          </a:bodyPr>
          <a:lstStyle/>
          <a:p>
            <a:pPr algn="ctr">
              <a:buNone/>
            </a:pPr>
            <a:r>
              <a:rPr lang="fr-FR" sz="2400" dirty="0"/>
              <a:t>Sachant que 3 « langues » sont utilisées</a:t>
            </a:r>
          </a:p>
        </p:txBody>
      </p:sp>
    </p:spTree>
    <p:extLst>
      <p:ext uri="{BB962C8B-B14F-4D97-AF65-F5344CB8AC3E}">
        <p14:creationId xmlns:p14="http://schemas.microsoft.com/office/powerpoint/2010/main" val="1176036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134" y="3192849"/>
            <a:ext cx="8316924" cy="3528626"/>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692696"/>
            <a:ext cx="7734332" cy="45365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itre 1"/>
          <p:cNvSpPr txBox="1">
            <a:spLocks/>
          </p:cNvSpPr>
          <p:nvPr/>
        </p:nvSpPr>
        <p:spPr>
          <a:xfrm>
            <a:off x="1995874" y="908720"/>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400" b="1" i="1" dirty="0" smtClean="0">
                <a:solidFill>
                  <a:schemeClr val="tx1"/>
                </a:solidFill>
              </a:rPr>
              <a:t>Résultats (1)</a:t>
            </a:r>
            <a:endParaRPr lang="fr-FR" sz="2400" b="1" i="1"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sp>
        <p:nvSpPr>
          <p:cNvPr id="11"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2" name="Picture 6" descr="C:\Documents and Settings\Administrateur\Bureau\LOGO CREAD Transpare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233530380"/>
              </p:ext>
            </p:extLst>
          </p:nvPr>
        </p:nvGraphicFramePr>
        <p:xfrm>
          <a:off x="899592" y="2060848"/>
          <a:ext cx="7531200" cy="3478657"/>
        </p:xfrm>
        <a:graphic>
          <a:graphicData uri="http://schemas.openxmlformats.org/drawingml/2006/table">
            <a:tbl>
              <a:tblPr>
                <a:tableStyleId>{3C2FFA5D-87B4-456A-9821-1D502468CF0F}</a:tableStyleId>
              </a:tblPr>
              <a:tblGrid>
                <a:gridCol w="2490640"/>
                <a:gridCol w="2452677"/>
                <a:gridCol w="2587883"/>
              </a:tblGrid>
              <a:tr h="579776">
                <a:tc>
                  <a:txBody>
                    <a:bodyPr/>
                    <a:lstStyle/>
                    <a:p>
                      <a:pPr algn="ctr">
                        <a:lnSpc>
                          <a:spcPct val="115000"/>
                        </a:lnSpc>
                        <a:spcAft>
                          <a:spcPts val="0"/>
                        </a:spcAft>
                      </a:pPr>
                      <a:r>
                        <a:rPr lang="fr-FR" sz="2400" b="1" dirty="0"/>
                        <a:t>Fréquence 1</a:t>
                      </a:r>
                      <a:endParaRPr lang="fr-FR" sz="2000" b="1" dirty="0">
                        <a:solidFill>
                          <a:schemeClr val="bg1"/>
                        </a:solidFill>
                        <a:latin typeface="Calibri"/>
                        <a:ea typeface="Calibri"/>
                        <a:cs typeface="Times New Roman"/>
                      </a:endParaRPr>
                    </a:p>
                  </a:txBody>
                  <a:tcPr marL="68580" marR="68580" marT="0" marB="0"/>
                </a:tc>
                <a:tc>
                  <a:txBody>
                    <a:bodyPr/>
                    <a:lstStyle/>
                    <a:p>
                      <a:pPr algn="ctr">
                        <a:lnSpc>
                          <a:spcPct val="115000"/>
                        </a:lnSpc>
                        <a:spcAft>
                          <a:spcPts val="0"/>
                        </a:spcAft>
                      </a:pPr>
                      <a:r>
                        <a:rPr lang="fr-FR" sz="2400" b="1" dirty="0"/>
                        <a:t>Fréquence 2</a:t>
                      </a:r>
                      <a:endParaRPr lang="fr-FR" sz="2000" b="1" dirty="0">
                        <a:solidFill>
                          <a:schemeClr val="bg1"/>
                        </a:solidFill>
                        <a:latin typeface="Calibri"/>
                        <a:ea typeface="Calibri"/>
                        <a:cs typeface="Times New Roman"/>
                      </a:endParaRPr>
                    </a:p>
                  </a:txBody>
                  <a:tcPr marL="68580" marR="68580" marT="0" marB="0"/>
                </a:tc>
                <a:tc>
                  <a:txBody>
                    <a:bodyPr/>
                    <a:lstStyle/>
                    <a:p>
                      <a:pPr algn="ctr">
                        <a:lnSpc>
                          <a:spcPct val="115000"/>
                        </a:lnSpc>
                        <a:spcAft>
                          <a:spcPts val="0"/>
                        </a:spcAft>
                      </a:pPr>
                      <a:r>
                        <a:rPr lang="fr-FR" sz="2400" b="1" dirty="0"/>
                        <a:t>Fréquence 3</a:t>
                      </a:r>
                      <a:endParaRPr lang="fr-FR" sz="2000" b="1" dirty="0">
                        <a:solidFill>
                          <a:schemeClr val="bg1"/>
                        </a:solidFill>
                        <a:latin typeface="Calibri"/>
                        <a:ea typeface="Calibri"/>
                        <a:cs typeface="Times New Roman"/>
                      </a:endParaRPr>
                    </a:p>
                  </a:txBody>
                  <a:tcPr marL="68580" marR="68580" marT="0" marB="0"/>
                </a:tc>
              </a:tr>
              <a:tr h="2898881">
                <a:tc>
                  <a:txBody>
                    <a:bodyPr/>
                    <a:lstStyle/>
                    <a:p>
                      <a:pPr algn="just">
                        <a:lnSpc>
                          <a:spcPct val="115000"/>
                        </a:lnSpc>
                        <a:spcAft>
                          <a:spcPts val="0"/>
                        </a:spcAft>
                      </a:pPr>
                      <a:endParaRPr lang="fr-FR" sz="2400" dirty="0"/>
                    </a:p>
                    <a:p>
                      <a:pPr algn="l">
                        <a:lnSpc>
                          <a:spcPct val="115000"/>
                        </a:lnSpc>
                        <a:spcAft>
                          <a:spcPts val="0"/>
                        </a:spcAft>
                      </a:pPr>
                      <a:r>
                        <a:rPr lang="fr-FR" sz="2400" dirty="0" smtClean="0"/>
                        <a:t>Service-</a:t>
                      </a:r>
                      <a:r>
                        <a:rPr lang="fr-FR" sz="2400" baseline="0" dirty="0" smtClean="0"/>
                        <a:t> </a:t>
                      </a:r>
                      <a:r>
                        <a:rPr lang="fr-FR" sz="2400" dirty="0" smtClean="0"/>
                        <a:t>étranger- </a:t>
                      </a:r>
                      <a:r>
                        <a:rPr lang="fr-FR" sz="2400" dirty="0"/>
                        <a:t>SIGAD- X1- </a:t>
                      </a:r>
                      <a:endParaRPr lang="fr-FR" sz="2000" dirty="0">
                        <a:latin typeface="Calibri"/>
                        <a:ea typeface="Calibri"/>
                        <a:cs typeface="Times New Roman"/>
                      </a:endParaRPr>
                    </a:p>
                  </a:txBody>
                  <a:tcPr marL="68580" marR="68580" marT="0" marB="0">
                    <a:solidFill>
                      <a:schemeClr val="accent6">
                        <a:lumMod val="20000"/>
                        <a:lumOff val="80000"/>
                      </a:schemeClr>
                    </a:solidFill>
                  </a:tcPr>
                </a:tc>
                <a:tc>
                  <a:txBody>
                    <a:bodyPr/>
                    <a:lstStyle/>
                    <a:p>
                      <a:pPr algn="just">
                        <a:lnSpc>
                          <a:spcPct val="115000"/>
                        </a:lnSpc>
                        <a:spcAft>
                          <a:spcPts val="0"/>
                        </a:spcAft>
                      </a:pPr>
                      <a:endParaRPr lang="fr-FR" sz="2400" dirty="0"/>
                    </a:p>
                    <a:p>
                      <a:pPr>
                        <a:lnSpc>
                          <a:spcPct val="115000"/>
                        </a:lnSpc>
                        <a:spcAft>
                          <a:spcPts val="0"/>
                        </a:spcAft>
                      </a:pPr>
                      <a:r>
                        <a:rPr lang="fr-FR" sz="2400" dirty="0"/>
                        <a:t>Procédures- disponible- ambassades- </a:t>
                      </a:r>
                      <a:endParaRPr lang="fr-FR" sz="2000" dirty="0">
                        <a:latin typeface="Calibri"/>
                        <a:ea typeface="Calibri"/>
                        <a:cs typeface="Times New Roman"/>
                      </a:endParaRPr>
                    </a:p>
                  </a:txBody>
                  <a:tcPr marL="68580" marR="68580" marT="0" marB="0">
                    <a:solidFill>
                      <a:schemeClr val="accent6">
                        <a:lumMod val="20000"/>
                        <a:lumOff val="80000"/>
                      </a:schemeClr>
                    </a:solidFill>
                  </a:tcPr>
                </a:tc>
                <a:tc>
                  <a:txBody>
                    <a:bodyPr/>
                    <a:lstStyle/>
                    <a:p>
                      <a:pPr algn="just">
                        <a:lnSpc>
                          <a:spcPct val="115000"/>
                        </a:lnSpc>
                        <a:spcAft>
                          <a:spcPts val="0"/>
                        </a:spcAft>
                      </a:pPr>
                      <a:endParaRPr lang="fr-FR" sz="2400" dirty="0"/>
                    </a:p>
                    <a:p>
                      <a:pPr>
                        <a:lnSpc>
                          <a:spcPct val="115000"/>
                        </a:lnSpc>
                        <a:spcAft>
                          <a:spcPts val="0"/>
                        </a:spcAft>
                      </a:pPr>
                      <a:r>
                        <a:rPr lang="fr-FR" sz="2400" dirty="0"/>
                        <a:t>Document- état- déclarations- informations- informer- ….</a:t>
                      </a:r>
                      <a:endParaRPr lang="fr-FR" sz="2000" dirty="0">
                        <a:latin typeface="Calibri"/>
                        <a:ea typeface="Calibri"/>
                        <a:cs typeface="Times New Roman"/>
                      </a:endParaRPr>
                    </a:p>
                  </a:txBody>
                  <a:tcPr marL="68580" marR="68580" marT="0" marB="0">
                    <a:solidFill>
                      <a:schemeClr val="accent6">
                        <a:lumMod val="20000"/>
                        <a:lumOff val="80000"/>
                      </a:schemeClr>
                    </a:solidFill>
                  </a:tcPr>
                </a:tc>
              </a:tr>
            </a:tbl>
          </a:graphicData>
        </a:graphic>
      </p:graphicFrame>
      <p:sp>
        <p:nvSpPr>
          <p:cNvPr id="6" name="Espace réservé du numéro de diapositive 5"/>
          <p:cNvSpPr>
            <a:spLocks noGrp="1"/>
          </p:cNvSpPr>
          <p:nvPr>
            <p:ph type="sldNum" sz="quarter" idx="12"/>
          </p:nvPr>
        </p:nvSpPr>
        <p:spPr/>
        <p:txBody>
          <a:bodyPr/>
          <a:lstStyle/>
          <a:p>
            <a:fld id="{CF4668DC-857F-487D-BFFA-8C0CA5037977}" type="slidenum">
              <a:rPr lang="fr-BE" smtClean="0"/>
              <a:pPr/>
              <a:t>16</a:t>
            </a:fld>
            <a:endParaRPr lang="fr-BE"/>
          </a:p>
        </p:txBody>
      </p:sp>
      <p:sp>
        <p:nvSpPr>
          <p:cNvPr id="9" name="Titre 1"/>
          <p:cNvSpPr txBox="1">
            <a:spLocks/>
          </p:cNvSpPr>
          <p:nvPr/>
        </p:nvSpPr>
        <p:spPr>
          <a:xfrm>
            <a:off x="2051720" y="1052736"/>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400" b="1" i="1" dirty="0" smtClean="0">
                <a:solidFill>
                  <a:schemeClr val="tx1"/>
                </a:solidFill>
              </a:rPr>
              <a:t>Résultats (2)</a:t>
            </a:r>
            <a:endParaRPr lang="fr-FR" sz="2400" b="1" i="1" dirty="0">
              <a:solidFill>
                <a:schemeClr val="tx1"/>
              </a:solidFill>
            </a:endParaRPr>
          </a:p>
        </p:txBody>
      </p:sp>
      <p:sp>
        <p:nvSpPr>
          <p:cNvPr id="10"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1"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339752" y="1052736"/>
            <a:ext cx="424847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     CATEGORIE des TRANSITAIRES</a:t>
            </a:r>
            <a:endParaRPr lang="fr-FR"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17</a:t>
            </a:fld>
            <a:endParaRPr lang="fr-BE"/>
          </a:p>
        </p:txBody>
      </p:sp>
      <p:sp>
        <p:nvSpPr>
          <p:cNvPr id="10"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2"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79989" y="3635440"/>
            <a:ext cx="8100900" cy="2246769"/>
          </a:xfrm>
          <a:prstGeom prst="rect">
            <a:avLst/>
          </a:prstGeom>
        </p:spPr>
        <p:txBody>
          <a:bodyPr wrap="square">
            <a:spAutoFit/>
          </a:bodyPr>
          <a:lstStyle/>
          <a:p>
            <a:pPr marL="514350" indent="-514350" algn="just">
              <a:buNone/>
            </a:pPr>
            <a:endParaRPr lang="fr-FR" sz="2000" dirty="0"/>
          </a:p>
          <a:p>
            <a:pPr algn="just">
              <a:buNone/>
            </a:pPr>
            <a:r>
              <a:rPr lang="fr-FR" sz="2000" b="1" dirty="0"/>
              <a:t>2.     </a:t>
            </a:r>
            <a:r>
              <a:rPr lang="fr-FR" sz="2000" b="1" u="sng" dirty="0"/>
              <a:t>LES </a:t>
            </a:r>
            <a:r>
              <a:rPr lang="fr-FR" sz="2000" b="1" u="sng" dirty="0" smtClean="0"/>
              <a:t>PROCÉDURES </a:t>
            </a:r>
            <a:r>
              <a:rPr lang="fr-FR" sz="2000" b="1" u="sng" dirty="0"/>
              <a:t>de </a:t>
            </a:r>
            <a:r>
              <a:rPr lang="fr-FR" sz="2000" b="1" u="sng" dirty="0" smtClean="0"/>
              <a:t>DÉDOUANEMENT.</a:t>
            </a:r>
            <a:endParaRPr lang="fr-FR" sz="2000" b="1" u="sng" dirty="0"/>
          </a:p>
          <a:p>
            <a:pPr algn="just">
              <a:buNone/>
            </a:pPr>
            <a:endParaRPr lang="fr-FR" sz="2000" b="1" u="sng" dirty="0"/>
          </a:p>
          <a:p>
            <a:pPr algn="just"/>
            <a:r>
              <a:rPr lang="fr-FR" sz="2000" dirty="0"/>
              <a:t>L'asymétrie d'information traduit la faiblesse des échanges dans les domaines de l'information  et de la communication.</a:t>
            </a:r>
          </a:p>
          <a:p>
            <a:pPr algn="just"/>
            <a:r>
              <a:rPr lang="fr-FR" sz="2000" dirty="0"/>
              <a:t> Lourdeur des procédures qui expliquent le manque de confiance et l’existence de la corruption.</a:t>
            </a:r>
          </a:p>
        </p:txBody>
      </p:sp>
      <p:sp>
        <p:nvSpPr>
          <p:cNvPr id="5" name="Rectangle 4"/>
          <p:cNvSpPr/>
          <p:nvPr/>
        </p:nvSpPr>
        <p:spPr>
          <a:xfrm>
            <a:off x="431540" y="2004224"/>
            <a:ext cx="8100900" cy="1631216"/>
          </a:xfrm>
          <a:prstGeom prst="rect">
            <a:avLst/>
          </a:prstGeom>
        </p:spPr>
        <p:txBody>
          <a:bodyPr wrap="square">
            <a:spAutoFit/>
          </a:bodyPr>
          <a:lstStyle/>
          <a:p>
            <a:pPr marL="514350" indent="-514350" algn="just">
              <a:buAutoNum type="arabicPeriod"/>
            </a:pPr>
            <a:r>
              <a:rPr lang="fr-FR" sz="2000" b="1" u="sng" dirty="0"/>
              <a:t>LES SOURCES D’INFORMATION</a:t>
            </a:r>
            <a:r>
              <a:rPr lang="fr-FR" sz="2000" dirty="0"/>
              <a:t> </a:t>
            </a:r>
            <a:endParaRPr lang="fr-FR" sz="2000" dirty="0" smtClean="0"/>
          </a:p>
          <a:p>
            <a:pPr algn="just"/>
            <a:endParaRPr lang="fr-FR" sz="2000" dirty="0"/>
          </a:p>
          <a:p>
            <a:pPr algn="just"/>
            <a:r>
              <a:rPr lang="fr-FR" sz="2000" dirty="0" smtClean="0"/>
              <a:t>Demande </a:t>
            </a:r>
            <a:r>
              <a:rPr lang="fr-FR" sz="2000" dirty="0"/>
              <a:t>d'informations actualisées nécessaires à l'exercice du métier, le </a:t>
            </a:r>
            <a:r>
              <a:rPr lang="fr-FR" sz="2000" dirty="0" smtClean="0"/>
              <a:t>système  </a:t>
            </a:r>
            <a:r>
              <a:rPr lang="fr-FR" sz="2000" dirty="0" err="1" smtClean="0"/>
              <a:t>SIGAD</a:t>
            </a:r>
            <a:r>
              <a:rPr lang="fr-FR" sz="2000" dirty="0" smtClean="0"/>
              <a:t> </a:t>
            </a:r>
            <a:r>
              <a:rPr lang="fr-FR" sz="2000" dirty="0"/>
              <a:t>ne semble pas avoir influé de manière totale sur le déficit informationnel.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339752" y="1124744"/>
            <a:ext cx="424847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        CATEGORIE des TRANSITAIRES</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18</a:t>
            </a:fld>
            <a:endParaRPr lang="fr-BE" dirty="0"/>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32680" y="1931287"/>
            <a:ext cx="7827752" cy="3785652"/>
          </a:xfrm>
          <a:prstGeom prst="rect">
            <a:avLst/>
          </a:prstGeom>
        </p:spPr>
        <p:txBody>
          <a:bodyPr wrap="square">
            <a:spAutoFit/>
          </a:bodyPr>
          <a:lstStyle/>
          <a:p>
            <a:pPr>
              <a:buNone/>
            </a:pPr>
            <a:r>
              <a:rPr lang="fr-FR" sz="2000" dirty="0"/>
              <a:t>3.</a:t>
            </a:r>
            <a:r>
              <a:rPr lang="fr-FR" sz="2000" b="1" u="sng" dirty="0"/>
              <a:t> </a:t>
            </a:r>
            <a:r>
              <a:rPr lang="fr-FR" sz="2000" b="1" u="sng" dirty="0" smtClean="0"/>
              <a:t>AMÉLIORATION </a:t>
            </a:r>
            <a:r>
              <a:rPr lang="fr-FR" sz="2000" b="1" u="sng" dirty="0"/>
              <a:t>de la </a:t>
            </a:r>
            <a:r>
              <a:rPr lang="fr-FR" sz="2000" b="1" u="sng" dirty="0" smtClean="0"/>
              <a:t>QUALITÉ </a:t>
            </a:r>
            <a:r>
              <a:rPr lang="fr-FR" sz="2000" b="1" u="sng" dirty="0"/>
              <a:t>de SERVICE et EFFORTS de la DOUANE </a:t>
            </a:r>
            <a:r>
              <a:rPr lang="fr-FR" sz="2000" dirty="0"/>
              <a:t> </a:t>
            </a:r>
          </a:p>
          <a:p>
            <a:pPr algn="just"/>
            <a:r>
              <a:rPr lang="fr-FR" sz="2000" dirty="0"/>
              <a:t> délais de traitement tjrs évoqués, ( lenteur du déroulement des opérations de dédouanement )</a:t>
            </a:r>
          </a:p>
          <a:p>
            <a:pPr algn="just"/>
            <a:r>
              <a:rPr lang="fr-FR" sz="2000" dirty="0"/>
              <a:t>problèmes liés à la maitrise de l'information par certains douaniers</a:t>
            </a:r>
            <a:r>
              <a:rPr lang="fr-FR" sz="2000" dirty="0" smtClean="0"/>
              <a:t>.</a:t>
            </a:r>
          </a:p>
          <a:p>
            <a:pPr algn="just"/>
            <a:endParaRPr lang="fr-FR" sz="2000" dirty="0" smtClean="0"/>
          </a:p>
          <a:p>
            <a:pPr algn="just"/>
            <a:endParaRPr lang="fr-FR" sz="2000" dirty="0"/>
          </a:p>
          <a:p>
            <a:pPr algn="just">
              <a:buNone/>
            </a:pPr>
            <a:r>
              <a:rPr lang="fr-FR" sz="2000" dirty="0"/>
              <a:t>4</a:t>
            </a:r>
            <a:r>
              <a:rPr lang="fr-FR" sz="2000" b="1" u="sng" dirty="0"/>
              <a:t>. </a:t>
            </a:r>
            <a:r>
              <a:rPr lang="fr-FR" sz="2000" b="1" u="sng" dirty="0" smtClean="0"/>
              <a:t>APPRÉCIATION </a:t>
            </a:r>
            <a:r>
              <a:rPr lang="fr-FR" sz="2000" b="1" u="sng" dirty="0"/>
              <a:t>des </a:t>
            </a:r>
            <a:r>
              <a:rPr lang="fr-FR" sz="2000" b="1" u="sng" dirty="0" smtClean="0"/>
              <a:t>AMÉLIORATIONS</a:t>
            </a:r>
            <a:r>
              <a:rPr lang="fr-FR" sz="2000" b="1" u="sng" dirty="0"/>
              <a:t> </a:t>
            </a:r>
            <a:endParaRPr lang="fr-FR" sz="2000" b="1" u="sng" dirty="0" smtClean="0"/>
          </a:p>
          <a:p>
            <a:pPr algn="just">
              <a:buNone/>
            </a:pPr>
            <a:endParaRPr lang="fr-FR" sz="2000" b="1" u="sng" dirty="0"/>
          </a:p>
          <a:p>
            <a:pPr algn="just"/>
            <a:r>
              <a:rPr lang="fr-FR" sz="2000" dirty="0"/>
              <a:t>reconnaissance des efforts fournis par la </a:t>
            </a:r>
            <a:r>
              <a:rPr lang="fr-FR" sz="2000" dirty="0" err="1"/>
              <a:t>DGD</a:t>
            </a:r>
            <a:r>
              <a:rPr lang="fr-FR" sz="2000" dirty="0"/>
              <a:t> mais restent en deçà des besoins et attentes des usagers.(ex. équipement informatique)</a:t>
            </a:r>
          </a:p>
          <a:p>
            <a:pPr algn="just"/>
            <a:r>
              <a:rPr lang="fr-FR" sz="2000" dirty="0"/>
              <a:t>ces problèmes viennent s'ajouter à la lourdeur des procédures et créent un fort sentiment d'insatisfaction.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339752" y="1052736"/>
            <a:ext cx="424847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        CATEGORIE des TRANSITAIRES</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19</a:t>
            </a:fld>
            <a:endParaRPr lang="fr-BE"/>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71600" y="2013228"/>
            <a:ext cx="7488832" cy="3600986"/>
          </a:xfrm>
          <a:prstGeom prst="rect">
            <a:avLst/>
          </a:prstGeom>
        </p:spPr>
        <p:txBody>
          <a:bodyPr wrap="square">
            <a:spAutoFit/>
          </a:bodyPr>
          <a:lstStyle/>
          <a:p>
            <a:pPr algn="just">
              <a:buNone/>
            </a:pPr>
            <a:r>
              <a:rPr lang="fr-FR" sz="2400" b="1" u="sng" dirty="0"/>
              <a:t>5.  L’</a:t>
            </a:r>
            <a:r>
              <a:rPr lang="fr-FR" sz="2400" b="1" u="sng" dirty="0" err="1"/>
              <a:t>ETHIQUE</a:t>
            </a:r>
            <a:r>
              <a:rPr lang="fr-FR" sz="2400" b="1" u="sng" dirty="0"/>
              <a:t> </a:t>
            </a:r>
            <a:r>
              <a:rPr lang="fr-FR" sz="2400" b="1" u="sng" dirty="0" smtClean="0"/>
              <a:t>PROFESSIONNELLE</a:t>
            </a:r>
          </a:p>
          <a:p>
            <a:pPr algn="just">
              <a:buNone/>
            </a:pPr>
            <a:endParaRPr lang="fr-FR" sz="2400" dirty="0">
              <a:solidFill>
                <a:srgbClr val="0070C0"/>
              </a:solidFill>
            </a:endParaRPr>
          </a:p>
          <a:p>
            <a:pPr algn="just">
              <a:buNone/>
            </a:pPr>
            <a:r>
              <a:rPr lang="fr-FR" sz="2400" dirty="0">
                <a:solidFill>
                  <a:srgbClr val="0070C0"/>
                </a:solidFill>
              </a:rPr>
              <a:t>Réduire le phénomène de la corruption par :</a:t>
            </a:r>
          </a:p>
          <a:p>
            <a:pPr marL="342900" indent="-342900" algn="just">
              <a:lnSpc>
                <a:spcPct val="150000"/>
              </a:lnSpc>
              <a:buFont typeface="Wingdings" panose="05000000000000000000" pitchFamily="2" charset="2"/>
              <a:buChar char="ü"/>
            </a:pPr>
            <a:r>
              <a:rPr lang="fr-FR" sz="2400" dirty="0"/>
              <a:t>la clarification des textes et le suivi de leur </a:t>
            </a:r>
            <a:r>
              <a:rPr lang="fr-FR" sz="2400" dirty="0" smtClean="0"/>
              <a:t>application;</a:t>
            </a:r>
            <a:endParaRPr lang="fr-FR" sz="2400" dirty="0"/>
          </a:p>
          <a:p>
            <a:pPr marL="342900" indent="-342900" algn="just">
              <a:buFont typeface="Wingdings" panose="05000000000000000000" pitchFamily="2" charset="2"/>
              <a:buChar char="ü"/>
            </a:pPr>
            <a:r>
              <a:rPr lang="fr-FR" sz="2400" dirty="0"/>
              <a:t>La formation des douaniers (l’éthique étant une condition de bonne </a:t>
            </a:r>
            <a:r>
              <a:rPr lang="fr-FR" sz="2400" dirty="0" smtClean="0"/>
              <a:t>gouvernance;</a:t>
            </a:r>
            <a:endParaRPr lang="fr-FR" sz="2400" dirty="0"/>
          </a:p>
          <a:p>
            <a:pPr marL="342900" indent="-342900" algn="just">
              <a:buFont typeface="Wingdings" panose="05000000000000000000" pitchFamily="2" charset="2"/>
              <a:buChar char="ü"/>
            </a:pPr>
            <a:r>
              <a:rPr lang="fr-FR" sz="2400" dirty="0"/>
              <a:t>l'informatisation totale des procédures qui réduirait l'intervention humaine et les irrégularités qui pourraient s'en suivre.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mtClean="0"/>
              <a:pPr/>
              <a:t>2</a:t>
            </a:fld>
            <a:endParaRPr lang="fr-BE"/>
          </a:p>
        </p:txBody>
      </p:sp>
      <p:sp>
        <p:nvSpPr>
          <p:cNvPr id="13" name="Titre 2"/>
          <p:cNvSpPr>
            <a:spLocks noGrp="1"/>
          </p:cNvSpPr>
          <p:nvPr>
            <p:ph type="title"/>
          </p:nvPr>
        </p:nvSpPr>
        <p:spPr>
          <a:xfrm>
            <a:off x="1619672" y="146447"/>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4"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44624"/>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99592" y="1052736"/>
            <a:ext cx="741682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t>INTRODUCTION</a:t>
            </a:r>
            <a:endParaRPr lang="fr-FR" sz="2400" b="1" dirty="0"/>
          </a:p>
        </p:txBody>
      </p:sp>
      <p:sp>
        <p:nvSpPr>
          <p:cNvPr id="3" name="Rectangle 2"/>
          <p:cNvSpPr/>
          <p:nvPr/>
        </p:nvSpPr>
        <p:spPr>
          <a:xfrm>
            <a:off x="395536" y="1772816"/>
            <a:ext cx="7992888" cy="4524315"/>
          </a:xfrm>
          <a:prstGeom prst="rect">
            <a:avLst/>
          </a:prstGeom>
        </p:spPr>
        <p:txBody>
          <a:bodyPr wrap="square">
            <a:spAutoFit/>
          </a:bodyPr>
          <a:lstStyle/>
          <a:p>
            <a:pPr marL="457200" algn="just">
              <a:spcAft>
                <a:spcPts val="0"/>
              </a:spcAft>
            </a:pPr>
            <a:r>
              <a:rPr lang="fr-FR" sz="2400" dirty="0">
                <a:ea typeface="Times New Roman" pitchFamily="18" charset="0"/>
                <a:cs typeface="Arial" pitchFamily="34" charset="0"/>
              </a:rPr>
              <a:t>Le processus de modernisation des Douanes algériennes est engagé depuis plusieurs années, parmi les préoccupations qui ont retenu l’attention des décideurs, celle de la qualité de service et de la relation de la Douane algérienne avec les usagers.</a:t>
            </a:r>
          </a:p>
          <a:p>
            <a:pPr marL="114300" indent="0" algn="just">
              <a:spcAft>
                <a:spcPts val="0"/>
              </a:spcAft>
              <a:buNone/>
            </a:pPr>
            <a:endParaRPr lang="fr-FR" sz="2400" dirty="0" smtClean="0">
              <a:ea typeface="Times New Roman" pitchFamily="18" charset="0"/>
              <a:cs typeface="Arial" pitchFamily="34" charset="0"/>
            </a:endParaRPr>
          </a:p>
          <a:p>
            <a:pPr marL="114300" indent="0" algn="just">
              <a:spcAft>
                <a:spcPts val="0"/>
              </a:spcAft>
              <a:buNone/>
            </a:pPr>
            <a:endParaRPr lang="fr-FR" sz="2400" dirty="0">
              <a:ea typeface="Times New Roman" pitchFamily="18" charset="0"/>
              <a:cs typeface="Arial" pitchFamily="34" charset="0"/>
            </a:endParaRPr>
          </a:p>
          <a:p>
            <a:pPr marL="457200" algn="just"/>
            <a:r>
              <a:rPr lang="fr-FR" sz="2400" dirty="0">
                <a:ea typeface="Times New Roman" pitchFamily="18" charset="0"/>
                <a:cs typeface="Arial" pitchFamily="34" charset="0"/>
              </a:rPr>
              <a:t>Néanmoins et dans un souci d’objectivité et d’exhaustivité, il a paru utile aux cadres supérieures de la Direction Générale des Douanes de faire intervenir des chercheurs (en tant qu'intervenants neutres) dans l’étude de cette problématique.</a:t>
            </a:r>
          </a:p>
        </p:txBody>
      </p:sp>
    </p:spTree>
    <p:extLst>
      <p:ext uri="{BB962C8B-B14F-4D97-AF65-F5344CB8AC3E}">
        <p14:creationId xmlns:p14="http://schemas.microsoft.com/office/powerpoint/2010/main" val="90569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48680"/>
            <a:ext cx="8568952" cy="6075403"/>
          </a:xfrm>
          <a:prstGeom prst="rect">
            <a:avLst/>
          </a:prstGeom>
        </p:spPr>
      </p:pic>
      <p:sp>
        <p:nvSpPr>
          <p:cNvPr id="5" name="Titre 1"/>
          <p:cNvSpPr txBox="1">
            <a:spLocks/>
          </p:cNvSpPr>
          <p:nvPr/>
        </p:nvSpPr>
        <p:spPr>
          <a:xfrm>
            <a:off x="2267744" y="2804443"/>
            <a:ext cx="5064927" cy="165618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defPPr>
              <a:defRPr lang="fr-FR"/>
            </a:defPPr>
            <a:lvl1pPr algn="ctr">
              <a:spcBef>
                <a:spcPct val="0"/>
              </a:spcBef>
              <a:buNone/>
              <a:defRPr sz="2400" b="1" i="1">
                <a:solidFill>
                  <a:schemeClr val="accent1">
                    <a:lumMod val="75000"/>
                  </a:schemeClr>
                </a:solidFill>
              </a:defRPr>
            </a:lvl1pPr>
          </a:lstStyle>
          <a:p>
            <a:r>
              <a:rPr lang="fr-FR" sz="4800" dirty="0" smtClean="0"/>
              <a:t>Propositions d’amélioration</a:t>
            </a:r>
            <a:endParaRPr lang="fr-FR" sz="4800"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20</a:t>
            </a:fld>
            <a:endParaRPr lang="fr-BE"/>
          </a:p>
        </p:txBody>
      </p:sp>
      <p:sp>
        <p:nvSpPr>
          <p:cNvPr id="10"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1"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995874" y="1196752"/>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sz="2800" dirty="0">
                <a:solidFill>
                  <a:schemeClr val="tx1"/>
                </a:solidFill>
              </a:rPr>
              <a:t>Les propositions </a:t>
            </a: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21</a:t>
            </a:fld>
            <a:endParaRPr lang="fr-BE"/>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5909" y="2399330"/>
            <a:ext cx="7704856" cy="2677656"/>
          </a:xfrm>
          <a:prstGeom prst="rect">
            <a:avLst/>
          </a:prstGeom>
        </p:spPr>
        <p:txBody>
          <a:bodyPr wrap="square">
            <a:spAutoFit/>
          </a:bodyPr>
          <a:lstStyle/>
          <a:p>
            <a:pPr algn="just" fontAlgn="base">
              <a:spcBef>
                <a:spcPct val="0"/>
              </a:spcBef>
              <a:spcAft>
                <a:spcPct val="0"/>
              </a:spcAft>
              <a:buFont typeface="Wingdings" pitchFamily="2" charset="2"/>
              <a:buChar char="Ø"/>
            </a:pPr>
            <a:r>
              <a:rPr lang="fr-FR" sz="2400" i="1" dirty="0">
                <a:ea typeface="Calibri" pitchFamily="34" charset="0"/>
                <a:cs typeface="Arial" pitchFamily="34" charset="0"/>
              </a:rPr>
              <a:t> Même si l’objectif d’amélioration de la prestation de service à travers la réduction des </a:t>
            </a:r>
            <a:r>
              <a:rPr lang="fr-FR" sz="2400" b="1" i="1" dirty="0">
                <a:ea typeface="Calibri" pitchFamily="34" charset="0"/>
                <a:cs typeface="Arial" pitchFamily="34" charset="0"/>
              </a:rPr>
              <a:t>délais</a:t>
            </a:r>
            <a:r>
              <a:rPr lang="fr-FR" sz="2400" i="1" dirty="0">
                <a:ea typeface="Calibri" pitchFamily="34" charset="0"/>
                <a:cs typeface="Arial" pitchFamily="34" charset="0"/>
              </a:rPr>
              <a:t> de traitement est un objectif global.</a:t>
            </a:r>
            <a:endParaRPr lang="fr-FR" sz="2400" b="1" i="1" dirty="0">
              <a:ea typeface="Calibri" pitchFamily="34" charset="0"/>
              <a:cs typeface="Arial" pitchFamily="34" charset="0"/>
            </a:endParaRPr>
          </a:p>
          <a:p>
            <a:pPr algn="just" fontAlgn="base">
              <a:spcBef>
                <a:spcPct val="0"/>
              </a:spcBef>
              <a:spcAft>
                <a:spcPct val="0"/>
              </a:spcAft>
              <a:buFont typeface="Wingdings" pitchFamily="2" charset="2"/>
              <a:buChar char="Ø"/>
            </a:pPr>
            <a:endParaRPr lang="fr-FR" sz="2400" i="1" dirty="0">
              <a:ea typeface="Calibri" pitchFamily="34" charset="0"/>
              <a:cs typeface="Arial" pitchFamily="34" charset="0"/>
            </a:endParaRPr>
          </a:p>
          <a:p>
            <a:pPr algn="just" fontAlgn="base">
              <a:spcBef>
                <a:spcPct val="0"/>
              </a:spcBef>
              <a:spcAft>
                <a:spcPct val="0"/>
              </a:spcAft>
              <a:buFont typeface="Wingdings" pitchFamily="2" charset="2"/>
              <a:buChar char="Ø"/>
            </a:pPr>
            <a:r>
              <a:rPr lang="fr-FR" sz="2400" i="1" dirty="0">
                <a:ea typeface="Calibri" pitchFamily="34" charset="0"/>
                <a:cs typeface="Arial" pitchFamily="34" charset="0"/>
              </a:rPr>
              <a:t>Nous avons opté pour une démarche inductive qui nous a permis d’arriver à des propositions qui se rapprochent du courant de </a:t>
            </a:r>
            <a:r>
              <a:rPr lang="fr-FR" sz="2400" b="1" i="1" dirty="0">
                <a:ea typeface="Calibri" pitchFamily="34" charset="0"/>
                <a:cs typeface="Arial" pitchFamily="34" charset="0"/>
              </a:rPr>
              <a:t>la qualité </a:t>
            </a:r>
            <a:r>
              <a:rPr lang="fr-FR" sz="2400" i="1" dirty="0">
                <a:ea typeface="Calibri" pitchFamily="34" charset="0"/>
                <a:cs typeface="Arial" pitchFamily="34" charset="0"/>
              </a:rPr>
              <a:t>(EMERY, 2009).</a:t>
            </a:r>
          </a:p>
        </p:txBody>
      </p:sp>
    </p:spTree>
    <p:extLst>
      <p:ext uri="{BB962C8B-B14F-4D97-AF65-F5344CB8AC3E}">
        <p14:creationId xmlns:p14="http://schemas.microsoft.com/office/powerpoint/2010/main" val="1936650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59" y="1532376"/>
            <a:ext cx="7848872" cy="892552"/>
          </a:xfr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indent="0" algn="ctr" fontAlgn="base">
              <a:spcBef>
                <a:spcPct val="0"/>
              </a:spcBef>
              <a:spcAft>
                <a:spcPct val="0"/>
              </a:spcAft>
              <a:buFontTx/>
              <a:buNone/>
            </a:pPr>
            <a:r>
              <a:rPr lang="fr-FR" sz="2400" i="1" dirty="0" smtClean="0">
                <a:solidFill>
                  <a:schemeClr val="tx1"/>
                </a:solidFill>
                <a:latin typeface="+mj-lt"/>
                <a:ea typeface="Calibri" pitchFamily="34" charset="0"/>
                <a:cs typeface="Arial" pitchFamily="34" charset="0"/>
              </a:rPr>
              <a:t>Deux </a:t>
            </a:r>
            <a:r>
              <a:rPr lang="fr-FR" sz="2400" i="1" dirty="0">
                <a:solidFill>
                  <a:schemeClr val="tx1"/>
                </a:solidFill>
                <a:latin typeface="+mj-lt"/>
                <a:ea typeface="Calibri" pitchFamily="34" charset="0"/>
                <a:cs typeface="Arial" pitchFamily="34" charset="0"/>
              </a:rPr>
              <a:t>indicateurs principaux utilisés par beaucoup de pays:</a:t>
            </a:r>
          </a:p>
          <a:p>
            <a:pPr marL="0" indent="0" algn="just" fontAlgn="base">
              <a:spcBef>
                <a:spcPct val="0"/>
              </a:spcBef>
              <a:spcAft>
                <a:spcPct val="0"/>
              </a:spcAft>
              <a:buFontTx/>
              <a:buNone/>
            </a:pPr>
            <a:r>
              <a:rPr lang="fr-FR" sz="2800" i="1" dirty="0">
                <a:solidFill>
                  <a:schemeClr val="tx1"/>
                </a:solidFill>
                <a:latin typeface="+mj-lt"/>
                <a:ea typeface="Calibri" pitchFamily="34" charset="0"/>
                <a:cs typeface="Arial" pitchFamily="34" charset="0"/>
              </a:rPr>
              <a:t>		 </a:t>
            </a:r>
            <a:r>
              <a:rPr lang="fr-FR" sz="2800" i="1" dirty="0" smtClean="0">
                <a:solidFill>
                  <a:schemeClr val="tx1"/>
                </a:solidFill>
                <a:latin typeface="+mj-lt"/>
                <a:ea typeface="Calibri" pitchFamily="34" charset="0"/>
                <a:cs typeface="Arial" pitchFamily="34" charset="0"/>
              </a:rPr>
              <a:t>    </a:t>
            </a:r>
            <a:r>
              <a:rPr lang="fr-FR" sz="2800" b="1" i="1" dirty="0" smtClean="0">
                <a:solidFill>
                  <a:schemeClr val="tx1"/>
                </a:solidFill>
                <a:latin typeface="+mj-lt"/>
                <a:ea typeface="Calibri" pitchFamily="34" charset="0"/>
                <a:cs typeface="Arial" pitchFamily="34" charset="0"/>
              </a:rPr>
              <a:t>délai </a:t>
            </a:r>
            <a:r>
              <a:rPr lang="fr-FR" sz="2800" b="1" i="1" dirty="0">
                <a:solidFill>
                  <a:schemeClr val="tx1"/>
                </a:solidFill>
                <a:latin typeface="+mj-lt"/>
                <a:ea typeface="Calibri" pitchFamily="34" charset="0"/>
                <a:cs typeface="Arial" pitchFamily="34" charset="0"/>
              </a:rPr>
              <a:t>et satisfaction </a:t>
            </a:r>
          </a:p>
        </p:txBody>
      </p:sp>
      <p:graphicFrame>
        <p:nvGraphicFramePr>
          <p:cNvPr id="5" name="Tableau 4"/>
          <p:cNvGraphicFramePr>
            <a:graphicFrameLocks noGrp="1"/>
          </p:cNvGraphicFramePr>
          <p:nvPr>
            <p:extLst>
              <p:ext uri="{D42A27DB-BD31-4B8C-83A1-F6EECF244321}">
                <p14:modId xmlns:p14="http://schemas.microsoft.com/office/powerpoint/2010/main" val="3894650153"/>
              </p:ext>
            </p:extLst>
          </p:nvPr>
        </p:nvGraphicFramePr>
        <p:xfrm>
          <a:off x="642910" y="3214686"/>
          <a:ext cx="7858180" cy="3143271"/>
        </p:xfrm>
        <a:graphic>
          <a:graphicData uri="http://schemas.openxmlformats.org/drawingml/2006/table">
            <a:tbl>
              <a:tblPr>
                <a:tableStyleId>{3C2FFA5D-87B4-456A-9821-1D502468CF0F}</a:tableStyleId>
              </a:tblPr>
              <a:tblGrid>
                <a:gridCol w="4327966"/>
                <a:gridCol w="3530214"/>
              </a:tblGrid>
              <a:tr h="349252">
                <a:tc>
                  <a:txBody>
                    <a:bodyPr/>
                    <a:lstStyle/>
                    <a:p>
                      <a:pPr marL="0" algn="ctr" defTabSz="914400" rtl="0" eaLnBrk="1" latinLnBrk="0" hangingPunct="1">
                        <a:lnSpc>
                          <a:spcPct val="115000"/>
                        </a:lnSpc>
                        <a:spcAft>
                          <a:spcPts val="0"/>
                        </a:spcAft>
                      </a:pPr>
                      <a:r>
                        <a:rPr lang="fr-FR" sz="1800" b="1" kern="1200" dirty="0"/>
                        <a:t>Voyageurs</a:t>
                      </a:r>
                      <a:endParaRPr lang="fr-FR" sz="1800" b="1" kern="1200" dirty="0">
                        <a:solidFill>
                          <a:schemeClr val="dk1"/>
                        </a:solidFill>
                        <a:latin typeface="+mn-lt"/>
                        <a:ea typeface="+mn-ea"/>
                        <a:cs typeface="+mn-cs"/>
                      </a:endParaRPr>
                    </a:p>
                  </a:txBody>
                  <a:tcPr marL="68580" marR="68580" marT="0" marB="0">
                    <a:blipFill>
                      <a:blip r:embed="rId2"/>
                      <a:tile tx="0" ty="0" sx="100000" sy="100000" flip="none" algn="tl"/>
                    </a:blipFill>
                  </a:tcPr>
                </a:tc>
                <a:tc>
                  <a:txBody>
                    <a:bodyPr/>
                    <a:lstStyle/>
                    <a:p>
                      <a:pPr marL="0" algn="ctr" defTabSz="914400" rtl="0" eaLnBrk="1" latinLnBrk="0" hangingPunct="1">
                        <a:lnSpc>
                          <a:spcPct val="115000"/>
                        </a:lnSpc>
                        <a:spcAft>
                          <a:spcPts val="0"/>
                        </a:spcAft>
                      </a:pPr>
                      <a:r>
                        <a:rPr lang="fr-FR" sz="1800" b="1" kern="1200" dirty="0"/>
                        <a:t>Opérateurs économiques</a:t>
                      </a:r>
                      <a:endParaRPr lang="fr-FR" sz="1800" b="1" kern="1200" dirty="0">
                        <a:solidFill>
                          <a:schemeClr val="dk1"/>
                        </a:solidFill>
                        <a:latin typeface="+mn-lt"/>
                        <a:ea typeface="+mn-ea"/>
                        <a:cs typeface="+mn-cs"/>
                      </a:endParaRPr>
                    </a:p>
                  </a:txBody>
                  <a:tcPr marL="68580" marR="68580" marT="0" marB="0">
                    <a:blipFill>
                      <a:blip r:embed="rId2"/>
                      <a:tile tx="0" ty="0" sx="100000" sy="100000" flip="none" algn="tl"/>
                    </a:blipFill>
                  </a:tcPr>
                </a:tc>
              </a:tr>
              <a:tr h="1047757">
                <a:tc>
                  <a:txBody>
                    <a:bodyPr/>
                    <a:lstStyle/>
                    <a:p>
                      <a:pPr marL="0" algn="just" defTabSz="914400" rtl="0" eaLnBrk="1" latinLnBrk="0" hangingPunct="1">
                        <a:lnSpc>
                          <a:spcPct val="115000"/>
                        </a:lnSpc>
                        <a:spcAft>
                          <a:spcPts val="0"/>
                        </a:spcAft>
                      </a:pPr>
                      <a:r>
                        <a:rPr lang="fr-FR" sz="1800" kern="1200" dirty="0"/>
                        <a:t>Durée du traitement par le douanier des différentes étapes (liquidation, paiement et sortie) </a:t>
                      </a:r>
                      <a:endParaRPr lang="fr-FR" sz="1800" kern="1200" dirty="0">
                        <a:solidFill>
                          <a:schemeClr val="dk1"/>
                        </a:solidFill>
                        <a:latin typeface="+mn-lt"/>
                        <a:ea typeface="+mn-ea"/>
                        <a:cs typeface="+mn-cs"/>
                      </a:endParaRPr>
                    </a:p>
                  </a:txBody>
                  <a:tcPr marL="68580" marR="68580" marT="0" marB="0">
                    <a:blipFill>
                      <a:blip r:embed="rId2"/>
                      <a:tile tx="0" ty="0" sx="100000" sy="100000" flip="none" algn="tl"/>
                    </a:blipFill>
                  </a:tcPr>
                </a:tc>
                <a:tc>
                  <a:txBody>
                    <a:bodyPr/>
                    <a:lstStyle/>
                    <a:p>
                      <a:pPr marL="0" algn="just" defTabSz="914400" rtl="0" eaLnBrk="1" latinLnBrk="0" hangingPunct="1">
                        <a:lnSpc>
                          <a:spcPct val="115000"/>
                        </a:lnSpc>
                        <a:spcAft>
                          <a:spcPts val="0"/>
                        </a:spcAft>
                      </a:pPr>
                      <a:r>
                        <a:rPr lang="fr-FR" sz="1800" kern="1200" dirty="0"/>
                        <a:t>Idem</a:t>
                      </a:r>
                      <a:endParaRPr lang="fr-FR" sz="1800" kern="1200" dirty="0">
                        <a:solidFill>
                          <a:schemeClr val="dk1"/>
                        </a:solidFill>
                        <a:latin typeface="+mn-lt"/>
                        <a:ea typeface="+mn-ea"/>
                        <a:cs typeface="+mn-cs"/>
                      </a:endParaRPr>
                    </a:p>
                  </a:txBody>
                  <a:tcPr marL="68580" marR="68580" marT="0" marB="0">
                    <a:blipFill>
                      <a:blip r:embed="rId2"/>
                      <a:tile tx="0" ty="0" sx="100000" sy="100000" flip="none" algn="tl"/>
                    </a:blipFill>
                  </a:tcPr>
                </a:tc>
              </a:tr>
              <a:tr h="698505">
                <a:tc>
                  <a:txBody>
                    <a:bodyPr/>
                    <a:lstStyle/>
                    <a:p>
                      <a:pPr marL="0" algn="just" defTabSz="914400" rtl="0" eaLnBrk="1" latinLnBrk="0" hangingPunct="1">
                        <a:lnSpc>
                          <a:spcPct val="115000"/>
                        </a:lnSpc>
                        <a:spcAft>
                          <a:spcPts val="0"/>
                        </a:spcAft>
                      </a:pPr>
                      <a:r>
                        <a:rPr lang="fr-FR" sz="1800" kern="1200"/>
                        <a:t>Nombre et type de doléances liés à la marchandise</a:t>
                      </a:r>
                      <a:endParaRPr lang="fr-FR" sz="1800" kern="1200">
                        <a:solidFill>
                          <a:schemeClr val="dk1"/>
                        </a:solidFill>
                        <a:latin typeface="+mn-lt"/>
                        <a:ea typeface="+mn-ea"/>
                        <a:cs typeface="+mn-cs"/>
                      </a:endParaRPr>
                    </a:p>
                  </a:txBody>
                  <a:tcPr marL="68580" marR="68580" marT="0" marB="0">
                    <a:blipFill>
                      <a:blip r:embed="rId2"/>
                      <a:tile tx="0" ty="0" sx="100000" sy="100000" flip="none" algn="tl"/>
                    </a:blipFill>
                  </a:tcPr>
                </a:tc>
                <a:tc>
                  <a:txBody>
                    <a:bodyPr/>
                    <a:lstStyle/>
                    <a:p>
                      <a:pPr marL="0" algn="just" defTabSz="914400" rtl="0" eaLnBrk="1" latinLnBrk="0" hangingPunct="1">
                        <a:lnSpc>
                          <a:spcPct val="115000"/>
                        </a:lnSpc>
                        <a:spcAft>
                          <a:spcPts val="0"/>
                        </a:spcAft>
                      </a:pPr>
                      <a:r>
                        <a:rPr lang="fr-FR" sz="1800" kern="1200" dirty="0"/>
                        <a:t>Idem</a:t>
                      </a:r>
                      <a:endParaRPr lang="fr-FR" sz="1800" kern="1200" dirty="0">
                        <a:solidFill>
                          <a:schemeClr val="dk1"/>
                        </a:solidFill>
                        <a:latin typeface="+mn-lt"/>
                        <a:ea typeface="+mn-ea"/>
                        <a:cs typeface="+mn-cs"/>
                      </a:endParaRPr>
                    </a:p>
                  </a:txBody>
                  <a:tcPr marL="68580" marR="68580" marT="0" marB="0">
                    <a:blipFill>
                      <a:blip r:embed="rId2"/>
                      <a:tile tx="0" ty="0" sx="100000" sy="100000" flip="none" algn="tl"/>
                    </a:blipFill>
                  </a:tcPr>
                </a:tc>
              </a:tr>
              <a:tr h="698505">
                <a:tc>
                  <a:txBody>
                    <a:bodyPr/>
                    <a:lstStyle/>
                    <a:p>
                      <a:pPr marL="0" algn="just" defTabSz="914400" rtl="0" eaLnBrk="1" latinLnBrk="0" hangingPunct="1">
                        <a:lnSpc>
                          <a:spcPct val="115000"/>
                        </a:lnSpc>
                        <a:spcAft>
                          <a:spcPts val="0"/>
                        </a:spcAft>
                      </a:pPr>
                      <a:r>
                        <a:rPr lang="fr-FR" sz="1800" kern="1200"/>
                        <a:t>Nombre et type de doléances liés aux voyageurs</a:t>
                      </a:r>
                      <a:endParaRPr lang="fr-FR" sz="1800" kern="1200">
                        <a:solidFill>
                          <a:schemeClr val="dk1"/>
                        </a:solidFill>
                        <a:latin typeface="+mn-lt"/>
                        <a:ea typeface="+mn-ea"/>
                        <a:cs typeface="+mn-cs"/>
                      </a:endParaRPr>
                    </a:p>
                  </a:txBody>
                  <a:tcPr marL="68580" marR="68580" marT="0" marB="0">
                    <a:blipFill>
                      <a:blip r:embed="rId2"/>
                      <a:tile tx="0" ty="0" sx="100000" sy="100000" flip="none" algn="tl"/>
                    </a:blipFill>
                  </a:tcPr>
                </a:tc>
                <a:tc>
                  <a:txBody>
                    <a:bodyPr/>
                    <a:lstStyle/>
                    <a:p>
                      <a:pPr marL="0" algn="just" defTabSz="914400" rtl="0" eaLnBrk="1" latinLnBrk="0" hangingPunct="1">
                        <a:lnSpc>
                          <a:spcPct val="115000"/>
                        </a:lnSpc>
                        <a:spcAft>
                          <a:spcPts val="0"/>
                        </a:spcAft>
                      </a:pPr>
                      <a:endParaRPr lang="fr-FR" sz="1800" kern="1200" dirty="0">
                        <a:solidFill>
                          <a:schemeClr val="dk1"/>
                        </a:solidFill>
                        <a:latin typeface="+mn-lt"/>
                        <a:ea typeface="+mn-ea"/>
                        <a:cs typeface="+mn-cs"/>
                      </a:endParaRPr>
                    </a:p>
                  </a:txBody>
                  <a:tcPr marL="68580" marR="68580" marT="0" marB="0">
                    <a:blipFill>
                      <a:blip r:embed="rId2"/>
                      <a:tile tx="0" ty="0" sx="100000" sy="100000" flip="none" algn="tl"/>
                    </a:blipFill>
                  </a:tcPr>
                </a:tc>
              </a:tr>
              <a:tr h="349252">
                <a:tc>
                  <a:txBody>
                    <a:bodyPr/>
                    <a:lstStyle/>
                    <a:p>
                      <a:pPr marL="0" algn="just" defTabSz="914400" rtl="0" eaLnBrk="1" latinLnBrk="0" hangingPunct="1">
                        <a:lnSpc>
                          <a:spcPct val="115000"/>
                        </a:lnSpc>
                        <a:spcAft>
                          <a:spcPts val="0"/>
                        </a:spcAft>
                      </a:pPr>
                      <a:r>
                        <a:rPr lang="fr-FR" sz="1800" kern="1200" dirty="0"/>
                        <a:t>Nombre de doléances liées à l’éthique</a:t>
                      </a:r>
                      <a:endParaRPr lang="fr-FR" sz="1800" kern="1200" dirty="0">
                        <a:solidFill>
                          <a:schemeClr val="dk1"/>
                        </a:solidFill>
                        <a:latin typeface="+mn-lt"/>
                        <a:ea typeface="+mn-ea"/>
                        <a:cs typeface="+mn-cs"/>
                      </a:endParaRPr>
                    </a:p>
                  </a:txBody>
                  <a:tcPr marL="68580" marR="68580" marT="0" marB="0">
                    <a:blipFill>
                      <a:blip r:embed="rId2"/>
                      <a:tile tx="0" ty="0" sx="100000" sy="100000" flip="none" algn="tl"/>
                    </a:blipFill>
                  </a:tcPr>
                </a:tc>
                <a:tc>
                  <a:txBody>
                    <a:bodyPr/>
                    <a:lstStyle/>
                    <a:p>
                      <a:pPr marL="0" algn="just" defTabSz="914400" rtl="0" eaLnBrk="1" latinLnBrk="0" hangingPunct="1">
                        <a:lnSpc>
                          <a:spcPct val="115000"/>
                        </a:lnSpc>
                        <a:spcAft>
                          <a:spcPts val="0"/>
                        </a:spcAft>
                      </a:pPr>
                      <a:r>
                        <a:rPr lang="fr-FR" sz="1800" kern="1200" dirty="0" smtClean="0">
                          <a:solidFill>
                            <a:schemeClr val="dk1"/>
                          </a:solidFill>
                          <a:latin typeface="+mn-lt"/>
                          <a:ea typeface="+mn-ea"/>
                          <a:cs typeface="+mn-cs"/>
                        </a:rPr>
                        <a:t>Idem </a:t>
                      </a:r>
                      <a:endParaRPr lang="fr-FR" sz="1800" kern="1200" dirty="0">
                        <a:solidFill>
                          <a:schemeClr val="dk1"/>
                        </a:solidFill>
                        <a:latin typeface="+mn-lt"/>
                        <a:ea typeface="+mn-ea"/>
                        <a:cs typeface="+mn-cs"/>
                      </a:endParaRPr>
                    </a:p>
                  </a:txBody>
                  <a:tcPr marL="68580" marR="68580" marT="0" marB="0">
                    <a:blipFill>
                      <a:blip r:embed="rId2"/>
                      <a:tile tx="0" ty="0" sx="100000" sy="100000" flip="none" algn="tl"/>
                    </a:blipFill>
                  </a:tcPr>
                </a:tc>
              </a:tr>
            </a:tbl>
          </a:graphicData>
        </a:graphic>
      </p:graphicFrame>
      <p:sp>
        <p:nvSpPr>
          <p:cNvPr id="6" name="ZoneTexte 5"/>
          <p:cNvSpPr txBox="1"/>
          <p:nvPr/>
        </p:nvSpPr>
        <p:spPr>
          <a:xfrm>
            <a:off x="899592" y="2513620"/>
            <a:ext cx="2160240" cy="584775"/>
          </a:xfrm>
          <a:prstGeom prst="rect">
            <a:avLst/>
          </a:prstGeom>
          <a:noFill/>
        </p:spPr>
        <p:txBody>
          <a:bodyPr wrap="square" rtlCol="0">
            <a:spAutoFit/>
          </a:bodyPr>
          <a:lstStyle/>
          <a:p>
            <a:pPr algn="ctr"/>
            <a:r>
              <a:rPr lang="fr-FR" sz="3200" b="1" dirty="0" smtClean="0">
                <a:solidFill>
                  <a:schemeClr val="tx2"/>
                </a:solidFill>
                <a:latin typeface="Calibri" panose="020F0502020204030204" pitchFamily="34" charset="0"/>
              </a:rPr>
              <a:t>❶ </a:t>
            </a:r>
            <a:r>
              <a:rPr lang="fr-FR" sz="3200" b="1" dirty="0" smtClean="0">
                <a:solidFill>
                  <a:schemeClr val="tx2"/>
                </a:solidFill>
              </a:rPr>
              <a:t>Délais</a:t>
            </a:r>
            <a:endParaRPr lang="fr-FR" sz="3200" b="1" dirty="0">
              <a:solidFill>
                <a:schemeClr val="tx2"/>
              </a:solidFill>
            </a:endParaRPr>
          </a:p>
        </p:txBody>
      </p:sp>
      <p:sp>
        <p:nvSpPr>
          <p:cNvPr id="7" name="Titre 1"/>
          <p:cNvSpPr txBox="1">
            <a:spLocks/>
          </p:cNvSpPr>
          <p:nvPr/>
        </p:nvSpPr>
        <p:spPr>
          <a:xfrm>
            <a:off x="2003531" y="911966"/>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dirty="0">
                <a:solidFill>
                  <a:schemeClr val="tx1"/>
                </a:solidFill>
              </a:rPr>
              <a:t>Les propositions </a:t>
            </a: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22</a:t>
            </a:fld>
            <a:endParaRPr lang="fr-BE"/>
          </a:p>
        </p:txBody>
      </p:sp>
      <p:sp>
        <p:nvSpPr>
          <p:cNvPr id="11"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2"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1696463"/>
            <a:ext cx="7848872" cy="584775"/>
          </a:xfrm>
          <a:prstGeom prst="rect">
            <a:avLst/>
          </a:prstGeom>
          <a:noFill/>
        </p:spPr>
        <p:txBody>
          <a:bodyPr wrap="square" rtlCol="0">
            <a:spAutoFit/>
          </a:bodyPr>
          <a:lstStyle/>
          <a:p>
            <a:pPr algn="ctr"/>
            <a:r>
              <a:rPr lang="fr-FR" sz="3200" b="1" dirty="0" smtClean="0">
                <a:solidFill>
                  <a:schemeClr val="tx2"/>
                </a:solidFill>
                <a:latin typeface="Calibri" panose="020F0502020204030204" pitchFamily="34" charset="0"/>
              </a:rPr>
              <a:t>❷ La satisfaction (une démarche qualité) </a:t>
            </a:r>
            <a:endParaRPr lang="fr-FR" sz="3200" b="1" dirty="0">
              <a:solidFill>
                <a:schemeClr val="tx2"/>
              </a:solidFill>
            </a:endParaRPr>
          </a:p>
        </p:txBody>
      </p:sp>
      <p:sp>
        <p:nvSpPr>
          <p:cNvPr id="7" name="Titre 1"/>
          <p:cNvSpPr txBox="1">
            <a:spLocks/>
          </p:cNvSpPr>
          <p:nvPr/>
        </p:nvSpPr>
        <p:spPr>
          <a:xfrm>
            <a:off x="2012145" y="1005000"/>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sz="2800" dirty="0">
                <a:solidFill>
                  <a:schemeClr val="tx1"/>
                </a:solidFill>
              </a:rPr>
              <a:t>Les propositions </a:t>
            </a: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23</a:t>
            </a:fld>
            <a:endParaRPr lang="fr-BE"/>
          </a:p>
        </p:txBody>
      </p:sp>
      <p:sp>
        <p:nvSpPr>
          <p:cNvPr id="11"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2"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32680" y="2396638"/>
            <a:ext cx="7560840" cy="4093428"/>
          </a:xfrm>
          <a:prstGeom prst="rect">
            <a:avLst/>
          </a:prstGeom>
        </p:spPr>
        <p:txBody>
          <a:bodyPr wrap="square">
            <a:spAutoFit/>
          </a:bodyPr>
          <a:lstStyle/>
          <a:p>
            <a:pPr algn="just" fontAlgn="base">
              <a:spcBef>
                <a:spcPct val="0"/>
              </a:spcBef>
              <a:spcAft>
                <a:spcPct val="0"/>
              </a:spcAft>
              <a:buFont typeface="Wingdings" pitchFamily="2" charset="2"/>
              <a:buChar char="Ø"/>
            </a:pPr>
            <a:r>
              <a:rPr lang="fr-FR" sz="2800" dirty="0">
                <a:ea typeface="Calibri" pitchFamily="34" charset="0"/>
                <a:cs typeface="Arial" pitchFamily="34" charset="0"/>
              </a:rPr>
              <a:t>Mise en place d'une démarche qualité: définition des indicateurs qualité et élaboration d'un tableau de bord</a:t>
            </a:r>
          </a:p>
          <a:p>
            <a:pPr algn="ctr" fontAlgn="base">
              <a:spcBef>
                <a:spcPct val="0"/>
              </a:spcBef>
              <a:spcAft>
                <a:spcPct val="0"/>
              </a:spcAft>
            </a:pPr>
            <a:r>
              <a:rPr lang="fr-FR" sz="2800" b="1" dirty="0" smtClean="0">
                <a:ea typeface="Calibri" pitchFamily="34" charset="0"/>
                <a:cs typeface="Arial" pitchFamily="34" charset="0"/>
              </a:rPr>
              <a:t>Ex</a:t>
            </a:r>
            <a:r>
              <a:rPr lang="fr-FR" sz="2800" b="1" dirty="0">
                <a:ea typeface="Calibri" pitchFamily="34" charset="0"/>
                <a:cs typeface="Arial" pitchFamily="34" charset="0"/>
              </a:rPr>
              <a:t>. d’ indicateurs à suivre:</a:t>
            </a:r>
          </a:p>
          <a:p>
            <a:pPr algn="just" fontAlgn="base">
              <a:spcBef>
                <a:spcPct val="0"/>
              </a:spcBef>
              <a:spcAft>
                <a:spcPct val="0"/>
              </a:spcAft>
            </a:pPr>
            <a:endParaRPr lang="fr-FR" sz="2800" b="1" dirty="0">
              <a:ea typeface="Calibri" pitchFamily="34" charset="0"/>
              <a:cs typeface="Arial" pitchFamily="34" charset="0"/>
            </a:endParaRPr>
          </a:p>
          <a:p>
            <a:pPr marL="400050" lvl="1" indent="0" algn="just" fontAlgn="base">
              <a:spcBef>
                <a:spcPct val="0"/>
              </a:spcBef>
              <a:spcAft>
                <a:spcPct val="0"/>
              </a:spcAft>
              <a:buFontTx/>
              <a:buNone/>
            </a:pPr>
            <a:r>
              <a:rPr lang="fr-FR" sz="2400" dirty="0">
                <a:solidFill>
                  <a:srgbClr val="C00000"/>
                </a:solidFill>
                <a:ea typeface="Calibri" pitchFamily="34" charset="0"/>
                <a:cs typeface="Arial" pitchFamily="34" charset="0"/>
              </a:rPr>
              <a:t>Indicateurs 1</a:t>
            </a:r>
            <a:r>
              <a:rPr lang="fr-FR" sz="2400" dirty="0">
                <a:ea typeface="Calibri" pitchFamily="34" charset="0"/>
                <a:cs typeface="Arial" pitchFamily="34" charset="0"/>
              </a:rPr>
              <a:t> : taux de satisfaction des usagers</a:t>
            </a:r>
          </a:p>
          <a:p>
            <a:pPr marL="400050" lvl="1" indent="0" algn="just" fontAlgn="base">
              <a:spcBef>
                <a:spcPct val="0"/>
              </a:spcBef>
              <a:spcAft>
                <a:spcPct val="0"/>
              </a:spcAft>
              <a:buFontTx/>
              <a:buNone/>
            </a:pPr>
            <a:r>
              <a:rPr lang="fr-FR" sz="2400" dirty="0">
                <a:solidFill>
                  <a:srgbClr val="C00000"/>
                </a:solidFill>
                <a:ea typeface="Calibri" pitchFamily="34" charset="0"/>
                <a:cs typeface="Arial" pitchFamily="34" charset="0"/>
              </a:rPr>
              <a:t>Indicateurs 2</a:t>
            </a:r>
            <a:r>
              <a:rPr lang="fr-FR" sz="2400" dirty="0">
                <a:ea typeface="Calibri" pitchFamily="34" charset="0"/>
                <a:cs typeface="Arial" pitchFamily="34" charset="0"/>
              </a:rPr>
              <a:t> : délai de traitement des procédures</a:t>
            </a:r>
          </a:p>
          <a:p>
            <a:pPr marL="400050" lvl="1" indent="0" algn="just" fontAlgn="base">
              <a:spcBef>
                <a:spcPct val="0"/>
              </a:spcBef>
              <a:spcAft>
                <a:spcPct val="0"/>
              </a:spcAft>
              <a:buFontTx/>
              <a:buNone/>
            </a:pPr>
            <a:r>
              <a:rPr lang="fr-FR" sz="2400" dirty="0">
                <a:solidFill>
                  <a:srgbClr val="C00000"/>
                </a:solidFill>
                <a:ea typeface="Calibri" pitchFamily="34" charset="0"/>
                <a:cs typeface="Arial" pitchFamily="34" charset="0"/>
              </a:rPr>
              <a:t>Indicateurs 3</a:t>
            </a:r>
            <a:r>
              <a:rPr lang="fr-FR" sz="2400" dirty="0">
                <a:ea typeface="Calibri" pitchFamily="34" charset="0"/>
                <a:cs typeface="Arial" pitchFamily="34" charset="0"/>
              </a:rPr>
              <a:t> : taux de rejet des réclamations </a:t>
            </a:r>
          </a:p>
          <a:p>
            <a:pPr marL="400050" lvl="1" indent="0" algn="just" fontAlgn="base">
              <a:spcBef>
                <a:spcPct val="0"/>
              </a:spcBef>
              <a:spcAft>
                <a:spcPct val="0"/>
              </a:spcAft>
              <a:buFontTx/>
              <a:buNone/>
            </a:pPr>
            <a:r>
              <a:rPr lang="fr-FR" sz="2400" dirty="0">
                <a:solidFill>
                  <a:srgbClr val="C00000"/>
                </a:solidFill>
                <a:ea typeface="Calibri" pitchFamily="34" charset="0"/>
                <a:cs typeface="Arial" pitchFamily="34" charset="0"/>
              </a:rPr>
              <a:t>Indicateurs 4 :</a:t>
            </a:r>
            <a:r>
              <a:rPr lang="fr-FR" sz="2400" dirty="0">
                <a:ea typeface="Calibri" pitchFamily="34" charset="0"/>
                <a:cs typeface="Arial" pitchFamily="34" charset="0"/>
              </a:rPr>
              <a:t> taux de réclamations des usagers</a:t>
            </a:r>
          </a:p>
          <a:p>
            <a:pPr marL="400050" lvl="1" indent="0" algn="just" fontAlgn="base">
              <a:spcBef>
                <a:spcPct val="0"/>
              </a:spcBef>
              <a:spcAft>
                <a:spcPct val="0"/>
              </a:spcAft>
              <a:buFontTx/>
              <a:buNone/>
            </a:pPr>
            <a:r>
              <a:rPr lang="fr-FR" sz="2400" dirty="0">
                <a:solidFill>
                  <a:srgbClr val="C00000"/>
                </a:solidFill>
                <a:ea typeface="Calibri" pitchFamily="34" charset="0"/>
                <a:cs typeface="Arial" pitchFamily="34" charset="0"/>
              </a:rPr>
              <a:t>Indicateurs 5</a:t>
            </a:r>
            <a:r>
              <a:rPr lang="fr-FR" sz="2400" dirty="0">
                <a:ea typeface="Calibri" pitchFamily="34" charset="0"/>
                <a:cs typeface="Arial" pitchFamily="34" charset="0"/>
              </a:rPr>
              <a:t> : délai de traitement des réclamations </a:t>
            </a:r>
            <a:endParaRPr lang="fr-FR" sz="3200" dirty="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039536" y="1085667"/>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sz="2800" dirty="0">
                <a:solidFill>
                  <a:schemeClr val="tx1"/>
                </a:solidFill>
              </a:rPr>
              <a:t>Les propositions </a:t>
            </a:r>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24</a:t>
            </a:fld>
            <a:endParaRPr lang="fr-BE"/>
          </a:p>
        </p:txBody>
      </p:sp>
      <p:sp>
        <p:nvSpPr>
          <p:cNvPr id="11"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2"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9571" y="2198150"/>
            <a:ext cx="7704856" cy="2677656"/>
          </a:xfrm>
          <a:prstGeom prst="rect">
            <a:avLst/>
          </a:prstGeom>
        </p:spPr>
        <p:txBody>
          <a:bodyPr wrap="square">
            <a:spAutoFit/>
          </a:bodyPr>
          <a:lstStyle/>
          <a:p>
            <a:pPr algn="ctr"/>
            <a:r>
              <a:rPr lang="fr-FR" sz="2400" b="1" dirty="0">
                <a:solidFill>
                  <a:schemeClr val="tx2"/>
                </a:solidFill>
              </a:rPr>
              <a:t>Les objectifs à atteindre</a:t>
            </a:r>
            <a:r>
              <a:rPr lang="fr-FR" sz="2400" b="1" dirty="0" smtClean="0">
                <a:solidFill>
                  <a:schemeClr val="tx2"/>
                </a:solidFill>
              </a:rPr>
              <a:t>:</a:t>
            </a:r>
            <a:endParaRPr lang="fr-FR" sz="2400" b="1" dirty="0">
              <a:solidFill>
                <a:schemeClr val="tx2"/>
              </a:solidFill>
            </a:endParaRPr>
          </a:p>
          <a:p>
            <a:pPr>
              <a:lnSpc>
                <a:spcPct val="150000"/>
              </a:lnSpc>
              <a:buFont typeface="Wingdings" pitchFamily="2" charset="2"/>
              <a:buChar char="Ø"/>
            </a:pPr>
            <a:r>
              <a:rPr lang="fr-FR" sz="2400" dirty="0"/>
              <a:t> Augmenter le niveau de satisfaction des usagers</a:t>
            </a:r>
          </a:p>
          <a:p>
            <a:pPr>
              <a:lnSpc>
                <a:spcPct val="150000"/>
              </a:lnSpc>
              <a:buFont typeface="Wingdings" pitchFamily="2" charset="2"/>
              <a:buChar char="Ø"/>
            </a:pPr>
            <a:r>
              <a:rPr lang="fr-FR" sz="2400" dirty="0"/>
              <a:t> Diminuer le nombre et la fréquence des doléances</a:t>
            </a:r>
          </a:p>
          <a:p>
            <a:pPr>
              <a:lnSpc>
                <a:spcPct val="150000"/>
              </a:lnSpc>
              <a:buFont typeface="Wingdings" pitchFamily="2" charset="2"/>
              <a:buChar char="Ø"/>
            </a:pPr>
            <a:r>
              <a:rPr lang="fr-FR" sz="2400" dirty="0"/>
              <a:t> Réduire les délais de traitement</a:t>
            </a:r>
          </a:p>
          <a:p>
            <a:pPr>
              <a:lnSpc>
                <a:spcPct val="150000"/>
              </a:lnSpc>
              <a:buFont typeface="Wingdings" pitchFamily="2" charset="2"/>
              <a:buChar char="Ø"/>
            </a:pPr>
            <a:r>
              <a:rPr lang="fr-FR" sz="2000" dirty="0"/>
              <a:t> </a:t>
            </a:r>
            <a:r>
              <a:rPr lang="fr-FR" sz="2400" dirty="0"/>
              <a:t>etc.</a:t>
            </a:r>
            <a:endParaRPr lang="fr-FR" sz="2400" dirty="0"/>
          </a:p>
        </p:txBody>
      </p:sp>
    </p:spTree>
    <p:extLst>
      <p:ext uri="{BB962C8B-B14F-4D97-AF65-F5344CB8AC3E}">
        <p14:creationId xmlns:p14="http://schemas.microsoft.com/office/powerpoint/2010/main" val="1672284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979712" y="980728"/>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sz="2800" dirty="0">
                <a:solidFill>
                  <a:schemeClr val="tx1"/>
                </a:solidFill>
              </a:rPr>
              <a:t>Les propositions </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25</a:t>
            </a:fld>
            <a:endParaRPr lang="fr-BE"/>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73570" y="1722825"/>
            <a:ext cx="7477210" cy="3785652"/>
          </a:xfrm>
          <a:prstGeom prst="rect">
            <a:avLst/>
          </a:prstGeom>
        </p:spPr>
        <p:txBody>
          <a:bodyPr wrap="square">
            <a:spAutoFit/>
          </a:bodyPr>
          <a:lstStyle/>
          <a:p>
            <a:pPr algn="ctr" fontAlgn="base">
              <a:spcBef>
                <a:spcPct val="0"/>
              </a:spcBef>
              <a:spcAft>
                <a:spcPct val="0"/>
              </a:spcAft>
            </a:pPr>
            <a:r>
              <a:rPr lang="fr-FR" sz="2400" b="1" dirty="0">
                <a:solidFill>
                  <a:schemeClr val="tx2"/>
                </a:solidFill>
                <a:ea typeface="Calibri" pitchFamily="34" charset="0"/>
                <a:cs typeface="Arial" pitchFamily="34" charset="0"/>
              </a:rPr>
              <a:t>Les conditions nécessaires:</a:t>
            </a:r>
          </a:p>
          <a:p>
            <a:pPr algn="just" fontAlgn="base">
              <a:spcBef>
                <a:spcPct val="0"/>
              </a:spcBef>
              <a:spcAft>
                <a:spcPct val="0"/>
              </a:spcAft>
            </a:pPr>
            <a:endParaRPr lang="fr-FR" sz="2400" b="1" dirty="0">
              <a:solidFill>
                <a:schemeClr val="tx2"/>
              </a:solidFill>
              <a:ea typeface="Calibri" pitchFamily="34" charset="0"/>
              <a:cs typeface="Arial" pitchFamily="34" charset="0"/>
            </a:endParaRPr>
          </a:p>
          <a:p>
            <a:pPr marL="342900" indent="-342900" algn="just" fontAlgn="base">
              <a:spcBef>
                <a:spcPct val="0"/>
              </a:spcBef>
              <a:spcAft>
                <a:spcPct val="0"/>
              </a:spcAft>
              <a:buFont typeface="Wingdings" panose="05000000000000000000" pitchFamily="2" charset="2"/>
              <a:buChar char="ü"/>
            </a:pPr>
            <a:r>
              <a:rPr lang="fr-FR" sz="2400" dirty="0">
                <a:ea typeface="Calibri" pitchFamily="34" charset="0"/>
                <a:cs typeface="Arial" pitchFamily="34" charset="0"/>
              </a:rPr>
              <a:t>Pour mettre en œuvre une démarche qualité, il est indispensable de désigner un personnel spécifique et de le former dans le </a:t>
            </a:r>
            <a:r>
              <a:rPr lang="fr-FR" sz="2400" dirty="0" smtClean="0">
                <a:ea typeface="Calibri" pitchFamily="34" charset="0"/>
                <a:cs typeface="Arial" pitchFamily="34" charset="0"/>
              </a:rPr>
              <a:t>domaine;</a:t>
            </a:r>
            <a:endParaRPr lang="fr-FR" sz="2400" dirty="0">
              <a:ea typeface="Calibri" pitchFamily="34" charset="0"/>
              <a:cs typeface="Arial" pitchFamily="34" charset="0"/>
            </a:endParaRPr>
          </a:p>
          <a:p>
            <a:pPr marL="342900" indent="-342900" algn="just" fontAlgn="base">
              <a:spcBef>
                <a:spcPct val="0"/>
              </a:spcBef>
              <a:spcAft>
                <a:spcPct val="0"/>
              </a:spcAft>
              <a:buFont typeface="Wingdings" panose="05000000000000000000" pitchFamily="2" charset="2"/>
              <a:buChar char="ü"/>
            </a:pPr>
            <a:r>
              <a:rPr lang="fr-FR" sz="2400" dirty="0">
                <a:ea typeface="Calibri" pitchFamily="34" charset="0"/>
                <a:cs typeface="Arial" pitchFamily="34" charset="0"/>
              </a:rPr>
              <a:t>L'expérience de la carte "S" devrait être généralisée aux </a:t>
            </a:r>
            <a:r>
              <a:rPr lang="fr-FR" sz="2400" dirty="0" smtClean="0">
                <a:ea typeface="Calibri" pitchFamily="34" charset="0"/>
                <a:cs typeface="Arial" pitchFamily="34" charset="0"/>
              </a:rPr>
              <a:t>opérateurs;</a:t>
            </a:r>
            <a:endParaRPr lang="fr-FR" sz="2400" dirty="0">
              <a:ea typeface="Calibri" pitchFamily="34" charset="0"/>
              <a:cs typeface="Arial" pitchFamily="34" charset="0"/>
            </a:endParaRPr>
          </a:p>
          <a:p>
            <a:pPr marL="342900" indent="-342900" algn="just" fontAlgn="base">
              <a:spcBef>
                <a:spcPct val="0"/>
              </a:spcBef>
              <a:spcAft>
                <a:spcPct val="0"/>
              </a:spcAft>
              <a:buFont typeface="Wingdings" panose="05000000000000000000" pitchFamily="2" charset="2"/>
              <a:buChar char="ü"/>
            </a:pPr>
            <a:r>
              <a:rPr lang="fr-FR" sz="2400" dirty="0">
                <a:ea typeface="Calibri" pitchFamily="34" charset="0"/>
                <a:cs typeface="Arial" pitchFamily="34" charset="0"/>
              </a:rPr>
              <a:t>Des enquêtes de satisfaction par questionnaire doivent être régulièrement menées afin d'apprécier les améliorations et mesurer les </a:t>
            </a:r>
            <a:r>
              <a:rPr lang="fr-FR" sz="2400" dirty="0" smtClean="0">
                <a:ea typeface="Calibri" pitchFamily="34" charset="0"/>
                <a:cs typeface="Arial" pitchFamily="34" charset="0"/>
              </a:rPr>
              <a:t>écarts.</a:t>
            </a:r>
            <a:endParaRPr lang="fr-FR" sz="2400" dirty="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979712" y="1124744"/>
            <a:ext cx="5064927" cy="576064"/>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sz="2800" dirty="0">
                <a:solidFill>
                  <a:schemeClr val="tx1"/>
                </a:solidFill>
              </a:rPr>
              <a:t>Les propositions </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26</a:t>
            </a:fld>
            <a:endParaRPr lang="fr-BE"/>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0539" y="1988840"/>
            <a:ext cx="8363272" cy="3908762"/>
          </a:xfrm>
          <a:prstGeom prst="rect">
            <a:avLst/>
          </a:prstGeom>
        </p:spPr>
        <p:txBody>
          <a:bodyPr wrap="square">
            <a:spAutoFit/>
          </a:bodyPr>
          <a:lstStyle/>
          <a:p>
            <a:pPr algn="ctr" fontAlgn="base">
              <a:spcBef>
                <a:spcPct val="0"/>
              </a:spcBef>
              <a:spcAft>
                <a:spcPct val="0"/>
              </a:spcAft>
            </a:pPr>
            <a:r>
              <a:rPr lang="fr-FR" sz="2800" b="1" dirty="0">
                <a:solidFill>
                  <a:schemeClr val="tx2"/>
                </a:solidFill>
                <a:latin typeface="Calibri" panose="020F0502020204030204" pitchFamily="34" charset="0"/>
              </a:rPr>
              <a:t>Indicateurs  &amp;  propositions complémentaires</a:t>
            </a:r>
          </a:p>
          <a:p>
            <a:pPr algn="just" fontAlgn="base">
              <a:spcBef>
                <a:spcPct val="0"/>
              </a:spcBef>
              <a:spcAft>
                <a:spcPct val="0"/>
              </a:spcAft>
            </a:pPr>
            <a:endParaRPr lang="fr-FR" sz="2400" b="1" dirty="0">
              <a:ea typeface="Calibri" pitchFamily="34" charset="0"/>
              <a:cs typeface="Arial" pitchFamily="34" charset="0"/>
            </a:endParaRPr>
          </a:p>
          <a:p>
            <a:pPr fontAlgn="base">
              <a:spcBef>
                <a:spcPct val="0"/>
              </a:spcBef>
              <a:spcAft>
                <a:spcPct val="0"/>
              </a:spcAft>
            </a:pPr>
            <a:r>
              <a:rPr lang="fr-FR" sz="2800" b="1" dirty="0">
                <a:latin typeface="Calibri" panose="020F0502020204030204" pitchFamily="34" charset="0"/>
              </a:rPr>
              <a:t>             LA GESTION DES RESSOURCES HUMAINES</a:t>
            </a:r>
          </a:p>
          <a:p>
            <a:pPr fontAlgn="base">
              <a:spcBef>
                <a:spcPct val="0"/>
              </a:spcBef>
              <a:spcAft>
                <a:spcPct val="0"/>
              </a:spcAft>
            </a:pPr>
            <a:endParaRPr lang="fr-FR" sz="2800" b="1" dirty="0">
              <a:latin typeface="Calibri" panose="020F0502020204030204" pitchFamily="34" charset="0"/>
            </a:endParaRPr>
          </a:p>
          <a:p>
            <a:pPr lvl="1" fontAlgn="base">
              <a:spcBef>
                <a:spcPct val="0"/>
              </a:spcBef>
              <a:spcAft>
                <a:spcPct val="0"/>
              </a:spcAft>
              <a:buFont typeface="Wingdings" panose="05000000000000000000" pitchFamily="2" charset="2"/>
              <a:buChar char="Ø"/>
            </a:pPr>
            <a:r>
              <a:rPr lang="fr-FR" sz="2800" dirty="0" smtClean="0">
                <a:latin typeface="Calibri" panose="020F0502020204030204" pitchFamily="34" charset="0"/>
              </a:rPr>
              <a:t>Gestion </a:t>
            </a:r>
            <a:r>
              <a:rPr lang="fr-FR" sz="2800" dirty="0">
                <a:latin typeface="Calibri" panose="020F0502020204030204" pitchFamily="34" charset="0"/>
              </a:rPr>
              <a:t>des carrières (selon les compétences et </a:t>
            </a:r>
            <a:r>
              <a:rPr lang="fr-FR" sz="2800" dirty="0" smtClean="0">
                <a:latin typeface="Calibri" panose="020F0502020204030204" pitchFamily="34" charset="0"/>
              </a:rPr>
              <a:t>   non </a:t>
            </a:r>
            <a:r>
              <a:rPr lang="fr-FR" sz="2800" dirty="0">
                <a:latin typeface="Calibri" panose="020F0502020204030204" pitchFamily="34" charset="0"/>
              </a:rPr>
              <a:t>pas l’expérience)</a:t>
            </a:r>
          </a:p>
          <a:p>
            <a:pPr lvl="1" fontAlgn="base">
              <a:lnSpc>
                <a:spcPct val="150000"/>
              </a:lnSpc>
              <a:spcBef>
                <a:spcPct val="0"/>
              </a:spcBef>
              <a:spcAft>
                <a:spcPct val="0"/>
              </a:spcAft>
              <a:buFont typeface="Wingdings" panose="05000000000000000000" pitchFamily="2" charset="2"/>
              <a:buChar char="Ø"/>
            </a:pPr>
            <a:r>
              <a:rPr lang="fr-FR" sz="2800" dirty="0">
                <a:latin typeface="Calibri" panose="020F0502020204030204" pitchFamily="34" charset="0"/>
              </a:rPr>
              <a:t>  Conditions de travail</a:t>
            </a:r>
          </a:p>
          <a:p>
            <a:pPr lvl="1" fontAlgn="base">
              <a:lnSpc>
                <a:spcPct val="150000"/>
              </a:lnSpc>
              <a:spcBef>
                <a:spcPct val="0"/>
              </a:spcBef>
              <a:spcAft>
                <a:spcPct val="0"/>
              </a:spcAft>
              <a:buFont typeface="Wingdings" panose="05000000000000000000" pitchFamily="2" charset="2"/>
              <a:buChar char="Ø"/>
            </a:pPr>
            <a:r>
              <a:rPr lang="fr-FR" sz="2800" dirty="0">
                <a:latin typeface="Calibri" panose="020F0502020204030204" pitchFamily="34" charset="0"/>
              </a:rPr>
              <a:t>  Formation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995874" y="1196752"/>
            <a:ext cx="5064927" cy="57606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defPPr>
              <a:defRPr lang="fr-FR"/>
            </a:defPPr>
            <a:lvl1pPr algn="ctr">
              <a:spcBef>
                <a:spcPct val="0"/>
              </a:spcBef>
              <a:buNone/>
              <a:defRPr sz="2400" b="1" i="1">
                <a:solidFill>
                  <a:schemeClr val="accent1">
                    <a:lumMod val="75000"/>
                  </a:schemeClr>
                </a:solidFill>
              </a:defRPr>
            </a:lvl1pPr>
          </a:lstStyle>
          <a:p>
            <a:r>
              <a:rPr lang="fr-FR" sz="2800" dirty="0">
                <a:solidFill>
                  <a:srgbClr val="C00000"/>
                </a:solidFill>
              </a:rPr>
              <a:t>Les propositions </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27</a:t>
            </a:fld>
            <a:endParaRPr lang="fr-BE" dirty="0"/>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2680" y="2151728"/>
            <a:ext cx="7971768" cy="3046988"/>
          </a:xfrm>
          <a:prstGeom prst="rect">
            <a:avLst/>
          </a:prstGeom>
        </p:spPr>
        <p:txBody>
          <a:bodyPr wrap="square">
            <a:spAutoFit/>
          </a:bodyPr>
          <a:lstStyle/>
          <a:p>
            <a:pPr algn="ctr" fontAlgn="base">
              <a:spcBef>
                <a:spcPct val="0"/>
              </a:spcBef>
              <a:spcAft>
                <a:spcPct val="0"/>
              </a:spcAft>
            </a:pPr>
            <a:r>
              <a:rPr lang="fr-FR" sz="2400" b="1" dirty="0">
                <a:solidFill>
                  <a:schemeClr val="tx2"/>
                </a:solidFill>
                <a:latin typeface="Calibri" panose="020F0502020204030204" pitchFamily="34" charset="0"/>
              </a:rPr>
              <a:t>L'usage des TIC</a:t>
            </a:r>
          </a:p>
          <a:p>
            <a:pPr algn="just" fontAlgn="base">
              <a:spcBef>
                <a:spcPct val="0"/>
              </a:spcBef>
              <a:spcAft>
                <a:spcPct val="0"/>
              </a:spcAft>
            </a:pPr>
            <a:endParaRPr lang="fr-FR" sz="2400" b="1" dirty="0">
              <a:solidFill>
                <a:schemeClr val="tx2"/>
              </a:solidFill>
              <a:latin typeface="Calibri" panose="020F0502020204030204" pitchFamily="34" charset="0"/>
            </a:endParaRPr>
          </a:p>
          <a:p>
            <a:pPr algn="just" fontAlgn="base">
              <a:spcBef>
                <a:spcPct val="0"/>
              </a:spcBef>
              <a:spcAft>
                <a:spcPct val="0"/>
              </a:spcAft>
              <a:buFont typeface="Wingdings" pitchFamily="2" charset="2"/>
              <a:buChar char="Ø"/>
            </a:pPr>
            <a:r>
              <a:rPr lang="fr-FR" sz="2400" dirty="0">
                <a:latin typeface="Calibri" panose="020F0502020204030204" pitchFamily="34" charset="0"/>
              </a:rPr>
              <a:t>Mise en place d’une plate forme avec différents niveaux d'accès, afin de développer le dialogue avec les différents usagers et recevoir les propositions des citoyens (réseau social propre aux douanes).</a:t>
            </a:r>
          </a:p>
          <a:p>
            <a:pPr algn="just" fontAlgn="base">
              <a:spcBef>
                <a:spcPct val="0"/>
              </a:spcBef>
              <a:spcAft>
                <a:spcPct val="0"/>
              </a:spcAft>
            </a:pPr>
            <a:endParaRPr lang="fr-FR" sz="2400" dirty="0">
              <a:latin typeface="Calibri" panose="020F0502020204030204" pitchFamily="34" charset="0"/>
            </a:endParaRPr>
          </a:p>
          <a:p>
            <a:pPr algn="just" fontAlgn="base">
              <a:spcBef>
                <a:spcPct val="0"/>
              </a:spcBef>
              <a:spcAft>
                <a:spcPct val="0"/>
              </a:spcAft>
              <a:buFont typeface="Wingdings" pitchFamily="2" charset="2"/>
              <a:buChar char="Ø"/>
            </a:pPr>
            <a:r>
              <a:rPr lang="fr-FR" sz="2400" dirty="0">
                <a:latin typeface="Calibri" panose="020F0502020204030204" pitchFamily="34" charset="0"/>
              </a:rPr>
              <a:t>Sondages en ligne avec ou sans  panel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728268" y="3284984"/>
            <a:ext cx="3312368" cy="57606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defPPr>
              <a:defRPr lang="fr-FR"/>
            </a:defPPr>
            <a:lvl1pPr algn="ctr">
              <a:spcBef>
                <a:spcPct val="0"/>
              </a:spcBef>
              <a:buNone/>
              <a:defRPr sz="2400" b="1" i="1">
                <a:solidFill>
                  <a:schemeClr val="accent1">
                    <a:lumMod val="75000"/>
                  </a:schemeClr>
                </a:solidFill>
              </a:defRPr>
            </a:lvl1pPr>
          </a:lstStyle>
          <a:p>
            <a:r>
              <a:rPr lang="fr-FR" sz="2800" dirty="0" smtClean="0"/>
              <a:t>Merci pour votre attention</a:t>
            </a:r>
            <a:endParaRPr lang="fr-FR" sz="2800"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28</a:t>
            </a:fld>
            <a:endParaRPr lang="fr-BE" dirty="0"/>
          </a:p>
        </p:txBody>
      </p:sp>
      <p:sp>
        <p:nvSpPr>
          <p:cNvPr id="9"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0"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0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55576" y="1052736"/>
            <a:ext cx="75608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t>LE CONTEXTE</a:t>
            </a:r>
            <a:endParaRPr lang="fr-FR" sz="2400" b="1" dirty="0"/>
          </a:p>
        </p:txBody>
      </p:sp>
      <p:sp>
        <p:nvSpPr>
          <p:cNvPr id="4" name="Rectangle à coins arrondis 3"/>
          <p:cNvSpPr/>
          <p:nvPr/>
        </p:nvSpPr>
        <p:spPr>
          <a:xfrm>
            <a:off x="755576" y="1939864"/>
            <a:ext cx="3096344" cy="936104"/>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err="1" smtClean="0">
                <a:solidFill>
                  <a:schemeClr val="tx1"/>
                </a:solidFill>
              </a:rPr>
              <a:t>PNR</a:t>
            </a:r>
            <a:endParaRPr lang="fr-FR" sz="3200" b="1" dirty="0" smtClean="0">
              <a:solidFill>
                <a:schemeClr val="tx1"/>
              </a:solidFill>
            </a:endParaRPr>
          </a:p>
          <a:p>
            <a:pPr algn="ctr"/>
            <a:r>
              <a:rPr lang="fr-FR" sz="3200" b="1" dirty="0" smtClean="0">
                <a:solidFill>
                  <a:schemeClr val="tx1"/>
                </a:solidFill>
              </a:rPr>
              <a:t> </a:t>
            </a:r>
            <a:r>
              <a:rPr lang="fr-FR" sz="2400" i="1" dirty="0" smtClean="0">
                <a:solidFill>
                  <a:schemeClr val="tx1"/>
                </a:solidFill>
              </a:rPr>
              <a:t>(</a:t>
            </a:r>
            <a:r>
              <a:rPr lang="fr-FR" sz="2400" i="1" dirty="0" err="1" smtClean="0">
                <a:solidFill>
                  <a:schemeClr val="tx1"/>
                </a:solidFill>
              </a:rPr>
              <a:t>PNR</a:t>
            </a:r>
            <a:r>
              <a:rPr lang="fr-FR" sz="2400" i="1" dirty="0" smtClean="0">
                <a:solidFill>
                  <a:schemeClr val="tx1"/>
                </a:solidFill>
              </a:rPr>
              <a:t> 27. Domaine 3)</a:t>
            </a:r>
            <a:r>
              <a:rPr lang="fr-FR" sz="2400" dirty="0" smtClean="0">
                <a:solidFill>
                  <a:schemeClr val="tx1"/>
                </a:solidFill>
              </a:rPr>
              <a:t>.</a:t>
            </a:r>
            <a:endParaRPr lang="fr-FR" sz="2000" b="1" dirty="0">
              <a:solidFill>
                <a:schemeClr val="tx1"/>
              </a:solidFill>
            </a:endParaRPr>
          </a:p>
        </p:txBody>
      </p:sp>
      <p:sp>
        <p:nvSpPr>
          <p:cNvPr id="5" name="Rectangle à coins arrondis 4"/>
          <p:cNvSpPr/>
          <p:nvPr/>
        </p:nvSpPr>
        <p:spPr>
          <a:xfrm>
            <a:off x="2483768" y="3185927"/>
            <a:ext cx="5400600" cy="1296144"/>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rPr>
              <a:t>Partenaire: </a:t>
            </a:r>
            <a:r>
              <a:rPr lang="fr-FR" sz="3200" b="1" dirty="0" err="1" smtClean="0">
                <a:solidFill>
                  <a:schemeClr val="tx1"/>
                </a:solidFill>
              </a:rPr>
              <a:t>DGD</a:t>
            </a:r>
            <a:endParaRPr lang="fr-FR" sz="3200" b="1" dirty="0" smtClean="0">
              <a:solidFill>
                <a:schemeClr val="tx1"/>
              </a:solidFill>
            </a:endParaRPr>
          </a:p>
          <a:p>
            <a:pPr algn="ctr"/>
            <a:r>
              <a:rPr lang="fr-FR" sz="2800" dirty="0" smtClean="0">
                <a:solidFill>
                  <a:schemeClr val="tx1"/>
                </a:solidFill>
              </a:rPr>
              <a:t>Contrat de recherche signé par les 2 parties en 2011</a:t>
            </a:r>
            <a:endParaRPr lang="fr-FR" dirty="0">
              <a:solidFill>
                <a:schemeClr val="tx1"/>
              </a:solidFill>
            </a:endParaRPr>
          </a:p>
        </p:txBody>
      </p:sp>
      <p:sp>
        <p:nvSpPr>
          <p:cNvPr id="6" name="Rectangle à coins arrondis 5"/>
          <p:cNvSpPr/>
          <p:nvPr/>
        </p:nvSpPr>
        <p:spPr>
          <a:xfrm>
            <a:off x="4716016" y="4846128"/>
            <a:ext cx="3384376" cy="1224136"/>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ea typeface="Times New Roman" pitchFamily="18" charset="0"/>
                <a:cs typeface="Arial" pitchFamily="34" charset="0"/>
              </a:rPr>
              <a:t>programme de modernisation              (2007-2010)</a:t>
            </a:r>
            <a:endParaRPr lang="fr-FR" sz="3200" b="1" dirty="0">
              <a:solidFill>
                <a:schemeClr val="tx1"/>
              </a:solidFill>
            </a:endParaRP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3</a:t>
            </a:fld>
            <a:endParaRPr lang="fr-BE"/>
          </a:p>
        </p:txBody>
      </p:sp>
      <p:sp>
        <p:nvSpPr>
          <p:cNvPr id="13" name="Titre 2"/>
          <p:cNvSpPr txBox="1">
            <a:spLocks/>
          </p:cNvSpPr>
          <p:nvPr/>
        </p:nvSpPr>
        <p:spPr>
          <a:xfrm>
            <a:off x="1619672" y="116632"/>
            <a:ext cx="6120680" cy="720080"/>
          </a:xfrm>
          <a:prstGeom prst="rect">
            <a:avLst/>
          </a:prstGeom>
          <a:solidFill>
            <a:schemeClr val="accent5">
              <a:lumMod val="20000"/>
              <a:lumOff val="8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4"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82738" y="5517232"/>
            <a:ext cx="3129222" cy="769441"/>
          </a:xfrm>
          <a:prstGeom prst="rect">
            <a:avLst/>
          </a:prstGeom>
        </p:spPr>
        <p:txBody>
          <a:bodyPr wrap="square">
            <a:spAutoFit/>
          </a:bodyPr>
          <a:lstStyle/>
          <a:p>
            <a:pPr algn="ctr"/>
            <a:r>
              <a:rPr lang="fr-FR" sz="2400" b="1" dirty="0">
                <a:ea typeface="Times New Roman" pitchFamily="18" charset="0"/>
                <a:cs typeface="Arial" pitchFamily="34" charset="0"/>
              </a:rPr>
              <a:t> </a:t>
            </a:r>
            <a:r>
              <a:rPr lang="fr-FR" sz="2000" b="1" dirty="0">
                <a:ea typeface="Times New Roman" pitchFamily="18" charset="0"/>
                <a:cs typeface="Arial" pitchFamily="34" charset="0"/>
              </a:rPr>
              <a:t>Recommandations de l’</a:t>
            </a:r>
            <a:r>
              <a:rPr lang="fr-FR" sz="2000" b="1" dirty="0" err="1">
                <a:ea typeface="Times New Roman" pitchFamily="18" charset="0"/>
                <a:cs typeface="Arial" pitchFamily="34" charset="0"/>
              </a:rPr>
              <a:t>OMD</a:t>
            </a:r>
            <a:endParaRPr lang="fr-FR" sz="2000" b="1" dirty="0"/>
          </a:p>
        </p:txBody>
      </p:sp>
      <p:sp>
        <p:nvSpPr>
          <p:cNvPr id="12" name="Flèche à angle droit 11"/>
          <p:cNvSpPr/>
          <p:nvPr/>
        </p:nvSpPr>
        <p:spPr>
          <a:xfrm rot="10800000">
            <a:off x="2663788" y="5229200"/>
            <a:ext cx="2052228" cy="269876"/>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Ellipse 8"/>
          <p:cNvSpPr/>
          <p:nvPr/>
        </p:nvSpPr>
        <p:spPr>
          <a:xfrm>
            <a:off x="992720" y="5517232"/>
            <a:ext cx="3291248" cy="80222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71600" y="1124744"/>
            <a:ext cx="7416824" cy="4754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t>OBJECTIFS </a:t>
            </a:r>
            <a:endParaRPr lang="fr-FR" sz="2400" b="1"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4</a:t>
            </a:fld>
            <a:endParaRPr lang="fr-BE"/>
          </a:p>
        </p:txBody>
      </p:sp>
      <p:sp>
        <p:nvSpPr>
          <p:cNvPr id="12"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3"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5576" y="2204864"/>
            <a:ext cx="7704856" cy="3539430"/>
          </a:xfrm>
          <a:prstGeom prst="rect">
            <a:avLst/>
          </a:prstGeom>
        </p:spPr>
        <p:txBody>
          <a:bodyPr wrap="square">
            <a:spAutoFit/>
          </a:bodyPr>
          <a:lstStyle/>
          <a:p>
            <a:pPr lvl="0" algn="just">
              <a:buNone/>
            </a:pPr>
            <a:r>
              <a:rPr lang="fr-FR" sz="2800" dirty="0">
                <a:solidFill>
                  <a:srgbClr val="0070C0"/>
                </a:solidFill>
                <a:sym typeface="Wingdings"/>
              </a:rPr>
              <a:t>  </a:t>
            </a:r>
            <a:r>
              <a:rPr lang="fr-FR" sz="2800" dirty="0"/>
              <a:t>Dégager le niveau de satisfaction des différentes catégories d’usagers, quant à la qualité de service offerte par l’administration douanière </a:t>
            </a:r>
          </a:p>
          <a:p>
            <a:pPr lvl="0" algn="just">
              <a:buNone/>
            </a:pPr>
            <a:endParaRPr lang="fr-FR" sz="2800" dirty="0" smtClean="0"/>
          </a:p>
          <a:p>
            <a:pPr lvl="0" algn="just">
              <a:buNone/>
            </a:pPr>
            <a:endParaRPr lang="fr-FR" sz="2800" dirty="0"/>
          </a:p>
          <a:p>
            <a:pPr lvl="0" algn="just">
              <a:buNone/>
            </a:pPr>
            <a:r>
              <a:rPr lang="fr-FR" sz="2800" dirty="0">
                <a:solidFill>
                  <a:srgbClr val="0070C0"/>
                </a:solidFill>
                <a:sym typeface="Wingdings"/>
              </a:rPr>
              <a:t></a:t>
            </a:r>
            <a:r>
              <a:rPr lang="fr-FR" sz="2800" dirty="0"/>
              <a:t>  Déterminer les indicateurs servant de leviers de changement pour ajuster la politique de modernisation des Douanes Algériennes.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619672" y="188640"/>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5"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2213"/>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043608" y="1167135"/>
            <a:ext cx="734481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t>PROBLEMATIQUE</a:t>
            </a:r>
            <a:endParaRPr lang="fr-FR" sz="2400" b="1"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5</a:t>
            </a:fld>
            <a:endParaRPr lang="fr-BE" dirty="0"/>
          </a:p>
        </p:txBody>
      </p:sp>
      <p:sp>
        <p:nvSpPr>
          <p:cNvPr id="2" name="Rectangle 1"/>
          <p:cNvSpPr/>
          <p:nvPr/>
        </p:nvSpPr>
        <p:spPr>
          <a:xfrm>
            <a:off x="971600" y="1988840"/>
            <a:ext cx="7488832" cy="4093428"/>
          </a:xfrm>
          <a:prstGeom prst="rect">
            <a:avLst/>
          </a:prstGeom>
        </p:spPr>
        <p:txBody>
          <a:bodyPr wrap="square">
            <a:spAutoFit/>
          </a:bodyPr>
          <a:lstStyle/>
          <a:p>
            <a:pPr algn="just">
              <a:buNone/>
            </a:pPr>
            <a:r>
              <a:rPr lang="fr-FR" sz="2000" b="1" dirty="0">
                <a:solidFill>
                  <a:srgbClr val="0070C0"/>
                </a:solidFill>
              </a:rPr>
              <a:t> Depuis la mise en œuvre du plan de modernisation des Douanes algériennes, est-ce que les conditions d’accueil fournies par les services douaniers au niveau des ports, aéroports et postes frontaliers ont changé ?</a:t>
            </a:r>
          </a:p>
          <a:p>
            <a:pPr algn="just">
              <a:buNone/>
            </a:pPr>
            <a:endParaRPr lang="fr-FR" sz="2000" dirty="0"/>
          </a:p>
          <a:p>
            <a:pPr lvl="0" algn="just">
              <a:buNone/>
            </a:pPr>
            <a:r>
              <a:rPr lang="fr-FR" sz="2000" dirty="0">
                <a:solidFill>
                  <a:srgbClr val="0070C0"/>
                </a:solidFill>
                <a:latin typeface="Algerian"/>
              </a:rPr>
              <a:t>1</a:t>
            </a:r>
            <a:r>
              <a:rPr lang="fr-FR" sz="2000" dirty="0"/>
              <a:t> La satisfaction des voyageurs dépend t-elle beaucoup plus des procédures de dédouanement et du niveau d’information ou dépend t-elle d’autres facteurs </a:t>
            </a:r>
            <a:r>
              <a:rPr lang="fr-FR" sz="2000" dirty="0" smtClean="0"/>
              <a:t>?</a:t>
            </a:r>
          </a:p>
          <a:p>
            <a:pPr lvl="0" algn="just">
              <a:buNone/>
            </a:pPr>
            <a:endParaRPr lang="fr-FR" sz="2000" dirty="0"/>
          </a:p>
          <a:p>
            <a:pPr lvl="0" algn="just">
              <a:buNone/>
            </a:pPr>
            <a:r>
              <a:rPr lang="fr-FR" sz="2000" dirty="0"/>
              <a:t> </a:t>
            </a:r>
            <a:r>
              <a:rPr lang="fr-FR" sz="2000" dirty="0">
                <a:solidFill>
                  <a:srgbClr val="0070C0"/>
                </a:solidFill>
                <a:latin typeface="Algerian"/>
              </a:rPr>
              <a:t>2</a:t>
            </a:r>
            <a:r>
              <a:rPr lang="fr-FR" sz="2000" dirty="0"/>
              <a:t> Est-ce que les opérateurs économiques en contact avec les services douaniers, sont-ils convaincus des  améliorations dans le traitement des déclarations </a:t>
            </a:r>
            <a:r>
              <a:rPr lang="fr-FR" sz="2000" dirty="0" smtClean="0"/>
              <a:t>douanières?</a:t>
            </a:r>
          </a:p>
          <a:p>
            <a:pPr lvl="0" algn="just">
              <a:buNone/>
            </a:pPr>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474340" y="2492896"/>
            <a:ext cx="3326077" cy="4107626"/>
          </a:xfrm>
          <a:prstGeom prst="rect">
            <a:avLst/>
          </a:prstGeom>
          <a:ln/>
        </p:spPr>
        <p:style>
          <a:lnRef idx="1">
            <a:schemeClr val="accent3"/>
          </a:lnRef>
          <a:fillRef idx="2">
            <a:schemeClr val="accent3"/>
          </a:fillRef>
          <a:effectRef idx="1">
            <a:schemeClr val="accent3"/>
          </a:effectRef>
          <a:fontRef idx="minor">
            <a:schemeClr val="dk1"/>
          </a:fontRef>
        </p:style>
        <p:txBody>
          <a:bodyPr vert="horz">
            <a:normAutofit fontScale="85000" lnSpcReduction="2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fr-FR" sz="2700" b="1" dirty="0" smtClean="0">
                <a:solidFill>
                  <a:srgbClr val="00B050"/>
                </a:solidFill>
              </a:rPr>
              <a:t>QUESTIONNAIRES</a:t>
            </a:r>
            <a:endParaRPr lang="fr-FR" sz="2700" dirty="0">
              <a:solidFill>
                <a:schemeClr val="tx1"/>
              </a:solidFill>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700" b="1" i="0" u="none" strike="noStrike" kern="1200" cap="none" spc="0" normalizeH="0" baseline="0" noProof="0" dirty="0" smtClean="0">
                <a:ln>
                  <a:noFill/>
                </a:ln>
                <a:solidFill>
                  <a:srgbClr val="00B050"/>
                </a:solidFill>
                <a:effectLst/>
                <a:uLnTx/>
                <a:uFillTx/>
                <a:latin typeface="+mn-lt"/>
                <a:ea typeface="+mn-ea"/>
                <a:cs typeface="+mn-cs"/>
              </a:rPr>
              <a:t>	</a:t>
            </a:r>
            <a:r>
              <a:rPr kumimoji="0" lang="fr-FR" sz="2700" b="0" i="0" u="none" strike="noStrike" kern="1200" cap="none" spc="0" normalizeH="0" baseline="0" noProof="0" dirty="0" smtClean="0">
                <a:ln>
                  <a:noFill/>
                </a:ln>
                <a:solidFill>
                  <a:schemeClr val="tx1"/>
                </a:solidFill>
                <a:effectLst/>
                <a:uLnTx/>
                <a:uFillTx/>
                <a:latin typeface="+mn-lt"/>
                <a:ea typeface="+mn-ea"/>
                <a:cs typeface="+mn-cs"/>
              </a:rPr>
              <a:t>	</a:t>
            </a: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566928" marR="0" lvl="0" indent="-4572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sources d’information</a:t>
            </a:r>
          </a:p>
          <a:p>
            <a:pPr marL="566928" marR="0" lvl="0" indent="-4572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procédures dédouanement </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566928" marR="0" lvl="0" indent="-4572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accueil</a:t>
            </a:r>
          </a:p>
          <a:p>
            <a:pPr marL="566928" marR="0" lvl="0" indent="-4572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éthique des douaniers</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566928" marR="0" lvl="0" indent="-4572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Identification de la                     personne interrogée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400" b="1" i="0" u="none" strike="noStrike" kern="1200" cap="none" spc="0" normalizeH="0" baseline="0" noProof="0" dirty="0" smtClean="0">
                <a:ln>
                  <a:noFill/>
                </a:ln>
                <a:solidFill>
                  <a:srgbClr val="C00000"/>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700" b="1" i="0" u="none" strike="noStrike" kern="1200" cap="none" spc="0" normalizeH="0" baseline="0" noProof="0" dirty="0" smtClean="0">
                <a:ln>
                  <a:noFill/>
                </a:ln>
                <a:solidFill>
                  <a:srgbClr val="C00000"/>
                </a:solidFill>
                <a:effectLst/>
                <a:uLnTx/>
                <a:uFillTx/>
                <a:latin typeface="+mn-lt"/>
                <a:ea typeface="+mn-ea"/>
                <a:cs typeface="+mn-cs"/>
              </a:rPr>
              <a:t>  </a:t>
            </a:r>
            <a:r>
              <a:rPr lang="fr-FR" sz="2700" b="1" dirty="0" smtClean="0">
                <a:solidFill>
                  <a:srgbClr val="C00000"/>
                </a:solidFill>
              </a:rPr>
              <a:t>      </a:t>
            </a:r>
            <a:r>
              <a:rPr kumimoji="0" lang="fr-FR" sz="2700" b="1" i="0" u="none" strike="noStrike" kern="1200" cap="none" spc="0" normalizeH="0" baseline="0" noProof="0" dirty="0" smtClean="0">
                <a:ln>
                  <a:noFill/>
                </a:ln>
                <a:solidFill>
                  <a:srgbClr val="C00000"/>
                </a:solidFill>
                <a:effectLst/>
                <a:uLnTx/>
                <a:uFillTx/>
                <a:latin typeface="+mn-lt"/>
                <a:ea typeface="+mn-ea"/>
                <a:cs typeface="+mn-cs"/>
              </a:rPr>
              <a:t>40 questions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6"/>
          <p:cNvSpPr txBox="1">
            <a:spLocks/>
          </p:cNvSpPr>
          <p:nvPr/>
        </p:nvSpPr>
        <p:spPr>
          <a:xfrm>
            <a:off x="3960585" y="2492896"/>
            <a:ext cx="2411615" cy="4107626"/>
          </a:xfrm>
          <a:prstGeom prst="rect">
            <a:avLst/>
          </a:prstGeom>
          <a:ln/>
        </p:spPr>
        <p:style>
          <a:lnRef idx="1">
            <a:schemeClr val="accent4"/>
          </a:lnRef>
          <a:fillRef idx="2">
            <a:schemeClr val="accent4"/>
          </a:fillRef>
          <a:effectRef idx="1">
            <a:schemeClr val="accent4"/>
          </a:effectRef>
          <a:fontRef idx="minor">
            <a:schemeClr val="dk1"/>
          </a:fontRef>
        </p:style>
        <p:txBody>
          <a:bodyP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fr-FR" sz="2500" b="1" dirty="0">
                <a:solidFill>
                  <a:srgbClr val="00B050"/>
                </a:solidFill>
              </a:rPr>
              <a:t>OBSERVATIONS</a:t>
            </a:r>
            <a:r>
              <a:rPr kumimoji="0" lang="fr-FR" sz="2700" b="1" i="0" u="none" strike="noStrike" kern="1200" cap="none" spc="0" normalizeH="0" baseline="0" noProof="0" dirty="0" smtClean="0">
                <a:ln>
                  <a:noFill/>
                </a:ln>
                <a:solidFill>
                  <a:srgbClr val="00B050"/>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400" b="1" i="0" u="sng" strike="noStrike" kern="1200" cap="none" spc="0" normalizeH="0" baseline="0" noProof="0" dirty="0" smtClean="0">
                <a:ln>
                  <a:noFill/>
                </a:ln>
                <a:solidFill>
                  <a:schemeClr val="tx1"/>
                </a:solidFill>
                <a:effectLst/>
                <a:uLnTx/>
                <a:uFillTx/>
                <a:latin typeface="+mn-lt"/>
                <a:ea typeface="+mn-ea"/>
                <a:cs typeface="+mn-cs"/>
              </a:rPr>
              <a:t>03 Grilles</a:t>
            </a:r>
            <a:r>
              <a:rPr kumimoji="0" lang="fr-FR" sz="2400" b="1" i="0" strike="noStrike" kern="1200" cap="none" spc="0" normalizeH="0" baseline="0" noProof="0" dirty="0" smtClean="0">
                <a:ln>
                  <a:noFill/>
                </a:ln>
                <a:solidFill>
                  <a:schemeClr val="tx1"/>
                </a:solidFill>
                <a:effectLst/>
                <a:uLnTx/>
                <a:uFillTx/>
                <a:latin typeface="+mn-lt"/>
                <a:ea typeface="+mn-ea"/>
                <a:cs typeface="+mn-cs"/>
              </a:rPr>
              <a:t> </a:t>
            </a:r>
            <a:r>
              <a:rPr kumimoji="0" lang="fr-FR" sz="2700" b="1" i="0" strike="noStrike" kern="1200" cap="none" spc="0" normalizeH="0" baseline="0" noProof="0" dirty="0" smtClean="0">
                <a:ln>
                  <a:noFill/>
                </a:ln>
                <a:solidFill>
                  <a:schemeClr val="tx1"/>
                </a:solidFill>
                <a:effectLst/>
                <a:uLnTx/>
                <a:uFillTx/>
                <a:latin typeface="+mn-lt"/>
                <a:ea typeface="+mn-ea"/>
                <a:cs typeface="+mn-cs"/>
              </a:rPr>
              <a:t> </a:t>
            </a:r>
          </a:p>
          <a:p>
            <a:pPr marL="452628" marR="0" lvl="0" indent="-3429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l’environnement </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452628" marR="0" lvl="0" indent="-3429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les douaniers </a:t>
            </a:r>
          </a:p>
          <a:p>
            <a:pPr marL="452628" marR="0" lvl="0" indent="-342900" algn="l" defTabSz="914400" rtl="0" eaLnBrk="1" fontAlgn="auto" latinLnBrk="0" hangingPunct="1">
              <a:lnSpc>
                <a:spcPct val="100000"/>
              </a:lnSpc>
              <a:spcBef>
                <a:spcPts val="400"/>
              </a:spcBef>
              <a:spcAft>
                <a:spcPts val="0"/>
              </a:spcAft>
              <a:buClr>
                <a:schemeClr val="accent1"/>
              </a:buClr>
              <a:buSzPct val="68000"/>
              <a:buFont typeface="Wingdings" panose="05000000000000000000" pitchFamily="2" charset="2"/>
              <a:buChar char="q"/>
              <a:tabLst/>
              <a:defRP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les voyageurs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lèche vers le bas 7"/>
          <p:cNvSpPr/>
          <p:nvPr/>
        </p:nvSpPr>
        <p:spPr>
          <a:xfrm>
            <a:off x="1979712" y="2924944"/>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5004048" y="3068960"/>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6"/>
          <p:cNvSpPr txBox="1">
            <a:spLocks/>
          </p:cNvSpPr>
          <p:nvPr/>
        </p:nvSpPr>
        <p:spPr>
          <a:xfrm>
            <a:off x="6532368" y="2492896"/>
            <a:ext cx="2288104" cy="3863454"/>
          </a:xfrm>
          <a:prstGeom prst="rect">
            <a:avLst/>
          </a:prstGeom>
          <a:ln/>
        </p:spPr>
        <p:style>
          <a:lnRef idx="1">
            <a:schemeClr val="accent5"/>
          </a:lnRef>
          <a:fillRef idx="2">
            <a:schemeClr val="accent5"/>
          </a:fillRef>
          <a:effectRef idx="1">
            <a:schemeClr val="accent5"/>
          </a:effectRef>
          <a:fontRef idx="minor">
            <a:schemeClr val="dk1"/>
          </a:fontRef>
        </p:style>
        <p:txBody>
          <a:bodyPr>
            <a:normAutofit fontScale="925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fr-FR" sz="2500" b="1" dirty="0">
                <a:solidFill>
                  <a:srgbClr val="00B050"/>
                </a:solidFill>
              </a:rPr>
              <a:t>FOCUS GROUPE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fr-FR" sz="2700" b="1" dirty="0" smtClean="0">
              <a:solidFill>
                <a:srgbClr val="00B050"/>
              </a:solidFill>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i="0" u="none" strike="noStrike" kern="1200" cap="none" spc="0" normalizeH="0" baseline="0" noProof="0" dirty="0" smtClean="0">
              <a:ln>
                <a:noFill/>
              </a:ln>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b="1" i="1" u="none" strike="noStrike" kern="1200" cap="none" spc="0" normalizeH="0" baseline="0" noProof="0" dirty="0" smtClean="0">
              <a:ln>
                <a:noFill/>
              </a:ln>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200" b="1" u="none" strike="noStrike" kern="1200" cap="none" spc="0" normalizeH="0" baseline="0" noProof="0" dirty="0" smtClean="0">
                <a:ln>
                  <a:noFill/>
                </a:ln>
                <a:effectLst/>
                <a:uLnTx/>
                <a:uFillTx/>
                <a:latin typeface="+mn-lt"/>
                <a:ea typeface="+mn-ea"/>
                <a:cs typeface="+mn-cs"/>
              </a:rPr>
              <a:t>Mêmes</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200" b="1" u="none" strike="noStrike" kern="1200" cap="none" spc="0" normalizeH="0" noProof="0" dirty="0" smtClean="0">
                <a:ln>
                  <a:noFill/>
                </a:ln>
                <a:effectLst/>
                <a:uLnTx/>
                <a:uFillTx/>
                <a:latin typeface="+mn-lt"/>
                <a:ea typeface="+mn-ea"/>
                <a:cs typeface="+mn-cs"/>
              </a:rPr>
              <a:t> </a:t>
            </a:r>
            <a:r>
              <a:rPr kumimoji="0" lang="fr-FR" sz="2200" b="1" u="none" strike="noStrike" kern="1200" cap="none" spc="0" normalizeH="0" baseline="0" noProof="0" dirty="0" smtClean="0">
                <a:ln>
                  <a:noFill/>
                </a:ln>
                <a:effectLst/>
                <a:uLnTx/>
                <a:uFillTx/>
                <a:latin typeface="+mn-lt"/>
                <a:ea typeface="+mn-ea"/>
                <a:cs typeface="+mn-cs"/>
              </a:rPr>
              <a:t>rubriques que</a:t>
            </a:r>
            <a:r>
              <a:rPr kumimoji="0" lang="fr-FR" sz="2200" b="1" u="none" strike="noStrike" kern="1200" cap="none" spc="0" normalizeH="0" noProof="0" dirty="0" smtClean="0">
                <a:ln>
                  <a:noFill/>
                </a:ln>
                <a:effectLst/>
                <a:uLnTx/>
                <a:uFillTx/>
                <a:latin typeface="+mn-lt"/>
                <a:ea typeface="+mn-ea"/>
                <a:cs typeface="+mn-cs"/>
              </a:rPr>
              <a:t> le</a:t>
            </a:r>
            <a:endParaRPr kumimoji="0" lang="fr-FR" sz="2200" b="1" u="none" strike="noStrike" kern="1200" cap="none" spc="0" normalizeH="0" baseline="0" noProof="0" dirty="0" smtClean="0">
              <a:ln>
                <a:noFill/>
              </a:ln>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200" b="1" u="none" strike="noStrike" kern="1200" cap="none" spc="0" normalizeH="0" baseline="0" noProof="0" dirty="0" smtClean="0">
                <a:ln>
                  <a:noFill/>
                </a:ln>
                <a:effectLst/>
                <a:uLnTx/>
                <a:uFillTx/>
                <a:latin typeface="+mn-lt"/>
                <a:ea typeface="+mn-ea"/>
                <a:cs typeface="+mn-cs"/>
              </a:rPr>
              <a:t>Questionnaire, avec guide d’entretien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1" i="0" u="none" strike="noStrike" kern="1200" cap="none" spc="0" normalizeH="0" baseline="0" noProof="0" dirty="0" smtClean="0">
              <a:ln>
                <a:noFill/>
              </a:ln>
              <a:solidFill>
                <a:srgbClr val="00B05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Flèche vers le bas 12"/>
          <p:cNvSpPr/>
          <p:nvPr/>
        </p:nvSpPr>
        <p:spPr>
          <a:xfrm>
            <a:off x="7524328" y="3326556"/>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39552" y="1196752"/>
            <a:ext cx="7914090" cy="120032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fr-FR" sz="2400" b="1" i="1" dirty="0">
                <a:solidFill>
                  <a:schemeClr val="accent1">
                    <a:lumMod val="75000"/>
                  </a:schemeClr>
                </a:solidFill>
              </a:rPr>
              <a:t>TECHNIQUES </a:t>
            </a:r>
            <a:r>
              <a:rPr lang="fr-FR" sz="2400" b="1" i="1" dirty="0" smtClean="0">
                <a:solidFill>
                  <a:schemeClr val="accent1">
                    <a:lumMod val="75000"/>
                  </a:schemeClr>
                </a:solidFill>
              </a:rPr>
              <a:t>D’ENQUÊTE (complexité du thème) </a:t>
            </a:r>
          </a:p>
          <a:p>
            <a:pPr algn="ctr"/>
            <a:r>
              <a:rPr lang="fr-FR" sz="2400" dirty="0" smtClean="0"/>
              <a:t>(2 échantillons : les voyageurs et les opérateurs économiques)</a:t>
            </a:r>
          </a:p>
          <a:p>
            <a:r>
              <a:rPr lang="fr-FR" sz="2400" i="1" dirty="0" smtClean="0"/>
              <a:t>(2 techniques d’enquête: quanti &amp; quali)</a:t>
            </a:r>
            <a:endParaRPr lang="fr-FR" sz="2400" i="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6</a:t>
            </a:fld>
            <a:endParaRPr lang="fr-BE"/>
          </a:p>
        </p:txBody>
      </p:sp>
      <p:sp>
        <p:nvSpPr>
          <p:cNvPr id="14"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7"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132856"/>
            <a:ext cx="5064927" cy="2880320"/>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fr-FR" sz="4800" b="1" i="1" dirty="0" smtClean="0">
                <a:solidFill>
                  <a:schemeClr val="accent1">
                    <a:lumMod val="75000"/>
                  </a:schemeClr>
                </a:solidFill>
              </a:rPr>
              <a:t>L’enquête quantitative.</a:t>
            </a:r>
            <a:br>
              <a:rPr lang="fr-FR" sz="4800" b="1" i="1" dirty="0" smtClean="0">
                <a:solidFill>
                  <a:schemeClr val="accent1">
                    <a:lumMod val="75000"/>
                  </a:schemeClr>
                </a:solidFill>
              </a:rPr>
            </a:br>
            <a:r>
              <a:rPr lang="fr-FR" sz="3600" b="1" i="1" dirty="0" smtClean="0">
                <a:solidFill>
                  <a:schemeClr val="tx1"/>
                </a:solidFill>
              </a:rPr>
              <a:t>catégorie des</a:t>
            </a:r>
            <a:br>
              <a:rPr lang="fr-FR" sz="3600" b="1" i="1" dirty="0" smtClean="0">
                <a:solidFill>
                  <a:schemeClr val="tx1"/>
                </a:solidFill>
              </a:rPr>
            </a:br>
            <a:r>
              <a:rPr lang="fr-FR" sz="3600" b="1" i="1" dirty="0" smtClean="0">
                <a:solidFill>
                  <a:schemeClr val="tx1"/>
                </a:solidFill>
              </a:rPr>
              <a:t> voyageurs</a:t>
            </a:r>
            <a:br>
              <a:rPr lang="fr-FR" sz="3600" b="1" i="1" dirty="0" smtClean="0">
                <a:solidFill>
                  <a:schemeClr val="tx1"/>
                </a:solidFill>
              </a:rPr>
            </a:br>
            <a:r>
              <a:rPr lang="fr-FR" sz="4800" b="1" i="1" dirty="0" smtClean="0">
                <a:solidFill>
                  <a:schemeClr val="accent1">
                    <a:lumMod val="75000"/>
                  </a:schemeClr>
                </a:solidFill>
              </a:rPr>
              <a:t> </a:t>
            </a:r>
            <a:endParaRPr lang="fr-FR" sz="4800" b="1" i="1" dirty="0">
              <a:solidFill>
                <a:schemeClr val="accent1">
                  <a:lumMod val="75000"/>
                </a:schemeClr>
              </a:solidFill>
            </a:endParaRPr>
          </a:p>
        </p:txBody>
      </p:sp>
      <p:sp>
        <p:nvSpPr>
          <p:cNvPr id="28674" name="AutoShape 2" descr="data:image/jpeg;base64,/9j/4AAQSkZJRgABAQAAAQABAAD/2wCEAAkGBxISEhUUEhQWFRQVGBcaFRUYFhgcGBwYHhkXFxcZFxgaHSggGBolHRgbITEhJSkrLi4uGCAzODMsNygtLisBCgoKDg0OGxAQGzQmICY1LS0sLCssLTIsLCw1LC8sKywsLCwsLCwsNCwsLCwsLCwsLCwsLCwsLCwsLCwsLCwsLP/AABEIALAAtwMBIgACEQEDEQH/xAAcAAEAAgIDAQAAAAAAAAAAAAAABQYEBwECAwj/xABAEAACAAQDBQUFBgQGAgMAAAABAgADESEEEjEFBkFRYRMicYGhMkJSkbEHM2JyweEUktHwI0OCorLxNHMVFiX/xAAaAQEAAgMBAAAAAAAAAAAAAAAAAQQCAwUG/8QALBEAAgEDBAEDAgYDAAAAAAAAAAECAwQRBRIhMRNBUXEyYSIjgcHR8RSR8P/aAAwDAQACEQMRAD8A3hCEIAQhCAEIQgBCEIA4jp2q1pWMPF41QxXMAeNbR569fWODe6u6U9lOOcdt/sblSbWWSQYR2Ea13634GFUypHenGxb3U69W6Rc908cZ+Dw81jVnloWPWlz846FjdyuI7pRwROk4rJLwhCLxqEIQgBCEIAQhCAEIQgBCEIAQhCAEIQgBCEcVgDmEdSYwE21IJIzi3Ow+cYSqRj9TwZRhKX0rJH7wS6Mp5j1H/cRTMQKgkecZ+++IC4QzlIPZkE0PAmh+sUXA7zqxAJ1jy2pW0vO5x6Z2LPE6ST7RU99sPlnzOrVHneNq/Y/is+zJYreW8xD5NmA/lYRrnfmjMjj309VNP1EWH7Dtry0l4mS8xVPaK6AkCuZArUrr7A+cdbTp/hWSre4XZtbE4lZalmNAIiJW9Eo+0rr5A/SIfeTaSNNMt2ZclKd2qmorWxr6RHJLVvZdG6BqH5GkarrUKsZ4p9G63sYOCdTPJeJG2JL6OPA2+sZwjRm9m2Cr9glqEdofMd3943jK0HgIvWdedaLc1grXlqqGNr7O8IQi6UhCEIAQhCAEIQgBCEIAQhCAEdWMdo6tAFT2vtJ51RL+70JU1J8aaDpEJSMHerCGRiny2Dd9aW11061jETa86lM+YEU7wDHlYm8eTuXOVV73yettrVqipUsYaz7GPvPvBLw6mUAHmOLrwAPxjj4RrFppV6g0vX5n6RjYqa4mtnJLBjmJNya3PjHpPvQimnGOvRtlTWO8nJuK2Xn2LpPrPwyioqH1JpZh+whgdmdiLqaHjz84wNlTs2HccgDryPhHMjEOnssR4E+sUakJRzFcHl9fdScopPhr/bLRss1UgcDSM4Pl1APWITYW1cxfOb0XkOfLyiVecG0MU5KUZYPcaE3OwpKXtgq28n37nnf0EfRGz3rKlnmin/aI+dd7Go9eaj6Uj6A3emZsLIIvWVL/AOIjvWCe1v4KOr4zFElCOKxzHQOMIQhEgQhCAEIQgBCEIAQhCAEcUjmEAU37RMDVEmjVDlP5T+/1ihykrGx9+trypUhpbgs81TkUeNKk8KG/WNVjGTU9qXUc1P6Rz7rSa9aXmhBtHo9K1GnCl45vDXXwU/fLAhMQx4OA36H1ERKsStFFTFq3wZZstXFihykHWh8eo9YreypZ7VSvukE+HGNtJpKKmsY7OffzhTnN547JHdjGKM8tj7QI+Yi2YLdmdPkCYtELCqqwNac+lYzN39kyJszPNyAJQhXp3jW1+Qi9NKIvS3PhTytFLVKtKNT8iW774KdK1pXkIzn0s4/79DTe0d38fIJYSWcU1l970F/SMfD7WmqtXVwBYkq1B0JpG4NoYpZSFjrwHMxUMRimZizEknU1inG9TWJQyV73VY6VtpUefXHsipTg2LKEVygUduGptXmaxZ9lPMk/dsyflYj5gGPEotcwqp4spKnzK6jxit7R3vmyZtECTEp7473I95aGPWaJqtuoeLxvL79SnDVP86ecNM2TK35xMl5Ku4mdrNly1DC5zMqkgjkDWNsiPljC7RbE7QwUwrlHbYfKtSQKzVrQnmecfVEWdR8e5OCwi1DPqIQhHOMxCEIAQhCAEIQgBCEIAGITePbyYWWWNM1qZqhb2BZqWFYkcVj5ctHd2ARASzVFAONeUUvGYV9qhu0JlYehEqW1QxNLTXHPiF4am+mdPbvW7rP9kPoquNMyaTNc582rg1XwqLAdI7IZayizkBVFz9PGNbqZuGmsAWlzUYq+UlTVTQ3Go435xIPtifPQpMfMV7wNACfEgXpHta9vKnS3RacVyaIzwzD3g2sZ80e6l1VeArxPXT6RKbE2cgXuMpJ1vQk+BipbRqDcGJzYkxZgqSABcnhHgNYUp/iz8/sVr6NSVJJP1Lx2WVQaUNLx1/i3lAsjMp/CSP8AuJfd3dPFTwrV7CVYhmBLEfhl2oCOJPkYt+D3bwUqoNZz+9m7x81UUXwtHFpadVly3hHf0PUFa2fhqxzy8fDNHbx724pmU9pWgIFVFDxuKXMR0ne9/wDMlq35TlP6iPo98DhQKfwqkdZafqYhdq7sbHn92bh0lk+8AUI8GWwjpq0p4w0mcy9oUriq6jguTS0zbazkIlhhwYNSw6Ea6RWttySWUjgv6xtnbf2RtJDTMDNM1DQ9k5Ab/Q4s2uhA8Y1rtGW0s0dSpWqsGBFGroa6GNtGkqM8RRXt7eNKe2KMjYEsmbhVqVOeUKjUd8XHWN34c4+UQJWISbzWYtD4VUinrGl932H8XhOXbSf+YjersaXIzN8QoQPHoPWOndPO34Li4OJG92IT7/CsBWmaWc6/QEfIxYdn7dkTfZcA/Cxo3yNIhpYodCFQc6iv7D6xnSQsxaMqOXPEUIB6dBeKhJPVgDEKuzlU0ltMlAC9CSoJ4UuNPqILMxCqCGSbewPdPzFtOkSCahGBh8cWmCXlo3Zh2vULVsqjS9aN8oQBnwhCAEY2Nx0uUjTJjBUUEsxNgI42liUly3eY4RFUlnJplHPxigTUxWOmSXdD/Co5IRh32FBkeYthmrcDgDziAe2KwDbSLTJimTIIoiizMDq80i+YgCi+7rrFpwkoiWoqrqtBSl2P98COsd5GUCimij3W1J87keGv19JgNasnfOmW9B10P90gDTX2u7CaXilnqtFnr3gODrY+NVofIxRJEwqwPX00j6A332OMVhJktO88v/EFfazKNBoQSKjzEaLAqLGoOlRX949rpF0q9r45c44/T0K81iWTrs7Y83GzxJk8bu3BF4sefQcTG4d09y8JJVcRMRRLkisotx4mdMPvV90efG0f9kiS3lTJQlKGLkznBuy+7W2lDl8jFyxE3+JxXZD7nD5SwHvTbFR4IKHxbpHh60Zq4mp9RbS+/wB/4LrktuPckZWef3mqkv3UFQzDm54flHnyGagVAFAoOAAt8o9kWgjwmrVh0NYlRyuTVk9SsYeNwyOO8oMZrR4ThaObXeHwbIlOxcmdhD2mFNUuXkNXKeeX4T1+ukZeDxEjFocRKQFjRZ0sgZjQVyP1FTQmxr8s3HLrFHnYz+BxaTxaVNKpPHIE2mf6a18jzjK3r+T8mpzk3VKW1b4FEaYDtaUcgWuIldwAAL3hYCN1YUFqtXoqtodOPMn9IqG8m63/AOpIxCi0z2gOEwGhYeK+sbFwKUoAfZAs3OmnWg8dY69RrbGK9Fgq5y2zAn4PKAtNalip1526mOkmf3iSQQoIAYUP4qH005xJTZfdLZaE2XL8l8uOnGIubKoQgIbiQRcgGvqekagS8uuUCjAub3rrrryFoxMXNYzkVVWYtDmNcpWotXjYV/mjykYnKSSCAtqg1HxMfpw4GPOVtET8PMaTNRnZWvUApmsWb8q38oAz9izkeZOdAe92eZia1OWgUfhAofFzCMvZWz5chMssGhNSSSSTQCtT0AjmJBmGMDau0VkKXmd2WoJaZbKv5r1+UZc+aFUk6AEmgqaC5sLmKSsubtGYJs1CuHQ1lSTqTwmTQbFuSe714QDEwmJbak9ma+HkPRJXNh/mtWzH4V4dSbW1AlKA5F/5eANiPDX6+OGwclSez7gp3utNaA2I5kRmFm1Zcy+6ooD0qp4+doAPm95Q9fZUW+YNRXztHRQK5QxVzrXh4BvGwHjBQLBSRMYWXgB+U6gdNfp3KtdKZl95hrXlQ8eoPlEA4YV9pQUXiOPkf6mpjRW+uy/4bFzFAIRjnlginda9PI1EbzQobg5VHsrzpxC8uVNYov2qbJmTpaTQuaYhItrkbUU5ggNqY6mkXPhr4l0+P4MKkco7/Y5IWXhsTiDxah/LLXN9WMTX2fEvIWY3tTS01j1Y5v1MQ/2YKX2XiZYBzB5y0pQ1MtaW84zPsxxwfCyDX/LA8xT+saL977qb+/8ARMOIl+jwz97yj0d7RgPN748YqSi3B4JzyZLzgNY8mnqdCPCPPEmIHaMscP3jhznu4Zdp0k+TN2hMCgkmlI13vRikmypi8hUV8RErjcQ9MrMSvCpinbwz6KeX91hSh+NM3y4ptGydiYjtcLgprVzUlm2tcuWnzEWrKcoUEPm9rw96tLdNOMVjc2UUwmBQ0DZEPmVLfrFnr7TulfhIuaDTkbm/mI7rOWjsFGbRlC600r4X0H1jCxKVVplFcHThYWUcRcmvnGUKgBQ3eY3BvrqeBsITpQYhSns3JX5L11B+UQSQE4qoCVIqe9xFNW5i+nnHD7OMwy8PKChETNOOn3jGosLsVVrfiEeG0MHPbEqcPNCKoYNnXMKWJseFaDyMSu6GMab2jEIPYDFRTM1Dc3PuZLdYxBYhCOYRkDB2lh5jANKbK45k5SOINIi5u0HT/wAmSVHGYunWpFvpFihSAIiTOlzQMrq68EIA8DexpHehU1uG0VTcAdCdOpFI5xexJL1IGQn3kt8xoflGIcJipPssJycms3yNj8xEYBlMx9kqGJuzAVHjQ3HGg8Y4RA3dlscq+1xvxF7g8/7phy9rS6lJgaS54U9QD+lYzuzVwMuVlGpU38K6jjW8AHet5igoNKCoP4spuOgvGNMw4YEhu8wpk1oPhINxzP7RkgmpNaKuivz51FwOVQYNMWmeYpB93oDwDDQnyiARu7skyJry2pV7kjiwrw4VB9IpOyCcDjcRhGsA5myOst6kAeBqvkIvuMksuV1cFm53FRpQi+Uf3rETvlu7/wDISVmSiJeLkXltwPEo34GpY8I3SzxNAm8JjRMGo0vGFPxiZgQ4NCDx5xQNi7ysHMmcOxxCWeW+hOluh5xPSau6moCAitxzrQc66Rt8lFQlKUscdEKnJvjktk+bETjJwvHGI2gOcQeP2iL3jybeXwdmENq5MXabiKb/AATYzFSsMujms06hZS3cnysOpEZm0tqPNmCRIUzZzWVF4dWPAdTyi2bJ2SuycJPnTCJmIMtpk1hpRQSqLxCA8eJjpWdu87pFO5rL6YkhtnejB4ackuc4UDKtAMxUN3QSBoAKCvXpFukz5c3IZUwFCAykEFT8GWtiONuUfO+wsE2Nafi5lauCor78xvbb8qrbzAjI2NtXF7LcnDsDKY1eS4rLbqR7rW1HrHSKR9DCpYlgGC2FLH8RofIa8DGO+JSWjTCxXVgDyAsBm6cucVvdHfXC45BKQmTPNmkuwv8AEUOjildKG+gi0Y9My5HUMmUlgLW0Aymx+fDSIJMDEy2eQ+RkbOAhdSKKrH/Fcmp0BY+UTWEwqS1yy1CLyUACulbcbCKpi9mFp8uTJQCVKVBOYW9pgxU8+6v++LiIgHMIQiQIQhACEIQB5T8OrijqGHJgCPWIqdu+Ac0l2lnh7y/UEfOJqEAV98RiZdp0sTV+Jb+elfTzj3wu05Mwgh8pFQA2g8+fCJmMLGbLlTbuozfELN/MLwBj4iQKMxBzHQr6C3XnEdLd0oVILHyPWvAgU6RkHZM+VeRNqPge3qLennHjM2llNMTKyHTOLeot6xnCaSwyMGDt7Z2Bx4EvFoFmCyPow4d1/HgaxWJ32c42TfC40OnBZqGvQBlJBi7y5MvMzy2zkj2TY9K8xT6xD4qeso1VmRjagqBm1LEVpaNcsN4xwZLhcMrP/wBV2xoWw3jmb+ke8r7Ppz3xeMCpxWSlK9DMfT5RIYvbziih2vxDGtBrUHj5xGYrbylu8TUamtwOtY1SUIdRM1mXbJvDDCYBOzw0sAnVrknlmY95/pHWROXEZpUwhxPDI9aEEEGthpQVpeKXtzbhLBgc1vX9YyN1MaHm5zbLpwJPjGUZNrJhOKi8HO3Nw8VhGzYEtPk0J7Go7RAORt2gvyB8YhMLtSXPBVhlYWZTYg8iDcGNwbJxbEFqgjk1qKK0oR5nTjGHvTuhhcchmTlaTPpVZyUzAn2VJ0caCh9I2JkGmdp7E95eFx0IuD0MWXdL7R5uGZZeNDzZQp/iA1mADSoPtgVJ4HxjE25sbG7M+/Am4etsRL9jgO+NUPzHWI+bKlT1qtPKJIN67p4qVNlvNlTVm55jMzLWmYhaC9wQmUeUTkfMezsdisBN7TDuVNsw4MBwZdGH9ikfRG7G0zisLJnlcpmy1YjkSLxBJKQhCAEIQgBCEIAQhCAEIQgBHUqDY3B5x2hAERit35LXSss/h9n+U2+UQ+0dhzqd4CavNbN/KT+pi3wgDUeK2Fc9m1GGqNZh5RD4nBzJftKTW9x5W/aN24vCS5go6huVRp4HURC4zdsGvZtT8LjMp89R6xGAaefDyyCCASeBHHnzjLwKrLGQCgJ8fEmLjtPdoCueWV/EveX00HyiKG79wyOGGgvby/YxAJDZ2JBoFJArcA2AFLUOlbCluMWzD7SJoGAYDvErr+HunrXQnSKRLwLIxLAg2AI1oPWMvCYl1Bata3vY0Glx0HKALBtDbOH7ZZbHJmVq0UkEmgoy0+Guo4xTt4Ps6lTZnabOmy5TspIlCuR2Ht1p91YroKa2iSwuNvncEZAZhrwsdD4D0ixbpbFeWe3mspaYlQoFCuY5mqfkPKJQNZbF3Sx8+Z2M7DtKCmjzGplArqpr37aAekbtwGFWVLSWgostQqjoBSMiESBCEIAQhCAEIQgBCEIAQhCAEIQgBCEIAQhCAER2L2LJmXy5W+JTQnxpr5xIwgCtTtizk9hhNXkbN/Q+kROIlSycs1DLY2vW/wDXyJi9x0mygwKsAwOoIqPkYjAKIdmK0yXKUhu1cZ//AFr3mtwBAC/6ov0YGF2PKlP2iLQ0IAqaAEgmgOmgjPiQIQhACEI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6" name="AutoShape 4" descr="data:image/jpeg;base64,/9j/4AAQSkZJRgABAQAAAQABAAD/2wCEAAkGBxISEhUUEhQWFRQVGBcaFRUYFhgcGBwYHhkXFxcZFxgaHSggGBolHRgbITEhJSkrLi4uGCAzODMsNygtLisBCgoKDg0OGxAQGzQmICY1LS0sLCssLTIsLCw1LC8sKywsLCwsLCwsNCwsLCwsLCwsLCwsLCwsLCwsLCwsLCwsLP/AABEIALAAtwMBIgACEQEDEQH/xAAcAAEAAgIDAQAAAAAAAAAAAAAABQYEBwECAwj/xABAEAACAAQDBQUFBgQGAgMAAAABAgADESEEEjEFBkFRYRMicYGhMkJSkbEHM2JyweEUktHwI0OCorLxNHMVFiX/xAAaAQEAAgMBAAAAAAAAAAAAAAAAAQQCAwUG/8QALBEAAgEDBAEDAgYDAAAAAAAAAAECAwQRBRIhMRNBUXEyYSIjgcHR8RSR8P/aAAwDAQACEQMRAD8A3hCEIAQhCAEIQgBCEIA4jp2q1pWMPF41QxXMAeNbR569fWODe6u6U9lOOcdt/sblSbWWSQYR2Ea13634GFUypHenGxb3U69W6Rc908cZ+Dw81jVnloWPWlz846FjdyuI7pRwROk4rJLwhCLxqEIQgBCEIAQhCAEIQgBCEIAQhCAEIQgBCEcVgDmEdSYwE21IJIzi3Ow+cYSqRj9TwZRhKX0rJH7wS6Mp5j1H/cRTMQKgkecZ+++IC4QzlIPZkE0PAmh+sUXA7zqxAJ1jy2pW0vO5x6Z2LPE6ST7RU99sPlnzOrVHneNq/Y/is+zJYreW8xD5NmA/lYRrnfmjMjj309VNP1EWH7Dtry0l4mS8xVPaK6AkCuZArUrr7A+cdbTp/hWSre4XZtbE4lZalmNAIiJW9Eo+0rr5A/SIfeTaSNNMt2ZclKd2qmorWxr6RHJLVvZdG6BqH5GkarrUKsZ4p9G63sYOCdTPJeJG2JL6OPA2+sZwjRm9m2Cr9glqEdofMd3943jK0HgIvWdedaLc1grXlqqGNr7O8IQi6UhCEIAQhCAEIQgBCEIAQhCAEdWMdo6tAFT2vtJ51RL+70JU1J8aaDpEJSMHerCGRiny2Dd9aW11061jETa86lM+YEU7wDHlYm8eTuXOVV73yettrVqipUsYaz7GPvPvBLw6mUAHmOLrwAPxjj4RrFppV6g0vX5n6RjYqa4mtnJLBjmJNya3PjHpPvQimnGOvRtlTWO8nJuK2Xn2LpPrPwyioqH1JpZh+whgdmdiLqaHjz84wNlTs2HccgDryPhHMjEOnssR4E+sUakJRzFcHl9fdScopPhr/bLRss1UgcDSM4Pl1APWITYW1cxfOb0XkOfLyiVecG0MU5KUZYPcaE3OwpKXtgq28n37nnf0EfRGz3rKlnmin/aI+dd7Go9eaj6Uj6A3emZsLIIvWVL/AOIjvWCe1v4KOr4zFElCOKxzHQOMIQhEgQhCAEIQgBCEIAQhCAEcUjmEAU37RMDVEmjVDlP5T+/1ihykrGx9+trypUhpbgs81TkUeNKk8KG/WNVjGTU9qXUc1P6Rz7rSa9aXmhBtHo9K1GnCl45vDXXwU/fLAhMQx4OA36H1ERKsStFFTFq3wZZstXFihykHWh8eo9YreypZ7VSvukE+HGNtJpKKmsY7OffzhTnN547JHdjGKM8tj7QI+Yi2YLdmdPkCYtELCqqwNac+lYzN39kyJszPNyAJQhXp3jW1+Qi9NKIvS3PhTytFLVKtKNT8iW774KdK1pXkIzn0s4/79DTe0d38fIJYSWcU1l970F/SMfD7WmqtXVwBYkq1B0JpG4NoYpZSFjrwHMxUMRimZizEknU1inG9TWJQyV73VY6VtpUefXHsipTg2LKEVygUduGptXmaxZ9lPMk/dsyflYj5gGPEotcwqp4spKnzK6jxit7R3vmyZtECTEp7473I95aGPWaJqtuoeLxvL79SnDVP86ecNM2TK35xMl5Ku4mdrNly1DC5zMqkgjkDWNsiPljC7RbE7QwUwrlHbYfKtSQKzVrQnmecfVEWdR8e5OCwi1DPqIQhHOMxCEIAQhCAEIQgBCEIAGITePbyYWWWNM1qZqhb2BZqWFYkcVj5ctHd2ARASzVFAONeUUvGYV9qhu0JlYehEqW1QxNLTXHPiF4am+mdPbvW7rP9kPoquNMyaTNc582rg1XwqLAdI7IZayizkBVFz9PGNbqZuGmsAWlzUYq+UlTVTQ3Go435xIPtifPQpMfMV7wNACfEgXpHta9vKnS3RacVyaIzwzD3g2sZ80e6l1VeArxPXT6RKbE2cgXuMpJ1vQk+BipbRqDcGJzYkxZgqSABcnhHgNYUp/iz8/sVr6NSVJJP1Lx2WVQaUNLx1/i3lAsjMp/CSP8AuJfd3dPFTwrV7CVYhmBLEfhl2oCOJPkYt+D3bwUqoNZz+9m7x81UUXwtHFpadVly3hHf0PUFa2fhqxzy8fDNHbx724pmU9pWgIFVFDxuKXMR0ne9/wDMlq35TlP6iPo98DhQKfwqkdZafqYhdq7sbHn92bh0lk+8AUI8GWwjpq0p4w0mcy9oUriq6jguTS0zbazkIlhhwYNSw6Ea6RWttySWUjgv6xtnbf2RtJDTMDNM1DQ9k5Ab/Q4s2uhA8Y1rtGW0s0dSpWqsGBFGroa6GNtGkqM8RRXt7eNKe2KMjYEsmbhVqVOeUKjUd8XHWN34c4+UQJWISbzWYtD4VUinrGl932H8XhOXbSf+YjersaXIzN8QoQPHoPWOndPO34Li4OJG92IT7/CsBWmaWc6/QEfIxYdn7dkTfZcA/Cxo3yNIhpYodCFQc6iv7D6xnSQsxaMqOXPEUIB6dBeKhJPVgDEKuzlU0ltMlAC9CSoJ4UuNPqILMxCqCGSbewPdPzFtOkSCahGBh8cWmCXlo3Zh2vULVsqjS9aN8oQBnwhCAEY2Nx0uUjTJjBUUEsxNgI42liUly3eY4RFUlnJplHPxigTUxWOmSXdD/Co5IRh32FBkeYthmrcDgDziAe2KwDbSLTJimTIIoiizMDq80i+YgCi+7rrFpwkoiWoqrqtBSl2P98COsd5GUCimij3W1J87keGv19JgNasnfOmW9B10P90gDTX2u7CaXilnqtFnr3gODrY+NVofIxRJEwqwPX00j6A332OMVhJktO88v/EFfazKNBoQSKjzEaLAqLGoOlRX949rpF0q9r45c44/T0K81iWTrs7Y83GzxJk8bu3BF4sefQcTG4d09y8JJVcRMRRLkisotx4mdMPvV90efG0f9kiS3lTJQlKGLkznBuy+7W2lDl8jFyxE3+JxXZD7nD5SwHvTbFR4IKHxbpHh60Zq4mp9RbS+/wB/4LrktuPckZWef3mqkv3UFQzDm54flHnyGagVAFAoOAAt8o9kWgjwmrVh0NYlRyuTVk9SsYeNwyOO8oMZrR4ThaObXeHwbIlOxcmdhD2mFNUuXkNXKeeX4T1+ukZeDxEjFocRKQFjRZ0sgZjQVyP1FTQmxr8s3HLrFHnYz+BxaTxaVNKpPHIE2mf6a18jzjK3r+T8mpzk3VKW1b4FEaYDtaUcgWuIldwAAL3hYCN1YUFqtXoqtodOPMn9IqG8m63/AOpIxCi0z2gOEwGhYeK+sbFwKUoAfZAs3OmnWg8dY69RrbGK9Fgq5y2zAn4PKAtNalip1526mOkmf3iSQQoIAYUP4qH005xJTZfdLZaE2XL8l8uOnGIubKoQgIbiQRcgGvqekagS8uuUCjAub3rrrryFoxMXNYzkVVWYtDmNcpWotXjYV/mjykYnKSSCAtqg1HxMfpw4GPOVtET8PMaTNRnZWvUApmsWb8q38oAz9izkeZOdAe92eZia1OWgUfhAofFzCMvZWz5chMssGhNSSSSTQCtT0AjmJBmGMDau0VkKXmd2WoJaZbKv5r1+UZc+aFUk6AEmgqaC5sLmKSsubtGYJs1CuHQ1lSTqTwmTQbFuSe714QDEwmJbak9ma+HkPRJXNh/mtWzH4V4dSbW1AlKA5F/5eANiPDX6+OGwclSez7gp3utNaA2I5kRmFm1Zcy+6ooD0qp4+doAPm95Q9fZUW+YNRXztHRQK5QxVzrXh4BvGwHjBQLBSRMYWXgB+U6gdNfp3KtdKZl95hrXlQ8eoPlEA4YV9pQUXiOPkf6mpjRW+uy/4bFzFAIRjnlginda9PI1EbzQobg5VHsrzpxC8uVNYov2qbJmTpaTQuaYhItrkbUU5ggNqY6mkXPhr4l0+P4MKkco7/Y5IWXhsTiDxah/LLXN9WMTX2fEvIWY3tTS01j1Y5v1MQ/2YKX2XiZYBzB5y0pQ1MtaW84zPsxxwfCyDX/LA8xT+saL977qb+/8ARMOIl+jwz97yj0d7RgPN748YqSi3B4JzyZLzgNY8mnqdCPCPPEmIHaMscP3jhznu4Zdp0k+TN2hMCgkmlI13vRikmypi8hUV8RErjcQ9MrMSvCpinbwz6KeX91hSh+NM3y4ptGydiYjtcLgprVzUlm2tcuWnzEWrKcoUEPm9rw96tLdNOMVjc2UUwmBQ0DZEPmVLfrFnr7TulfhIuaDTkbm/mI7rOWjsFGbRlC600r4X0H1jCxKVVplFcHThYWUcRcmvnGUKgBQ3eY3BvrqeBsITpQYhSns3JX5L11B+UQSQE4qoCVIqe9xFNW5i+nnHD7OMwy8PKChETNOOn3jGosLsVVrfiEeG0MHPbEqcPNCKoYNnXMKWJseFaDyMSu6GMab2jEIPYDFRTM1Dc3PuZLdYxBYhCOYRkDB2lh5jANKbK45k5SOINIi5u0HT/wAmSVHGYunWpFvpFihSAIiTOlzQMrq68EIA8DexpHehU1uG0VTcAdCdOpFI5xexJL1IGQn3kt8xoflGIcJipPssJycms3yNj8xEYBlMx9kqGJuzAVHjQ3HGg8Y4RA3dlscq+1xvxF7g8/7phy9rS6lJgaS54U9QD+lYzuzVwMuVlGpU38K6jjW8AHet5igoNKCoP4spuOgvGNMw4YEhu8wpk1oPhINxzP7RkgmpNaKuivz51FwOVQYNMWmeYpB93oDwDDQnyiARu7skyJry2pV7kjiwrw4VB9IpOyCcDjcRhGsA5myOst6kAeBqvkIvuMksuV1cFm53FRpQi+Uf3rETvlu7/wDISVmSiJeLkXltwPEo34GpY8I3SzxNAm8JjRMGo0vGFPxiZgQ4NCDx5xQNi7ysHMmcOxxCWeW+hOluh5xPSau6moCAitxzrQc66Rt8lFQlKUscdEKnJvjktk+bETjJwvHGI2gOcQeP2iL3jybeXwdmENq5MXabiKb/AATYzFSsMujms06hZS3cnysOpEZm0tqPNmCRIUzZzWVF4dWPAdTyi2bJ2SuycJPnTCJmIMtpk1hpRQSqLxCA8eJjpWdu87pFO5rL6YkhtnejB4ackuc4UDKtAMxUN3QSBoAKCvXpFukz5c3IZUwFCAykEFT8GWtiONuUfO+wsE2Nafi5lauCor78xvbb8qrbzAjI2NtXF7LcnDsDKY1eS4rLbqR7rW1HrHSKR9DCpYlgGC2FLH8RofIa8DGO+JSWjTCxXVgDyAsBm6cucVvdHfXC45BKQmTPNmkuwv8AEUOjildKG+gi0Y9My5HUMmUlgLW0Aymx+fDSIJMDEy2eQ+RkbOAhdSKKrH/Fcmp0BY+UTWEwqS1yy1CLyUACulbcbCKpi9mFp8uTJQCVKVBOYW9pgxU8+6v++LiIgHMIQiQIQhACEIQB5T8OrijqGHJgCPWIqdu+Ac0l2lnh7y/UEfOJqEAV98RiZdp0sTV+Jb+elfTzj3wu05Mwgh8pFQA2g8+fCJmMLGbLlTbuozfELN/MLwBj4iQKMxBzHQr6C3XnEdLd0oVILHyPWvAgU6RkHZM+VeRNqPge3qLennHjM2llNMTKyHTOLeot6xnCaSwyMGDt7Z2Bx4EvFoFmCyPow4d1/HgaxWJ32c42TfC40OnBZqGvQBlJBi7y5MvMzy2zkj2TY9K8xT6xD4qeso1VmRjagqBm1LEVpaNcsN4xwZLhcMrP/wBV2xoWw3jmb+ke8r7Ppz3xeMCpxWSlK9DMfT5RIYvbziih2vxDGtBrUHj5xGYrbylu8TUamtwOtY1SUIdRM1mXbJvDDCYBOzw0sAnVrknlmY95/pHWROXEZpUwhxPDI9aEEEGthpQVpeKXtzbhLBgc1vX9YyN1MaHm5zbLpwJPjGUZNrJhOKi8HO3Nw8VhGzYEtPk0J7Go7RAORt2gvyB8YhMLtSXPBVhlYWZTYg8iDcGNwbJxbEFqgjk1qKK0oR5nTjGHvTuhhcchmTlaTPpVZyUzAn2VJ0caCh9I2JkGmdp7E95eFx0IuD0MWXdL7R5uGZZeNDzZQp/iA1mADSoPtgVJ4HxjE25sbG7M+/Am4etsRL9jgO+NUPzHWI+bKlT1qtPKJIN67p4qVNlvNlTVm55jMzLWmYhaC9wQmUeUTkfMezsdisBN7TDuVNsw4MBwZdGH9ikfRG7G0zisLJnlcpmy1YjkSLxBJKQhCAEIQgBCEIAQhCAEIQgBHUqDY3B5x2hAERit35LXSss/h9n+U2+UQ+0dhzqd4CavNbN/KT+pi3wgDUeK2Fc9m1GGqNZh5RD4nBzJftKTW9x5W/aN24vCS5go6huVRp4HURC4zdsGvZtT8LjMp89R6xGAaefDyyCCASeBHHnzjLwKrLGQCgJ8fEmLjtPdoCueWV/EveX00HyiKG79wyOGGgvby/YxAJDZ2JBoFJArcA2AFLUOlbCluMWzD7SJoGAYDvErr+HunrXQnSKRLwLIxLAg2AI1oPWMvCYl1Bata3vY0Glx0HKALBtDbOH7ZZbHJmVq0UkEmgoy0+Guo4xTt4Ps6lTZnabOmy5TspIlCuR2Ht1p91YroKa2iSwuNvncEZAZhrwsdD4D0ixbpbFeWe3mspaYlQoFCuY5mqfkPKJQNZbF3Sx8+Z2M7DtKCmjzGplArqpr37aAekbtwGFWVLSWgostQqjoBSMiESBCEIAQhCAEIQgBCEIAQhCAEIQgBCEIAQhCAER2L2LJmXy5W+JTQnxpr5xIwgCtTtizk9hhNXkbN/Q+kROIlSycs1DLY2vW/wDXyJi9x0mygwKsAwOoIqPkYjAKIdmK0yXKUhu1cZ//AFr3mtwBAC/6ov0YGF2PKlP2iLQ0IAqaAEgmgOmgjPiQIQhACEI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8" name="AutoShape 6" descr="data:image/jpeg;base64,/9j/4AAQSkZJRgABAQAAAQABAAD/2wCEAAkGBxISEhUUEhQWFRQVGBcaFRUYFhgcGBwYHhkXFxcZFxgaHSggGBolHRgbITEhJSkrLi4uGCAzODMsNygtLisBCgoKDg0OGxAQGzQmICY1LS0sLCssLTIsLCw1LC8sKywsLCwsLCwsNCwsLCwsLCwsLCwsLCwsLCwsLCwsLCwsLP/AABEIALAAtwMBIgACEQEDEQH/xAAcAAEAAgIDAQAAAAAAAAAAAAAABQYEBwECAwj/xABAEAACAAQDBQUFBgQGAgMAAAABAgADESEEEjEFBkFRYRMicYGhMkJSkbEHM2JyweEUktHwI0OCorLxNHMVFiX/xAAaAQEAAgMBAAAAAAAAAAAAAAAAAQQCAwUG/8QALBEAAgEDBAEDAgYDAAAAAAAAAAECAwQRBRIhMRNBUXEyYSIjgcHR8RSR8P/aAAwDAQACEQMRAD8A3hCEIAQhCAEIQgBCEIA4jp2q1pWMPF41QxXMAeNbR569fWODe6u6U9lOOcdt/sblSbWWSQYR2Ea13634GFUypHenGxb3U69W6Rc908cZ+Dw81jVnloWPWlz846FjdyuI7pRwROk4rJLwhCLxqEIQgBCEIAQhCAEIQgBCEIAQhCAEIQgBCEcVgDmEdSYwE21IJIzi3Ow+cYSqRj9TwZRhKX0rJH7wS6Mp5j1H/cRTMQKgkecZ+++IC4QzlIPZkE0PAmh+sUXA7zqxAJ1jy2pW0vO5x6Z2LPE6ST7RU99sPlnzOrVHneNq/Y/is+zJYreW8xD5NmA/lYRrnfmjMjj309VNP1EWH7Dtry0l4mS8xVPaK6AkCuZArUrr7A+cdbTp/hWSre4XZtbE4lZalmNAIiJW9Eo+0rr5A/SIfeTaSNNMt2ZclKd2qmorWxr6RHJLVvZdG6BqH5GkarrUKsZ4p9G63sYOCdTPJeJG2JL6OPA2+sZwjRm9m2Cr9glqEdofMd3943jK0HgIvWdedaLc1grXlqqGNr7O8IQi6UhCEIAQhCAEIQgBCEIAQhCAEdWMdo6tAFT2vtJ51RL+70JU1J8aaDpEJSMHerCGRiny2Dd9aW11061jETa86lM+YEU7wDHlYm8eTuXOVV73yettrVqipUsYaz7GPvPvBLw6mUAHmOLrwAPxjj4RrFppV6g0vX5n6RjYqa4mtnJLBjmJNya3PjHpPvQimnGOvRtlTWO8nJuK2Xn2LpPrPwyioqH1JpZh+whgdmdiLqaHjz84wNlTs2HccgDryPhHMjEOnssR4E+sUakJRzFcHl9fdScopPhr/bLRss1UgcDSM4Pl1APWITYW1cxfOb0XkOfLyiVecG0MU5KUZYPcaE3OwpKXtgq28n37nnf0EfRGz3rKlnmin/aI+dd7Go9eaj6Uj6A3emZsLIIvWVL/AOIjvWCe1v4KOr4zFElCOKxzHQOMIQhEgQhCAEIQgBCEIAQhCAEcUjmEAU37RMDVEmjVDlP5T+/1ihykrGx9+trypUhpbgs81TkUeNKk8KG/WNVjGTU9qXUc1P6Rz7rSa9aXmhBtHo9K1GnCl45vDXXwU/fLAhMQx4OA36H1ERKsStFFTFq3wZZstXFihykHWh8eo9YreypZ7VSvukE+HGNtJpKKmsY7OffzhTnN547JHdjGKM8tj7QI+Yi2YLdmdPkCYtELCqqwNac+lYzN39kyJszPNyAJQhXp3jW1+Qi9NKIvS3PhTytFLVKtKNT8iW774KdK1pXkIzn0s4/79DTe0d38fIJYSWcU1l970F/SMfD7WmqtXVwBYkq1B0JpG4NoYpZSFjrwHMxUMRimZizEknU1inG9TWJQyV73VY6VtpUefXHsipTg2LKEVygUduGptXmaxZ9lPMk/dsyflYj5gGPEotcwqp4spKnzK6jxit7R3vmyZtECTEp7473I95aGPWaJqtuoeLxvL79SnDVP86ecNM2TK35xMl5Ku4mdrNly1DC5zMqkgjkDWNsiPljC7RbE7QwUwrlHbYfKtSQKzVrQnmecfVEWdR8e5OCwi1DPqIQhHOMxCEIAQhCAEIQgBCEIAGITePbyYWWWNM1qZqhb2BZqWFYkcVj5ctHd2ARASzVFAONeUUvGYV9qhu0JlYehEqW1QxNLTXHPiF4am+mdPbvW7rP9kPoquNMyaTNc582rg1XwqLAdI7IZayizkBVFz9PGNbqZuGmsAWlzUYq+UlTVTQ3Go435xIPtifPQpMfMV7wNACfEgXpHta9vKnS3RacVyaIzwzD3g2sZ80e6l1VeArxPXT6RKbE2cgXuMpJ1vQk+BipbRqDcGJzYkxZgqSABcnhHgNYUp/iz8/sVr6NSVJJP1Lx2WVQaUNLx1/i3lAsjMp/CSP8AuJfd3dPFTwrV7CVYhmBLEfhl2oCOJPkYt+D3bwUqoNZz+9m7x81UUXwtHFpadVly3hHf0PUFa2fhqxzy8fDNHbx724pmU9pWgIFVFDxuKXMR0ne9/wDMlq35TlP6iPo98DhQKfwqkdZafqYhdq7sbHn92bh0lk+8AUI8GWwjpq0p4w0mcy9oUriq6jguTS0zbazkIlhhwYNSw6Ea6RWttySWUjgv6xtnbf2RtJDTMDNM1DQ9k5Ab/Q4s2uhA8Y1rtGW0s0dSpWqsGBFGroa6GNtGkqM8RRXt7eNKe2KMjYEsmbhVqVOeUKjUd8XHWN34c4+UQJWISbzWYtD4VUinrGl932H8XhOXbSf+YjersaXIzN8QoQPHoPWOndPO34Li4OJG92IT7/CsBWmaWc6/QEfIxYdn7dkTfZcA/Cxo3yNIhpYodCFQc6iv7D6xnSQsxaMqOXPEUIB6dBeKhJPVgDEKuzlU0ltMlAC9CSoJ4UuNPqILMxCqCGSbewPdPzFtOkSCahGBh8cWmCXlo3Zh2vULVsqjS9aN8oQBnwhCAEY2Nx0uUjTJjBUUEsxNgI42liUly3eY4RFUlnJplHPxigTUxWOmSXdD/Co5IRh32FBkeYthmrcDgDziAe2KwDbSLTJimTIIoiizMDq80i+YgCi+7rrFpwkoiWoqrqtBSl2P98COsd5GUCimij3W1J87keGv19JgNasnfOmW9B10P90gDTX2u7CaXilnqtFnr3gODrY+NVofIxRJEwqwPX00j6A332OMVhJktO88v/EFfazKNBoQSKjzEaLAqLGoOlRX949rpF0q9r45c44/T0K81iWTrs7Y83GzxJk8bu3BF4sefQcTG4d09y8JJVcRMRRLkisotx4mdMPvV90efG0f9kiS3lTJQlKGLkznBuy+7W2lDl8jFyxE3+JxXZD7nD5SwHvTbFR4IKHxbpHh60Zq4mp9RbS+/wB/4LrktuPckZWef3mqkv3UFQzDm54flHnyGagVAFAoOAAt8o9kWgjwmrVh0NYlRyuTVk9SsYeNwyOO8oMZrR4ThaObXeHwbIlOxcmdhD2mFNUuXkNXKeeX4T1+ukZeDxEjFocRKQFjRZ0sgZjQVyP1FTQmxr8s3HLrFHnYz+BxaTxaVNKpPHIE2mf6a18jzjK3r+T8mpzk3VKW1b4FEaYDtaUcgWuIldwAAL3hYCN1YUFqtXoqtodOPMn9IqG8m63/AOpIxCi0z2gOEwGhYeK+sbFwKUoAfZAs3OmnWg8dY69RrbGK9Fgq5y2zAn4PKAtNalip1526mOkmf3iSQQoIAYUP4qH005xJTZfdLZaE2XL8l8uOnGIubKoQgIbiQRcgGvqekagS8uuUCjAub3rrrryFoxMXNYzkVVWYtDmNcpWotXjYV/mjykYnKSSCAtqg1HxMfpw4GPOVtET8PMaTNRnZWvUApmsWb8q38oAz9izkeZOdAe92eZia1OWgUfhAofFzCMvZWz5chMssGhNSSSSTQCtT0AjmJBmGMDau0VkKXmd2WoJaZbKv5r1+UZc+aFUk6AEmgqaC5sLmKSsubtGYJs1CuHQ1lSTqTwmTQbFuSe714QDEwmJbak9ma+HkPRJXNh/mtWzH4V4dSbW1AlKA5F/5eANiPDX6+OGwclSez7gp3utNaA2I5kRmFm1Zcy+6ooD0qp4+doAPm95Q9fZUW+YNRXztHRQK5QxVzrXh4BvGwHjBQLBSRMYWXgB+U6gdNfp3KtdKZl95hrXlQ8eoPlEA4YV9pQUXiOPkf6mpjRW+uy/4bFzFAIRjnlginda9PI1EbzQobg5VHsrzpxC8uVNYov2qbJmTpaTQuaYhItrkbUU5ggNqY6mkXPhr4l0+P4MKkco7/Y5IWXhsTiDxah/LLXN9WMTX2fEvIWY3tTS01j1Y5v1MQ/2YKX2XiZYBzB5y0pQ1MtaW84zPsxxwfCyDX/LA8xT+saL977qb+/8ARMOIl+jwz97yj0d7RgPN748YqSi3B4JzyZLzgNY8mnqdCPCPPEmIHaMscP3jhznu4Zdp0k+TN2hMCgkmlI13vRikmypi8hUV8RErjcQ9MrMSvCpinbwz6KeX91hSh+NM3y4ptGydiYjtcLgprVzUlm2tcuWnzEWrKcoUEPm9rw96tLdNOMVjc2UUwmBQ0DZEPmVLfrFnr7TulfhIuaDTkbm/mI7rOWjsFGbRlC600r4X0H1jCxKVVplFcHThYWUcRcmvnGUKgBQ3eY3BvrqeBsITpQYhSns3JX5L11B+UQSQE4qoCVIqe9xFNW5i+nnHD7OMwy8PKChETNOOn3jGosLsVVrfiEeG0MHPbEqcPNCKoYNnXMKWJseFaDyMSu6GMab2jEIPYDFRTM1Dc3PuZLdYxBYhCOYRkDB2lh5jANKbK45k5SOINIi5u0HT/wAmSVHGYunWpFvpFihSAIiTOlzQMrq68EIA8DexpHehU1uG0VTcAdCdOpFI5xexJL1IGQn3kt8xoflGIcJipPssJycms3yNj8xEYBlMx9kqGJuzAVHjQ3HGg8Y4RA3dlscq+1xvxF7g8/7phy9rS6lJgaS54U9QD+lYzuzVwMuVlGpU38K6jjW8AHet5igoNKCoP4spuOgvGNMw4YEhu8wpk1oPhINxzP7RkgmpNaKuivz51FwOVQYNMWmeYpB93oDwDDQnyiARu7skyJry2pV7kjiwrw4VB9IpOyCcDjcRhGsA5myOst6kAeBqvkIvuMksuV1cFm53FRpQi+Uf3rETvlu7/wDISVmSiJeLkXltwPEo34GpY8I3SzxNAm8JjRMGo0vGFPxiZgQ4NCDx5xQNi7ysHMmcOxxCWeW+hOluh5xPSau6moCAitxzrQc66Rt8lFQlKUscdEKnJvjktk+bETjJwvHGI2gOcQeP2iL3jybeXwdmENq5MXabiKb/AATYzFSsMujms06hZS3cnysOpEZm0tqPNmCRIUzZzWVF4dWPAdTyi2bJ2SuycJPnTCJmIMtpk1hpRQSqLxCA8eJjpWdu87pFO5rL6YkhtnejB4ackuc4UDKtAMxUN3QSBoAKCvXpFukz5c3IZUwFCAykEFT8GWtiONuUfO+wsE2Nafi5lauCor78xvbb8qrbzAjI2NtXF7LcnDsDKY1eS4rLbqR7rW1HrHSKR9DCpYlgGC2FLH8RofIa8DGO+JSWjTCxXVgDyAsBm6cucVvdHfXC45BKQmTPNmkuwv8AEUOjildKG+gi0Y9My5HUMmUlgLW0Aymx+fDSIJMDEy2eQ+RkbOAhdSKKrH/Fcmp0BY+UTWEwqS1yy1CLyUACulbcbCKpi9mFp8uTJQCVKVBOYW9pgxU8+6v++LiIgHMIQiQIQhACEIQB5T8OrijqGHJgCPWIqdu+Ac0l2lnh7y/UEfOJqEAV98RiZdp0sTV+Jb+elfTzj3wu05Mwgh8pFQA2g8+fCJmMLGbLlTbuozfELN/MLwBj4iQKMxBzHQr6C3XnEdLd0oVILHyPWvAgU6RkHZM+VeRNqPge3qLennHjM2llNMTKyHTOLeot6xnCaSwyMGDt7Z2Bx4EvFoFmCyPow4d1/HgaxWJ32c42TfC40OnBZqGvQBlJBi7y5MvMzy2zkj2TY9K8xT6xD4qeso1VmRjagqBm1LEVpaNcsN4xwZLhcMrP/wBV2xoWw3jmb+ke8r7Ppz3xeMCpxWSlK9DMfT5RIYvbziih2vxDGtBrUHj5xGYrbylu8TUamtwOtY1SUIdRM1mXbJvDDCYBOzw0sAnVrknlmY95/pHWROXEZpUwhxPDI9aEEEGthpQVpeKXtzbhLBgc1vX9YyN1MaHm5zbLpwJPjGUZNrJhOKi8HO3Nw8VhGzYEtPk0J7Go7RAORt2gvyB8YhMLtSXPBVhlYWZTYg8iDcGNwbJxbEFqgjk1qKK0oR5nTjGHvTuhhcchmTlaTPpVZyUzAn2VJ0caCh9I2JkGmdp7E95eFx0IuD0MWXdL7R5uGZZeNDzZQp/iA1mADSoPtgVJ4HxjE25sbG7M+/Am4etsRL9jgO+NUPzHWI+bKlT1qtPKJIN67p4qVNlvNlTVm55jMzLWmYhaC9wQmUeUTkfMezsdisBN7TDuVNsw4MBwZdGH9ikfRG7G0zisLJnlcpmy1YjkSLxBJKQhCAEIQgBCEIAQhCAEIQgBHUqDY3B5x2hAERit35LXSss/h9n+U2+UQ+0dhzqd4CavNbN/KT+pi3wgDUeK2Fc9m1GGqNZh5RD4nBzJftKTW9x5W/aN24vCS5go6huVRp4HURC4zdsGvZtT8LjMp89R6xGAaefDyyCCASeBHHnzjLwKrLGQCgJ8fEmLjtPdoCueWV/EveX00HyiKG79wyOGGgvby/YxAJDZ2JBoFJArcA2AFLUOlbCluMWzD7SJoGAYDvErr+HunrXQnSKRLwLIxLAg2AI1oPWMvCYl1Bata3vY0Glx0HKALBtDbOH7ZZbHJmVq0UkEmgoy0+Guo4xTt4Ps6lTZnabOmy5TspIlCuR2Ht1p91YroKa2iSwuNvncEZAZhrwsdD4D0ixbpbFeWe3mspaYlQoFCuY5mqfkPKJQNZbF3Sx8+Z2M7DtKCmjzGplArqpr37aAekbtwGFWVLSWgostQqjoBSMiESBCEIAQhCAEIQgBCEIAQhCAEIQgBCEIAQhCAER2L2LJmXy5W+JTQnxpr5xIwgCtTtizk9hhNXkbN/Q+kROIlSycs1DLY2vW/wDXyJi9x0mygwKsAwOoIqPkYjAKIdmK0yXKUhu1cZ//AFr3mtwBAC/6ov0YGF2PKlP2iLQ0IAqaAEgmgOmgjPiQIQhACEI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44824"/>
            <a:ext cx="3135084" cy="2885374"/>
          </a:xfrm>
          <a:prstGeom prst="rect">
            <a:avLst/>
          </a:prstGeom>
        </p:spPr>
      </p:pic>
      <p:sp>
        <p:nvSpPr>
          <p:cNvPr id="11" name="Titre 2"/>
          <p:cNvSpPr txBox="1">
            <a:spLocks/>
          </p:cNvSpPr>
          <p:nvPr/>
        </p:nvSpPr>
        <p:spPr>
          <a:xfrm>
            <a:off x="1619672" y="116632"/>
            <a:ext cx="6120680" cy="720080"/>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smtClean="0"/>
              <a:t/>
            </a:r>
            <a:br>
              <a:rPr lang="fr-FR" sz="2000" smtClean="0"/>
            </a:br>
            <a:r>
              <a:rPr lang="fr-FR" sz="2000" smtClean="0"/>
              <a:t/>
            </a:r>
            <a:br>
              <a:rPr lang="fr-FR" sz="2000" smtClean="0"/>
            </a:br>
            <a:r>
              <a:rPr lang="fr-FR" sz="2000" smtClean="0"/>
              <a:t>La Relation Douanes – Usagers.</a:t>
            </a:r>
            <a:br>
              <a:rPr lang="fr-FR" sz="2000" smtClean="0"/>
            </a:br>
            <a:r>
              <a:rPr lang="fr-FR" sz="2000" smtClean="0"/>
              <a:t>Les conditions d’amélioration de la qualité de service.</a:t>
            </a:r>
            <a:r>
              <a:rPr lang="fr-FR" sz="1800" smtClean="0"/>
              <a:t> </a:t>
            </a:r>
            <a:br>
              <a:rPr lang="fr-FR" sz="1800" smtClean="0"/>
            </a:br>
            <a:r>
              <a:rPr lang="fr-FR" sz="2000" smtClean="0"/>
              <a:t/>
            </a:r>
            <a:br>
              <a:rPr lang="fr-FR" sz="2000" smtClean="0"/>
            </a:br>
            <a:endParaRPr lang="fr-FR" sz="2000" dirty="0"/>
          </a:p>
        </p:txBody>
      </p:sp>
      <p:pic>
        <p:nvPicPr>
          <p:cNvPr id="12"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029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86053" y="980728"/>
            <a:ext cx="3719353" cy="461665"/>
          </a:xfrm>
          <a:prstGeom prst="rect">
            <a:avLst/>
          </a:prstGeom>
        </p:spPr>
        <p:txBody>
          <a:bodyPr wrap="none">
            <a:spAutoFit/>
          </a:bodyPr>
          <a:lstStyle/>
          <a:p>
            <a:pPr algn="ctr"/>
            <a:r>
              <a:rPr lang="fr-FR" sz="2400" b="1" i="1" dirty="0" smtClean="0">
                <a:solidFill>
                  <a:schemeClr val="accent1">
                    <a:lumMod val="75000"/>
                  </a:schemeClr>
                </a:solidFill>
              </a:rPr>
              <a:t>L’ENQUÊTE </a:t>
            </a:r>
            <a:r>
              <a:rPr lang="fr-FR" sz="2400" i="1" dirty="0" smtClean="0">
                <a:solidFill>
                  <a:schemeClr val="accent1">
                    <a:lumMod val="75000"/>
                  </a:schemeClr>
                </a:solidFill>
              </a:rPr>
              <a:t>(</a:t>
            </a:r>
            <a:r>
              <a:rPr lang="fr-FR" sz="2400" i="1" dirty="0" smtClean="0"/>
              <a:t>saison estivale) </a:t>
            </a:r>
            <a:endParaRPr lang="fr-FR" sz="2400" b="1" i="1" dirty="0">
              <a:solidFill>
                <a:schemeClr val="accent1">
                  <a:lumMod val="75000"/>
                </a:schemeClr>
              </a:solidFill>
            </a:endParaRPr>
          </a:p>
        </p:txBody>
      </p:sp>
      <p:grpSp>
        <p:nvGrpSpPr>
          <p:cNvPr id="2" name="Groupe 28"/>
          <p:cNvGrpSpPr/>
          <p:nvPr/>
        </p:nvGrpSpPr>
        <p:grpSpPr>
          <a:xfrm>
            <a:off x="395536" y="1556792"/>
            <a:ext cx="5678351" cy="5164683"/>
            <a:chOff x="307610" y="1400946"/>
            <a:chExt cx="5043869" cy="5320529"/>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9" y="1995154"/>
              <a:ext cx="4984333" cy="4726321"/>
            </a:xfrm>
            <a:prstGeom prst="rect">
              <a:avLst/>
            </a:prstGeom>
            <a:ln>
              <a:noFill/>
            </a:ln>
            <a:effectLst>
              <a:outerShdw blurRad="292100" dist="139700" dir="2700000" algn="tl" rotWithShape="0">
                <a:srgbClr val="333333">
                  <a:alpha val="65000"/>
                </a:srgbClr>
              </a:outerShdw>
            </a:effectLst>
            <a:scene3d>
              <a:camera prst="orthographicFront">
                <a:rot lat="0" lon="0" rev="0"/>
              </a:camera>
              <a:lightRig rig="threePt" dir="t"/>
            </a:scene3d>
          </p:spPr>
        </p:pic>
        <p:grpSp>
          <p:nvGrpSpPr>
            <p:cNvPr id="3" name="Groupe 27"/>
            <p:cNvGrpSpPr/>
            <p:nvPr/>
          </p:nvGrpSpPr>
          <p:grpSpPr>
            <a:xfrm>
              <a:off x="307610" y="1400946"/>
              <a:ext cx="5043869" cy="5031737"/>
              <a:chOff x="245020" y="1449775"/>
              <a:chExt cx="5043869" cy="5031737"/>
            </a:xfrm>
          </p:grpSpPr>
          <p:sp>
            <p:nvSpPr>
              <p:cNvPr id="14" name="ZoneTexte 13"/>
              <p:cNvSpPr txBox="1"/>
              <p:nvPr/>
            </p:nvSpPr>
            <p:spPr>
              <a:xfrm>
                <a:off x="1763688" y="2082343"/>
                <a:ext cx="720080" cy="369332"/>
              </a:xfrm>
              <a:prstGeom prst="rect">
                <a:avLst/>
              </a:prstGeom>
              <a:noFill/>
              <a:ln>
                <a:noFill/>
              </a:ln>
            </p:spPr>
            <p:txBody>
              <a:bodyPr wrap="square" rtlCol="0">
                <a:spAutoFit/>
              </a:bodyPr>
              <a:lstStyle/>
              <a:p>
                <a:r>
                  <a:rPr lang="fr-FR" sz="1600" dirty="0" smtClean="0"/>
                  <a:t>Oran</a:t>
                </a:r>
                <a:endParaRPr lang="fr-FR" sz="1600" dirty="0"/>
              </a:p>
            </p:txBody>
          </p:sp>
          <p:sp>
            <p:nvSpPr>
              <p:cNvPr id="16" name="ZoneTexte 15"/>
              <p:cNvSpPr txBox="1"/>
              <p:nvPr/>
            </p:nvSpPr>
            <p:spPr>
              <a:xfrm>
                <a:off x="2597133" y="1766675"/>
                <a:ext cx="720080" cy="369332"/>
              </a:xfrm>
              <a:prstGeom prst="rect">
                <a:avLst/>
              </a:prstGeom>
              <a:noFill/>
              <a:ln>
                <a:noFill/>
              </a:ln>
            </p:spPr>
            <p:txBody>
              <a:bodyPr wrap="square" rtlCol="0">
                <a:spAutoFit/>
              </a:bodyPr>
              <a:lstStyle/>
              <a:p>
                <a:r>
                  <a:rPr lang="fr-FR" sz="1600" dirty="0" smtClean="0"/>
                  <a:t>Alger</a:t>
                </a:r>
                <a:endParaRPr lang="fr-FR" sz="1600" dirty="0"/>
              </a:p>
            </p:txBody>
          </p:sp>
          <p:sp>
            <p:nvSpPr>
              <p:cNvPr id="17" name="ZoneTexte 16"/>
              <p:cNvSpPr txBox="1"/>
              <p:nvPr/>
            </p:nvSpPr>
            <p:spPr>
              <a:xfrm>
                <a:off x="3297637" y="1766675"/>
                <a:ext cx="909851" cy="369332"/>
              </a:xfrm>
              <a:prstGeom prst="rect">
                <a:avLst/>
              </a:prstGeom>
              <a:noFill/>
              <a:ln>
                <a:noFill/>
              </a:ln>
            </p:spPr>
            <p:txBody>
              <a:bodyPr wrap="square" rtlCol="0">
                <a:spAutoFit/>
              </a:bodyPr>
              <a:lstStyle/>
              <a:p>
                <a:r>
                  <a:rPr lang="fr-FR" sz="1600" dirty="0" smtClean="0"/>
                  <a:t>Bejaia</a:t>
                </a:r>
                <a:endParaRPr lang="fr-FR" sz="1600" dirty="0"/>
              </a:p>
            </p:txBody>
          </p:sp>
          <p:sp>
            <p:nvSpPr>
              <p:cNvPr id="19" name="ZoneTexte 18"/>
              <p:cNvSpPr txBox="1"/>
              <p:nvPr/>
            </p:nvSpPr>
            <p:spPr>
              <a:xfrm>
                <a:off x="4080931" y="1937089"/>
                <a:ext cx="1023217" cy="369332"/>
              </a:xfrm>
              <a:prstGeom prst="rect">
                <a:avLst/>
              </a:prstGeom>
              <a:noFill/>
              <a:ln>
                <a:noFill/>
              </a:ln>
            </p:spPr>
            <p:txBody>
              <a:bodyPr wrap="square" rtlCol="0">
                <a:spAutoFit/>
              </a:bodyPr>
              <a:lstStyle/>
              <a:p>
                <a:r>
                  <a:rPr lang="fr-FR" sz="1600" dirty="0" smtClean="0"/>
                  <a:t>El tarf</a:t>
                </a:r>
                <a:endParaRPr lang="fr-FR" sz="1600" dirty="0"/>
              </a:p>
            </p:txBody>
          </p:sp>
          <p:sp>
            <p:nvSpPr>
              <p:cNvPr id="20" name="ZoneTexte 19"/>
              <p:cNvSpPr txBox="1"/>
              <p:nvPr/>
            </p:nvSpPr>
            <p:spPr>
              <a:xfrm>
                <a:off x="4164548" y="2409853"/>
                <a:ext cx="1057621" cy="369332"/>
              </a:xfrm>
              <a:prstGeom prst="rect">
                <a:avLst/>
              </a:prstGeom>
              <a:noFill/>
              <a:ln>
                <a:noFill/>
              </a:ln>
            </p:spPr>
            <p:txBody>
              <a:bodyPr wrap="square" rtlCol="0">
                <a:spAutoFit/>
              </a:bodyPr>
              <a:lstStyle/>
              <a:p>
                <a:r>
                  <a:rPr lang="fr-FR" sz="1600" dirty="0" smtClean="0"/>
                  <a:t>Tébessa</a:t>
                </a:r>
                <a:endParaRPr lang="fr-FR" sz="1600" dirty="0"/>
              </a:p>
            </p:txBody>
          </p:sp>
          <p:sp>
            <p:nvSpPr>
              <p:cNvPr id="21" name="ZoneTexte 20"/>
              <p:cNvSpPr txBox="1"/>
              <p:nvPr/>
            </p:nvSpPr>
            <p:spPr>
              <a:xfrm>
                <a:off x="245020" y="5752265"/>
                <a:ext cx="1878708" cy="72924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sp3d/>
              </a:bodyPr>
              <a:lstStyle/>
              <a:p>
                <a:pPr algn="ctr"/>
                <a:r>
                  <a:rPr lang="fr-FR" sz="2000" b="1" u="sng" dirty="0" smtClean="0">
                    <a:effectLst/>
                  </a:rPr>
                  <a:t>Échantillon</a:t>
                </a:r>
                <a:r>
                  <a:rPr lang="fr-FR" sz="2000" b="1" dirty="0" smtClean="0">
                    <a:effectLst/>
                  </a:rPr>
                  <a:t> :</a:t>
                </a:r>
              </a:p>
              <a:p>
                <a:pPr algn="ctr"/>
                <a:r>
                  <a:rPr lang="fr-FR" sz="2000" b="1" dirty="0" smtClean="0">
                    <a:effectLst/>
                  </a:rPr>
                  <a:t> 200 voyageurs </a:t>
                </a:r>
                <a:endParaRPr lang="fr-FR" sz="2000" b="1" dirty="0">
                  <a:effectLst/>
                </a:endParaRPr>
              </a:p>
            </p:txBody>
          </p:sp>
          <p:sp>
            <p:nvSpPr>
              <p:cNvPr id="22" name="ZoneTexte 21"/>
              <p:cNvSpPr txBox="1"/>
              <p:nvPr/>
            </p:nvSpPr>
            <p:spPr>
              <a:xfrm>
                <a:off x="1908033" y="1449775"/>
                <a:ext cx="1811999" cy="380477"/>
              </a:xfrm>
              <a:prstGeom prst="rect">
                <a:avLst/>
              </a:prstGeom>
              <a:noFill/>
            </p:spPr>
            <p:txBody>
              <a:bodyPr wrap="square" rtlCol="0">
                <a:spAutoFit/>
              </a:bodyPr>
              <a:lstStyle/>
              <a:p>
                <a:pPr algn="ctr"/>
                <a:r>
                  <a:rPr lang="fr-FR" b="1" u="sng" dirty="0" smtClean="0"/>
                  <a:t>Port &amp; aéroport</a:t>
                </a:r>
                <a:endParaRPr lang="fr-FR" b="1" u="sng" dirty="0"/>
              </a:p>
            </p:txBody>
          </p:sp>
          <p:sp>
            <p:nvSpPr>
              <p:cNvPr id="23" name="ZoneTexte 22"/>
              <p:cNvSpPr txBox="1"/>
              <p:nvPr/>
            </p:nvSpPr>
            <p:spPr>
              <a:xfrm rot="5044530">
                <a:off x="3908554" y="2737094"/>
                <a:ext cx="2370440" cy="390230"/>
              </a:xfrm>
              <a:prstGeom prst="rect">
                <a:avLst/>
              </a:prstGeom>
              <a:noFill/>
            </p:spPr>
            <p:txBody>
              <a:bodyPr wrap="square" rtlCol="0">
                <a:spAutoFit/>
              </a:bodyPr>
              <a:lstStyle/>
              <a:p>
                <a:pPr algn="ctr"/>
                <a:r>
                  <a:rPr lang="fr-FR" b="1" u="sng" dirty="0" smtClean="0"/>
                  <a:t>Postes frontaliers</a:t>
                </a:r>
                <a:endParaRPr lang="fr-FR" b="1" u="sng" dirty="0"/>
              </a:p>
            </p:txBody>
          </p:sp>
        </p:grpSp>
      </p:grpSp>
      <p:graphicFrame>
        <p:nvGraphicFramePr>
          <p:cNvPr id="25" name="Tableau 24"/>
          <p:cNvGraphicFramePr>
            <a:graphicFrameLocks noGrp="1"/>
          </p:cNvGraphicFramePr>
          <p:nvPr>
            <p:extLst>
              <p:ext uri="{D42A27DB-BD31-4B8C-83A1-F6EECF244321}">
                <p14:modId xmlns:p14="http://schemas.microsoft.com/office/powerpoint/2010/main" val="282981594"/>
              </p:ext>
            </p:extLst>
          </p:nvPr>
        </p:nvGraphicFramePr>
        <p:xfrm>
          <a:off x="6804248" y="1556793"/>
          <a:ext cx="1728192" cy="1299163"/>
        </p:xfrm>
        <a:graphic>
          <a:graphicData uri="http://schemas.openxmlformats.org/drawingml/2006/table">
            <a:tbl>
              <a:tblPr firstRow="1" firstCol="1" bandRow="1">
                <a:tableStyleId>{9DCAF9ED-07DC-4A11-8D7F-57B35C25682E}</a:tableStyleId>
              </a:tblPr>
              <a:tblGrid>
                <a:gridCol w="1728192"/>
              </a:tblGrid>
              <a:tr h="457915">
                <a:tc>
                  <a:txBody>
                    <a:bodyPr/>
                    <a:lstStyle/>
                    <a:p>
                      <a:pPr marL="90170" algn="ctr">
                        <a:lnSpc>
                          <a:spcPct val="115000"/>
                        </a:lnSpc>
                        <a:spcAft>
                          <a:spcPts val="0"/>
                        </a:spcAft>
                        <a:tabLst>
                          <a:tab pos="450215" algn="l"/>
                          <a:tab pos="540385" algn="l"/>
                        </a:tabLst>
                      </a:pPr>
                      <a:r>
                        <a:rPr lang="fr-FR" sz="1600" dirty="0">
                          <a:effectLst/>
                        </a:rPr>
                        <a:t>Port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71794">
                <a:tc>
                  <a:txBody>
                    <a:bodyPr/>
                    <a:lstStyle/>
                    <a:p>
                      <a:pPr algn="ctr">
                        <a:lnSpc>
                          <a:spcPct val="115000"/>
                        </a:lnSpc>
                        <a:spcAft>
                          <a:spcPts val="0"/>
                        </a:spcAft>
                        <a:tabLst>
                          <a:tab pos="450215" algn="l"/>
                          <a:tab pos="540385" algn="l"/>
                        </a:tabLst>
                      </a:pPr>
                      <a:r>
                        <a:rPr lang="fr-FR" sz="1600" dirty="0" smtClean="0">
                          <a:effectLst/>
                        </a:rPr>
                        <a:t>Alger</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71794">
                <a:tc>
                  <a:txBody>
                    <a:bodyPr/>
                    <a:lstStyle/>
                    <a:p>
                      <a:pPr algn="ctr">
                        <a:lnSpc>
                          <a:spcPct val="115000"/>
                        </a:lnSpc>
                        <a:spcAft>
                          <a:spcPts val="0"/>
                        </a:spcAft>
                        <a:tabLst>
                          <a:tab pos="450215" algn="l"/>
                          <a:tab pos="540385" algn="l"/>
                        </a:tabLst>
                      </a:pPr>
                      <a:r>
                        <a:rPr lang="fr-FR" sz="1600" dirty="0" smtClean="0">
                          <a:effectLst/>
                        </a:rPr>
                        <a:t>Oran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71794">
                <a:tc>
                  <a:txBody>
                    <a:bodyPr/>
                    <a:lstStyle/>
                    <a:p>
                      <a:pPr algn="ctr">
                        <a:lnSpc>
                          <a:spcPct val="115000"/>
                        </a:lnSpc>
                        <a:spcAft>
                          <a:spcPts val="0"/>
                        </a:spcAft>
                        <a:tabLst>
                          <a:tab pos="450215" algn="l"/>
                          <a:tab pos="540385" algn="l"/>
                        </a:tabLst>
                      </a:pPr>
                      <a:r>
                        <a:rPr lang="fr-FR" sz="1600" dirty="0" smtClean="0">
                          <a:effectLst/>
                        </a:rPr>
                        <a:t>Bejaia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144946484"/>
              </p:ext>
            </p:extLst>
          </p:nvPr>
        </p:nvGraphicFramePr>
        <p:xfrm>
          <a:off x="6876256" y="3212977"/>
          <a:ext cx="1728192" cy="1247370"/>
        </p:xfrm>
        <a:graphic>
          <a:graphicData uri="http://schemas.openxmlformats.org/drawingml/2006/table">
            <a:tbl>
              <a:tblPr firstRow="1" firstCol="1" bandRow="1">
                <a:tableStyleId>{1FECB4D8-DB02-4DC6-A0A2-4F2EBAE1DC90}</a:tableStyleId>
              </a:tblPr>
              <a:tblGrid>
                <a:gridCol w="1728192"/>
              </a:tblGrid>
              <a:tr h="406122">
                <a:tc>
                  <a:txBody>
                    <a:bodyPr/>
                    <a:lstStyle/>
                    <a:p>
                      <a:pPr algn="ctr">
                        <a:lnSpc>
                          <a:spcPct val="115000"/>
                        </a:lnSpc>
                        <a:spcAft>
                          <a:spcPts val="0"/>
                        </a:spcAft>
                        <a:tabLst>
                          <a:tab pos="450215" algn="l"/>
                          <a:tab pos="540385" algn="l"/>
                        </a:tabLst>
                      </a:pPr>
                      <a:r>
                        <a:rPr lang="fr-FR" sz="1600" dirty="0">
                          <a:effectLst/>
                        </a:rPr>
                        <a:t>Aéroport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41053">
                <a:tc>
                  <a:txBody>
                    <a:bodyPr/>
                    <a:lstStyle/>
                    <a:p>
                      <a:pPr algn="ctr">
                        <a:lnSpc>
                          <a:spcPct val="115000"/>
                        </a:lnSpc>
                        <a:spcAft>
                          <a:spcPts val="0"/>
                        </a:spcAft>
                        <a:tabLst>
                          <a:tab pos="450215" algn="l"/>
                          <a:tab pos="540385" algn="l"/>
                        </a:tabLst>
                      </a:pPr>
                      <a:r>
                        <a:rPr lang="fr-FR" sz="1600" dirty="0" smtClean="0">
                          <a:effectLst/>
                        </a:rPr>
                        <a:t>Alger</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1053">
                <a:tc>
                  <a:txBody>
                    <a:bodyPr/>
                    <a:lstStyle/>
                    <a:p>
                      <a:pPr algn="ctr">
                        <a:lnSpc>
                          <a:spcPct val="115000"/>
                        </a:lnSpc>
                        <a:spcAft>
                          <a:spcPts val="0"/>
                        </a:spcAft>
                        <a:tabLst>
                          <a:tab pos="450215" algn="l"/>
                          <a:tab pos="540385" algn="l"/>
                        </a:tabLst>
                      </a:pPr>
                      <a:r>
                        <a:rPr lang="fr-FR" sz="1600" dirty="0" smtClean="0">
                          <a:effectLst/>
                        </a:rPr>
                        <a:t>Oran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1053">
                <a:tc>
                  <a:txBody>
                    <a:bodyPr/>
                    <a:lstStyle/>
                    <a:p>
                      <a:pPr algn="ctr">
                        <a:lnSpc>
                          <a:spcPct val="115000"/>
                        </a:lnSpc>
                        <a:spcAft>
                          <a:spcPts val="0"/>
                        </a:spcAft>
                        <a:tabLst>
                          <a:tab pos="450215" algn="l"/>
                          <a:tab pos="540385" algn="l"/>
                        </a:tabLst>
                      </a:pPr>
                      <a:r>
                        <a:rPr lang="fr-FR" sz="1600" dirty="0" smtClean="0">
                          <a:effectLst/>
                        </a:rPr>
                        <a:t>Bejaia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3404112712"/>
              </p:ext>
            </p:extLst>
          </p:nvPr>
        </p:nvGraphicFramePr>
        <p:xfrm>
          <a:off x="6804248" y="4869160"/>
          <a:ext cx="1944216" cy="1475994"/>
        </p:xfrm>
        <a:graphic>
          <a:graphicData uri="http://schemas.openxmlformats.org/drawingml/2006/table">
            <a:tbl>
              <a:tblPr firstRow="1" firstCol="1" bandRow="1">
                <a:tableStyleId>{FABFCF23-3B69-468F-B69F-88F6DE6A72F2}</a:tableStyleId>
              </a:tblPr>
              <a:tblGrid>
                <a:gridCol w="1944216"/>
              </a:tblGrid>
              <a:tr h="354330">
                <a:tc>
                  <a:txBody>
                    <a:bodyPr/>
                    <a:lstStyle/>
                    <a:p>
                      <a:pPr algn="ctr">
                        <a:lnSpc>
                          <a:spcPct val="115000"/>
                        </a:lnSpc>
                        <a:spcAft>
                          <a:spcPts val="0"/>
                        </a:spcAft>
                        <a:tabLst>
                          <a:tab pos="450215" algn="l"/>
                          <a:tab pos="540385" algn="l"/>
                        </a:tabLst>
                      </a:pPr>
                      <a:r>
                        <a:rPr lang="fr-FR" sz="1600" dirty="0">
                          <a:effectLst/>
                        </a:rPr>
                        <a:t>Poste frontalier</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a:lnSpc>
                          <a:spcPct val="115000"/>
                        </a:lnSpc>
                        <a:spcAft>
                          <a:spcPts val="0"/>
                        </a:spcAft>
                        <a:tabLst>
                          <a:tab pos="450215" algn="l"/>
                          <a:tab pos="540385" algn="l"/>
                        </a:tabLst>
                      </a:pPr>
                      <a:r>
                        <a:rPr lang="fr-FR" sz="1600" dirty="0" smtClean="0">
                          <a:effectLst/>
                        </a:rPr>
                        <a:t>Oum Teboul (</a:t>
                      </a:r>
                      <a:r>
                        <a:rPr lang="fr-FR" sz="1400" dirty="0" smtClean="0">
                          <a:effectLst/>
                        </a:rPr>
                        <a:t>El tarf)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15000"/>
                        </a:lnSpc>
                        <a:spcAft>
                          <a:spcPts val="0"/>
                        </a:spcAft>
                        <a:tabLst>
                          <a:tab pos="450215" algn="l"/>
                          <a:tab pos="540385" algn="l"/>
                        </a:tabLst>
                      </a:pPr>
                      <a:r>
                        <a:rPr lang="fr-FR" sz="1600" dirty="0" smtClean="0">
                          <a:effectLst/>
                        </a:rPr>
                        <a:t>El </a:t>
                      </a:r>
                      <a:r>
                        <a:rPr lang="fr-FR" sz="1600" dirty="0" err="1" smtClean="0">
                          <a:effectLst/>
                        </a:rPr>
                        <a:t>Ayoun</a:t>
                      </a:r>
                      <a:r>
                        <a:rPr lang="fr-FR" sz="1600" dirty="0" smtClean="0">
                          <a:effectLst/>
                        </a:rPr>
                        <a:t> (E</a:t>
                      </a:r>
                      <a:r>
                        <a:rPr lang="fr-FR" sz="1400" dirty="0" smtClean="0">
                          <a:effectLst/>
                        </a:rPr>
                        <a:t>l tarf)</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15000"/>
                        </a:lnSpc>
                        <a:spcAft>
                          <a:spcPts val="0"/>
                        </a:spcAft>
                        <a:tabLst>
                          <a:tab pos="450215" algn="l"/>
                          <a:tab pos="540385" algn="l"/>
                        </a:tabLst>
                      </a:pPr>
                      <a:r>
                        <a:rPr lang="fr-FR" sz="1600" dirty="0" smtClean="0">
                          <a:effectLst/>
                        </a:rPr>
                        <a:t>Ras </a:t>
                      </a:r>
                      <a:r>
                        <a:rPr lang="fr-FR" sz="1600" dirty="0" err="1" smtClean="0">
                          <a:effectLst/>
                        </a:rPr>
                        <a:t>Layoun</a:t>
                      </a:r>
                      <a:r>
                        <a:rPr lang="fr-FR" sz="1600" dirty="0" smtClean="0">
                          <a:effectLst/>
                        </a:rPr>
                        <a:t> </a:t>
                      </a:r>
                      <a:r>
                        <a:rPr lang="fr-FR" sz="1400" dirty="0" smtClean="0">
                          <a:effectLst/>
                        </a:rPr>
                        <a:t>(Tébessa)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15000"/>
                        </a:lnSpc>
                        <a:spcAft>
                          <a:spcPts val="0"/>
                        </a:spcAft>
                        <a:tabLst>
                          <a:tab pos="450215" algn="l"/>
                          <a:tab pos="540385" algn="l"/>
                        </a:tabLst>
                      </a:pPr>
                      <a:r>
                        <a:rPr lang="fr-FR" sz="1600" dirty="0" err="1" smtClean="0">
                          <a:effectLst/>
                        </a:rPr>
                        <a:t>Bouchebka</a:t>
                      </a:r>
                      <a:r>
                        <a:rPr lang="fr-FR" sz="1600" dirty="0" smtClean="0">
                          <a:effectLst/>
                        </a:rPr>
                        <a:t> (T</a:t>
                      </a:r>
                      <a:r>
                        <a:rPr lang="fr-FR" sz="1400" dirty="0" smtClean="0">
                          <a:effectLst/>
                        </a:rPr>
                        <a:t>ébessa)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sp>
        <p:nvSpPr>
          <p:cNvPr id="28"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30" name="Picture 6" descr="C:\Documents and Settings\Administrateur\Bureau\LOGO CREAD Transpar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165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19672" y="1052736"/>
            <a:ext cx="597666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t>PRINCIPAUX  RESULTATS</a:t>
            </a:r>
            <a:endParaRPr lang="fr-FR" sz="2000" b="1" dirty="0"/>
          </a:p>
        </p:txBody>
      </p:sp>
      <p:sp>
        <p:nvSpPr>
          <p:cNvPr id="7" name="Rectangle 6"/>
          <p:cNvSpPr/>
          <p:nvPr/>
        </p:nvSpPr>
        <p:spPr>
          <a:xfrm>
            <a:off x="2339752" y="1412776"/>
            <a:ext cx="4938724" cy="523220"/>
          </a:xfrm>
          <a:prstGeom prst="rect">
            <a:avLst/>
          </a:prstGeom>
        </p:spPr>
        <p:txBody>
          <a:bodyPr wrap="none">
            <a:spAutoFit/>
          </a:bodyPr>
          <a:lstStyle/>
          <a:p>
            <a:r>
              <a:rPr lang="fr-FR" sz="2800" b="1" u="sng" dirty="0" smtClean="0">
                <a:solidFill>
                  <a:schemeClr val="accent2">
                    <a:lumMod val="75000"/>
                  </a:schemeClr>
                </a:solidFill>
                <a:latin typeface="Calibri" pitchFamily="34" charset="0"/>
                <a:ea typeface="Calibri" panose="020F0502020204030204" pitchFamily="34" charset="0"/>
              </a:rPr>
              <a:t>1. Les </a:t>
            </a:r>
            <a:r>
              <a:rPr lang="fr-FR" sz="2800" b="1" u="sng" dirty="0">
                <a:solidFill>
                  <a:schemeClr val="accent2">
                    <a:lumMod val="75000"/>
                  </a:schemeClr>
                </a:solidFill>
                <a:latin typeface="Calibri" pitchFamily="34" charset="0"/>
                <a:ea typeface="Calibri" panose="020F0502020204030204" pitchFamily="34" charset="0"/>
              </a:rPr>
              <a:t>sources </a:t>
            </a:r>
            <a:r>
              <a:rPr lang="fr-FR" sz="2800" b="1" u="sng" dirty="0" smtClean="0">
                <a:solidFill>
                  <a:schemeClr val="accent2">
                    <a:lumMod val="75000"/>
                  </a:schemeClr>
                </a:solidFill>
                <a:latin typeface="Calibri" pitchFamily="34" charset="0"/>
                <a:ea typeface="Calibri" panose="020F0502020204030204" pitchFamily="34" charset="0"/>
              </a:rPr>
              <a:t>d’information (1) </a:t>
            </a:r>
            <a:endParaRPr lang="fr-FR" sz="2800" u="sng" dirty="0">
              <a:solidFill>
                <a:schemeClr val="accent2">
                  <a:lumMod val="75000"/>
                </a:schemeClr>
              </a:solidFill>
              <a:latin typeface="Calibri" pitchFamily="34" charset="0"/>
            </a:endParaRPr>
          </a:p>
        </p:txBody>
      </p:sp>
      <p:sp>
        <p:nvSpPr>
          <p:cNvPr id="11" name="Arrondir un rectangle avec un coin diagonal 10"/>
          <p:cNvSpPr/>
          <p:nvPr/>
        </p:nvSpPr>
        <p:spPr>
          <a:xfrm>
            <a:off x="251520" y="2204864"/>
            <a:ext cx="3384376" cy="1080120"/>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plus de la moitié de l’échantillon des voyageurs </a:t>
            </a:r>
            <a:r>
              <a:rPr lang="fr-FR" b="1" dirty="0" smtClean="0">
                <a:solidFill>
                  <a:srgbClr val="C00000"/>
                </a:solidFill>
              </a:rPr>
              <a:t>(66,5%) </a:t>
            </a:r>
            <a:r>
              <a:rPr lang="fr-FR" dirty="0" smtClean="0">
                <a:solidFill>
                  <a:schemeClr val="tx1"/>
                </a:solidFill>
              </a:rPr>
              <a:t>affirme être informé des formalités </a:t>
            </a:r>
            <a:endParaRPr lang="fr-FR" dirty="0">
              <a:solidFill>
                <a:schemeClr val="tx1"/>
              </a:solidFill>
            </a:endParaRPr>
          </a:p>
        </p:txBody>
      </p:sp>
      <p:sp>
        <p:nvSpPr>
          <p:cNvPr id="12" name="Arrondir un rectangle avec un coin diagonal 11"/>
          <p:cNvSpPr/>
          <p:nvPr/>
        </p:nvSpPr>
        <p:spPr>
          <a:xfrm>
            <a:off x="1547664" y="3645024"/>
            <a:ext cx="4536504" cy="1008112"/>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La famille ou les amis sont, pour le </a:t>
            </a:r>
            <a:r>
              <a:rPr lang="fr-FR" b="1" dirty="0" smtClean="0">
                <a:solidFill>
                  <a:srgbClr val="C00000"/>
                </a:solidFill>
              </a:rPr>
              <a:t>1/3</a:t>
            </a:r>
            <a:r>
              <a:rPr lang="fr-FR" dirty="0" smtClean="0">
                <a:solidFill>
                  <a:schemeClr val="tx1"/>
                </a:solidFill>
              </a:rPr>
              <a:t> des enquêtés la première source d’information</a:t>
            </a:r>
            <a:endParaRPr lang="fr-FR" dirty="0">
              <a:solidFill>
                <a:schemeClr val="tx1"/>
              </a:solidFill>
            </a:endParaRPr>
          </a:p>
        </p:txBody>
      </p:sp>
      <p:sp>
        <p:nvSpPr>
          <p:cNvPr id="13" name="Arrondir un rectangle avec un coin diagonal 12"/>
          <p:cNvSpPr/>
          <p:nvPr/>
        </p:nvSpPr>
        <p:spPr>
          <a:xfrm>
            <a:off x="2987824" y="5085184"/>
            <a:ext cx="5760640" cy="1080120"/>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 les voyageurs qui ont eu besoin d’informations à leur arrivée , les ont obtenues soit auprès des douaniers </a:t>
            </a:r>
            <a:r>
              <a:rPr lang="fr-FR" b="1" dirty="0" smtClean="0">
                <a:solidFill>
                  <a:srgbClr val="C00000"/>
                </a:solidFill>
              </a:rPr>
              <a:t>(35%), </a:t>
            </a:r>
            <a:r>
              <a:rPr lang="fr-FR" dirty="0" smtClean="0">
                <a:solidFill>
                  <a:schemeClr val="tx1"/>
                </a:solidFill>
              </a:rPr>
              <a:t>soit auprès d’autres voyageurs </a:t>
            </a:r>
            <a:r>
              <a:rPr lang="fr-FR" b="1" dirty="0" smtClean="0">
                <a:solidFill>
                  <a:srgbClr val="C00000"/>
                </a:solidFill>
              </a:rPr>
              <a:t>(21%). </a:t>
            </a:r>
          </a:p>
          <a:p>
            <a:endParaRPr lang="fr-FR" dirty="0">
              <a:solidFill>
                <a:schemeClr val="tx1"/>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9</a:t>
            </a:fld>
            <a:endParaRPr lang="fr-BE"/>
          </a:p>
        </p:txBody>
      </p:sp>
      <p:sp>
        <p:nvSpPr>
          <p:cNvPr id="15" name="Titre 2"/>
          <p:cNvSpPr>
            <a:spLocks noGrp="1"/>
          </p:cNvSpPr>
          <p:nvPr>
            <p:ph type="title"/>
          </p:nvPr>
        </p:nvSpPr>
        <p:spPr>
          <a:xfrm>
            <a:off x="1619672" y="116632"/>
            <a:ext cx="6120680" cy="720080"/>
          </a:xfrm>
          <a:solidFill>
            <a:schemeClr val="accent5">
              <a:lumMod val="20000"/>
              <a:lumOff val="80000"/>
            </a:schemeClr>
          </a:solidFill>
        </p:spPr>
        <p:txBody>
          <a:bodyPr>
            <a:noAutofit/>
          </a:bodyPr>
          <a:lstStyle/>
          <a:p>
            <a:r>
              <a:rPr lang="fr-FR" sz="2000" dirty="0" smtClean="0"/>
              <a:t/>
            </a:r>
            <a:br>
              <a:rPr lang="fr-FR" sz="2000" dirty="0" smtClean="0"/>
            </a:br>
            <a:r>
              <a:rPr lang="fr-FR" sz="2000" dirty="0" smtClean="0"/>
              <a:t/>
            </a:r>
            <a:br>
              <a:rPr lang="fr-FR" sz="2000" dirty="0" smtClean="0"/>
            </a:br>
            <a:r>
              <a:rPr lang="fr-FR" sz="2000" dirty="0" smtClean="0"/>
              <a:t>La Relation Douanes – Usagers.</a:t>
            </a:r>
            <a:br>
              <a:rPr lang="fr-FR" sz="2000" dirty="0" smtClean="0"/>
            </a:br>
            <a:r>
              <a:rPr lang="fr-FR" sz="2000" dirty="0" smtClean="0"/>
              <a:t>Les conditions d’amélioration de la qualité de service.</a:t>
            </a:r>
            <a:r>
              <a:rPr lang="fr-FR" sz="1800" dirty="0" smtClean="0"/>
              <a:t> </a:t>
            </a:r>
            <a:br>
              <a:rPr lang="fr-FR" sz="1800" dirty="0" smtClean="0"/>
            </a:br>
            <a:r>
              <a:rPr lang="fr-FR" sz="2000" dirty="0" smtClean="0"/>
              <a:t/>
            </a:r>
            <a:br>
              <a:rPr lang="fr-FR" sz="2000" dirty="0" smtClean="0"/>
            </a:br>
            <a:endParaRPr lang="fr-FR" sz="2000" dirty="0"/>
          </a:p>
        </p:txBody>
      </p:sp>
      <p:pic>
        <p:nvPicPr>
          <p:cNvPr id="16" name="Picture 6" descr="C:\Documents and Settings\Administrateur\Bureau\LOGO CREAD 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80" y="14809"/>
            <a:ext cx="986992"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978</Words>
  <Application>Microsoft Office PowerPoint</Application>
  <PresentationFormat>Affichage à l'écran (4:3)</PresentationFormat>
  <Paragraphs>271</Paragraphs>
  <Slides>28</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Algerian</vt:lpstr>
      <vt:lpstr>Arial</vt:lpstr>
      <vt:lpstr>Arial Rounded MT Bold</vt:lpstr>
      <vt:lpstr>Calibri</vt:lpstr>
      <vt:lpstr>Palatino Linotype</vt:lpstr>
      <vt:lpstr>Times New Roman</vt:lpstr>
      <vt:lpstr>Wingdings</vt:lpstr>
      <vt:lpstr>Wingdings 3</vt:lpstr>
      <vt:lpstr>Thème Office</vt:lpstr>
      <vt:lpstr>Présentation PowerPoint</vt:lpstr>
      <vt:lpstr>  La Relation Douanes – Usagers. Les conditions d’amélioration de la qualité de service.   </vt:lpstr>
      <vt:lpstr>Présentation PowerPoint</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L’enquête quantitative. catégorie des  voyageurs  </vt:lpstr>
      <vt:lpstr>  La Relation Douanes – Usagers. Les conditions d’amélioration de la qualité de service.   </vt:lpstr>
      <vt:lpstr>  La Relation Douanes – Usagers. Les conditions d’amélioration de la qualité de service.   </vt:lpstr>
      <vt:lpstr>Présentation PowerPoint</vt:lpstr>
      <vt:lpstr>  La Relation Douanes – Usagers. Les conditions d’amélioration de la qualité de service.   </vt:lpstr>
      <vt:lpstr>L’enquête qualitative  opérateurs, transitaires et douaniers.  (entre 8 et 12 par groupe).   </vt:lpstr>
      <vt:lpstr>  La Relation Douanes – Usagers. Les conditions d’amélioration de la qualité de service.   </vt:lpstr>
      <vt:lpstr>Présentation PowerPoint</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lpstr>  La Relation Douanes – Usagers. Les conditions d’amélioration de la qualité de service.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Bouchenaf</cp:lastModifiedBy>
  <cp:revision>178</cp:revision>
  <cp:lastPrinted>2014-05-25T14:26:34Z</cp:lastPrinted>
  <dcterms:created xsi:type="dcterms:W3CDTF">2014-04-24T09:10:45Z</dcterms:created>
  <dcterms:modified xsi:type="dcterms:W3CDTF">2014-06-10T09:09:05Z</dcterms:modified>
</cp:coreProperties>
</file>